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794" r:id="rId2"/>
  </p:sldMasterIdLst>
  <p:notesMasterIdLst>
    <p:notesMasterId r:id="rId158"/>
  </p:notesMasterIdLst>
  <p:handoutMasterIdLst>
    <p:handoutMasterId r:id="rId159"/>
  </p:handoutMasterIdLst>
  <p:sldIdLst>
    <p:sldId id="257" r:id="rId3"/>
    <p:sldId id="337" r:id="rId4"/>
    <p:sldId id="336" r:id="rId5"/>
    <p:sldId id="338" r:id="rId6"/>
    <p:sldId id="258" r:id="rId7"/>
    <p:sldId id="341" r:id="rId8"/>
    <p:sldId id="342" r:id="rId9"/>
    <p:sldId id="340" r:id="rId10"/>
    <p:sldId id="339" r:id="rId11"/>
    <p:sldId id="344" r:id="rId12"/>
    <p:sldId id="259" r:id="rId13"/>
    <p:sldId id="260" r:id="rId14"/>
    <p:sldId id="343" r:id="rId15"/>
    <p:sldId id="262" r:id="rId16"/>
    <p:sldId id="345" r:id="rId17"/>
    <p:sldId id="263" r:id="rId18"/>
    <p:sldId id="346" r:id="rId19"/>
    <p:sldId id="264" r:id="rId20"/>
    <p:sldId id="347" r:id="rId21"/>
    <p:sldId id="265" r:id="rId22"/>
    <p:sldId id="266" r:id="rId23"/>
    <p:sldId id="267" r:id="rId24"/>
    <p:sldId id="268" r:id="rId25"/>
    <p:sldId id="269" r:id="rId26"/>
    <p:sldId id="270" r:id="rId27"/>
    <p:sldId id="348" r:id="rId28"/>
    <p:sldId id="271" r:id="rId29"/>
    <p:sldId id="349" r:id="rId30"/>
    <p:sldId id="272" r:id="rId31"/>
    <p:sldId id="273" r:id="rId32"/>
    <p:sldId id="274" r:id="rId33"/>
    <p:sldId id="275" r:id="rId34"/>
    <p:sldId id="350" r:id="rId35"/>
    <p:sldId id="276" r:id="rId36"/>
    <p:sldId id="277" r:id="rId37"/>
    <p:sldId id="351" r:id="rId38"/>
    <p:sldId id="278" r:id="rId39"/>
    <p:sldId id="352" r:id="rId40"/>
    <p:sldId id="279" r:id="rId41"/>
    <p:sldId id="280" r:id="rId42"/>
    <p:sldId id="281" r:id="rId43"/>
    <p:sldId id="353" r:id="rId44"/>
    <p:sldId id="282" r:id="rId45"/>
    <p:sldId id="283" r:id="rId46"/>
    <p:sldId id="284" r:id="rId47"/>
    <p:sldId id="354" r:id="rId48"/>
    <p:sldId id="285" r:id="rId49"/>
    <p:sldId id="286" r:id="rId50"/>
    <p:sldId id="287" r:id="rId51"/>
    <p:sldId id="288" r:id="rId52"/>
    <p:sldId id="289" r:id="rId53"/>
    <p:sldId id="355" r:id="rId54"/>
    <p:sldId id="290" r:id="rId55"/>
    <p:sldId id="356" r:id="rId56"/>
    <p:sldId id="292" r:id="rId57"/>
    <p:sldId id="293" r:id="rId58"/>
    <p:sldId id="357" r:id="rId59"/>
    <p:sldId id="358" r:id="rId60"/>
    <p:sldId id="359" r:id="rId61"/>
    <p:sldId id="294" r:id="rId62"/>
    <p:sldId id="360" r:id="rId63"/>
    <p:sldId id="296" r:id="rId64"/>
    <p:sldId id="361" r:id="rId65"/>
    <p:sldId id="297" r:id="rId66"/>
    <p:sldId id="362" r:id="rId67"/>
    <p:sldId id="299" r:id="rId68"/>
    <p:sldId id="300" r:id="rId69"/>
    <p:sldId id="363" r:id="rId70"/>
    <p:sldId id="364" r:id="rId71"/>
    <p:sldId id="365" r:id="rId72"/>
    <p:sldId id="366" r:id="rId73"/>
    <p:sldId id="302" r:id="rId74"/>
    <p:sldId id="367" r:id="rId75"/>
    <p:sldId id="368" r:id="rId76"/>
    <p:sldId id="303" r:id="rId77"/>
    <p:sldId id="369" r:id="rId78"/>
    <p:sldId id="304" r:id="rId79"/>
    <p:sldId id="370" r:id="rId80"/>
    <p:sldId id="371" r:id="rId81"/>
    <p:sldId id="305" r:id="rId82"/>
    <p:sldId id="306" r:id="rId83"/>
    <p:sldId id="307" r:id="rId84"/>
    <p:sldId id="372" r:id="rId85"/>
    <p:sldId id="308" r:id="rId86"/>
    <p:sldId id="373" r:id="rId87"/>
    <p:sldId id="374" r:id="rId88"/>
    <p:sldId id="375" r:id="rId89"/>
    <p:sldId id="309" r:id="rId90"/>
    <p:sldId id="310" r:id="rId91"/>
    <p:sldId id="376" r:id="rId92"/>
    <p:sldId id="311" r:id="rId93"/>
    <p:sldId id="312" r:id="rId94"/>
    <p:sldId id="378" r:id="rId95"/>
    <p:sldId id="379" r:id="rId96"/>
    <p:sldId id="377" r:id="rId97"/>
    <p:sldId id="314" r:id="rId98"/>
    <p:sldId id="381" r:id="rId99"/>
    <p:sldId id="380" r:id="rId100"/>
    <p:sldId id="315" r:id="rId101"/>
    <p:sldId id="382" r:id="rId102"/>
    <p:sldId id="317" r:id="rId103"/>
    <p:sldId id="383" r:id="rId104"/>
    <p:sldId id="318" r:id="rId105"/>
    <p:sldId id="319" r:id="rId106"/>
    <p:sldId id="384" r:id="rId107"/>
    <p:sldId id="320" r:id="rId108"/>
    <p:sldId id="321" r:id="rId109"/>
    <p:sldId id="322" r:id="rId110"/>
    <p:sldId id="323" r:id="rId111"/>
    <p:sldId id="324" r:id="rId112"/>
    <p:sldId id="325" r:id="rId113"/>
    <p:sldId id="326" r:id="rId114"/>
    <p:sldId id="385" r:id="rId115"/>
    <p:sldId id="327" r:id="rId116"/>
    <p:sldId id="328" r:id="rId117"/>
    <p:sldId id="329" r:id="rId118"/>
    <p:sldId id="331" r:id="rId119"/>
    <p:sldId id="332" r:id="rId120"/>
    <p:sldId id="334" r:id="rId121"/>
    <p:sldId id="335" r:id="rId122"/>
    <p:sldId id="386" r:id="rId123"/>
    <p:sldId id="393" r:id="rId124"/>
    <p:sldId id="427" r:id="rId125"/>
    <p:sldId id="394" r:id="rId126"/>
    <p:sldId id="395" r:id="rId127"/>
    <p:sldId id="428" r:id="rId128"/>
    <p:sldId id="396" r:id="rId129"/>
    <p:sldId id="397" r:id="rId130"/>
    <p:sldId id="429" r:id="rId131"/>
    <p:sldId id="431" r:id="rId132"/>
    <p:sldId id="432" r:id="rId133"/>
    <p:sldId id="430" r:id="rId134"/>
    <p:sldId id="433" r:id="rId135"/>
    <p:sldId id="398" r:id="rId136"/>
    <p:sldId id="399" r:id="rId137"/>
    <p:sldId id="434" r:id="rId138"/>
    <p:sldId id="400" r:id="rId139"/>
    <p:sldId id="401" r:id="rId140"/>
    <p:sldId id="402" r:id="rId141"/>
    <p:sldId id="435" r:id="rId142"/>
    <p:sldId id="403" r:id="rId143"/>
    <p:sldId id="436" r:id="rId144"/>
    <p:sldId id="437" r:id="rId145"/>
    <p:sldId id="404" r:id="rId146"/>
    <p:sldId id="438" r:id="rId147"/>
    <p:sldId id="405" r:id="rId148"/>
    <p:sldId id="439" r:id="rId149"/>
    <p:sldId id="440" r:id="rId150"/>
    <p:sldId id="441" r:id="rId151"/>
    <p:sldId id="442" r:id="rId152"/>
    <p:sldId id="443" r:id="rId153"/>
    <p:sldId id="444" r:id="rId154"/>
    <p:sldId id="445" r:id="rId155"/>
    <p:sldId id="446" r:id="rId156"/>
    <p:sldId id="388" r:id="rId157"/>
  </p:sldIdLst>
  <p:sldSz cx="9144000" cy="6858000" type="screen4x3"/>
  <p:notesSz cx="6858000" cy="9144000"/>
  <p:defaultTextStyle>
    <a:defPPr>
      <a:defRPr lang="zh-CN"/>
    </a:defPPr>
    <a:lvl1pPr algn="l" rtl="0" fontAlgn="base">
      <a:spcBef>
        <a:spcPct val="0"/>
      </a:spcBef>
      <a:spcAft>
        <a:spcPct val="0"/>
      </a:spcAft>
      <a:defRPr sz="28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sz="28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sz="28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sz="28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sz="28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sz="28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sz="28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sz="28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sz="2800" b="1" kern="1200">
        <a:solidFill>
          <a:schemeClr val="tx1"/>
        </a:solidFill>
        <a:latin typeface="Times New Roman"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996633"/>
    <a:srgbClr val="0066FF"/>
    <a:srgbClr val="000000"/>
    <a:srgbClr val="FF66FF"/>
    <a:srgbClr val="FFFF99"/>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1" autoAdjust="0"/>
    <p:restoredTop sz="93277" autoAdjust="0"/>
  </p:normalViewPr>
  <p:slideViewPr>
    <p:cSldViewPr>
      <p:cViewPr>
        <p:scale>
          <a:sx n="60" d="100"/>
          <a:sy n="60" d="100"/>
        </p:scale>
        <p:origin x="-1842" y="-5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698"/>
    </p:cViewPr>
  </p:sorterViewPr>
  <p:notesViewPr>
    <p:cSldViewPr>
      <p:cViewPr varScale="1">
        <p:scale>
          <a:sx n="53" d="100"/>
          <a:sy n="53" d="100"/>
        </p:scale>
        <p:origin x="-12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54.wmf"/><Relationship Id="rId1" Type="http://schemas.openxmlformats.org/officeDocument/2006/relationships/image" Target="../media/image167.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8.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6.wmf"/><Relationship Id="rId1" Type="http://schemas.openxmlformats.org/officeDocument/2006/relationships/image" Target="../media/image165.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image" Target="../media/image173.e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7.wmf"/><Relationship Id="rId1" Type="http://schemas.openxmlformats.org/officeDocument/2006/relationships/image" Target="../media/image176.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emf"/><Relationship Id="rId1" Type="http://schemas.openxmlformats.org/officeDocument/2006/relationships/image" Target="../media/image174.e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0.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5.emf"/><Relationship Id="rId1" Type="http://schemas.openxmlformats.org/officeDocument/2006/relationships/image" Target="../media/image24.emf"/><Relationship Id="rId4"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1.wmf"/><Relationship Id="rId1" Type="http://schemas.openxmlformats.org/officeDocument/2006/relationships/image" Target="../media/image3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1.wmf"/><Relationship Id="rId1" Type="http://schemas.openxmlformats.org/officeDocument/2006/relationships/image" Target="../media/image34.emf"/><Relationship Id="rId4" Type="http://schemas.openxmlformats.org/officeDocument/2006/relationships/image" Target="../media/image3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0.emf"/><Relationship Id="rId1" Type="http://schemas.openxmlformats.org/officeDocument/2006/relationships/image" Target="../media/image4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5.wmf"/><Relationship Id="rId1" Type="http://schemas.openxmlformats.org/officeDocument/2006/relationships/image" Target="../media/image5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72.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emf"/><Relationship Id="rId1" Type="http://schemas.openxmlformats.org/officeDocument/2006/relationships/image" Target="../media/image94.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3.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5.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2.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2.emf"/><Relationship Id="rId1" Type="http://schemas.openxmlformats.org/officeDocument/2006/relationships/image" Target="../media/image143.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2.emf"/><Relationship Id="rId1" Type="http://schemas.openxmlformats.org/officeDocument/2006/relationships/image" Target="../media/image145.e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2.emf"/><Relationship Id="rId1" Type="http://schemas.openxmlformats.org/officeDocument/2006/relationships/image" Target="../media/image147.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2.emf"/><Relationship Id="rId1" Type="http://schemas.openxmlformats.org/officeDocument/2006/relationships/image" Target="../media/image149.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42.emf"/><Relationship Id="rId1" Type="http://schemas.openxmlformats.org/officeDocument/2006/relationships/image" Target="../media/image15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6.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8.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latinLnBrk="1">
              <a:defRPr kumimoji="1" sz="1200" b="0">
                <a:ea typeface="宋体" pitchFamily="2" charset="-122"/>
              </a:defRPr>
            </a:lvl1pPr>
          </a:lstStyle>
          <a:p>
            <a:endParaRPr lang="en-US" altLang="zh-CN"/>
          </a:p>
        </p:txBody>
      </p:sp>
      <p:sp>
        <p:nvSpPr>
          <p:cNvPr id="317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latinLnBrk="1">
              <a:defRPr kumimoji="1" sz="1200" b="0">
                <a:ea typeface="宋体" pitchFamily="2" charset="-122"/>
              </a:defRPr>
            </a:lvl1pPr>
          </a:lstStyle>
          <a:p>
            <a:endParaRPr lang="en-US" altLang="zh-CN"/>
          </a:p>
        </p:txBody>
      </p:sp>
      <p:sp>
        <p:nvSpPr>
          <p:cNvPr id="317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latinLnBrk="1">
              <a:defRPr kumimoji="1" sz="1200" b="0">
                <a:ea typeface="宋体" pitchFamily="2" charset="-122"/>
              </a:defRPr>
            </a:lvl1pPr>
          </a:lstStyle>
          <a:p>
            <a:endParaRPr lang="en-US" altLang="zh-CN"/>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latinLnBrk="1">
              <a:defRPr kumimoji="1" sz="1200" b="0">
                <a:ea typeface="宋体" pitchFamily="2" charset="-122"/>
              </a:defRPr>
            </a:lvl1pPr>
          </a:lstStyle>
          <a:p>
            <a:fld id="{B2F94E12-656C-4472-B8A5-26C8C5C3E6F7}" type="slidenum">
              <a:rPr lang="en-US" altLang="zh-CN"/>
              <a:pPr/>
              <a:t>‹#›</a:t>
            </a:fld>
            <a:endParaRPr lang="en-US" altLang="zh-CN"/>
          </a:p>
        </p:txBody>
      </p:sp>
    </p:spTree>
    <p:extLst>
      <p:ext uri="{BB962C8B-B14F-4D97-AF65-F5344CB8AC3E}">
        <p14:creationId xmlns:p14="http://schemas.microsoft.com/office/powerpoint/2010/main" val="1599489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latinLnBrk="1">
              <a:defRPr kumimoji="1" sz="1200" b="0">
                <a:ea typeface="宋体" pitchFamily="2" charset="-122"/>
              </a:defRPr>
            </a:lvl1pPr>
          </a:lstStyle>
          <a:p>
            <a:endParaRPr lang="en-US" altLang="zh-CN"/>
          </a:p>
        </p:txBody>
      </p:sp>
      <p:sp>
        <p:nvSpPr>
          <p:cNvPr id="3072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latinLnBrk="1">
              <a:defRPr kumimoji="1" sz="1200" b="0">
                <a:ea typeface="宋体" pitchFamily="2" charset="-122"/>
              </a:defRPr>
            </a:lvl1pPr>
          </a:lstStyle>
          <a:p>
            <a:endParaRPr lang="en-US" altLang="zh-CN"/>
          </a:p>
        </p:txBody>
      </p:sp>
      <p:sp>
        <p:nvSpPr>
          <p:cNvPr id="30724"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2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latinLnBrk="1">
              <a:defRPr kumimoji="1" sz="1200" b="0">
                <a:ea typeface="宋体" pitchFamily="2" charset="-122"/>
              </a:defRPr>
            </a:lvl1pPr>
          </a:lstStyle>
          <a:p>
            <a:endParaRPr lang="en-US" altLang="zh-CN"/>
          </a:p>
        </p:txBody>
      </p:sp>
      <p:sp>
        <p:nvSpPr>
          <p:cNvPr id="3072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latinLnBrk="1">
              <a:defRPr kumimoji="1" sz="1200" b="0">
                <a:ea typeface="宋体" pitchFamily="2" charset="-122"/>
              </a:defRPr>
            </a:lvl1pPr>
          </a:lstStyle>
          <a:p>
            <a:fld id="{1CF19506-F0E4-4840-A300-0F1EED05E6FA}" type="slidenum">
              <a:rPr lang="en-US" altLang="zh-CN"/>
              <a:pPr/>
              <a:t>‹#›</a:t>
            </a:fld>
            <a:endParaRPr lang="en-US" altLang="zh-CN"/>
          </a:p>
        </p:txBody>
      </p:sp>
    </p:spTree>
    <p:extLst>
      <p:ext uri="{BB962C8B-B14F-4D97-AF65-F5344CB8AC3E}">
        <p14:creationId xmlns:p14="http://schemas.microsoft.com/office/powerpoint/2010/main" val="8850784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0943A-9630-4D4B-AE3F-94E777A397BA}" type="slidenum">
              <a:rPr lang="en-US" altLang="zh-CN"/>
              <a:pPr/>
              <a:t>1</a:t>
            </a:fld>
            <a:endParaRPr lang="en-US" altLang="zh-CN"/>
          </a:p>
        </p:txBody>
      </p:sp>
      <p:sp>
        <p:nvSpPr>
          <p:cNvPr id="33794" name="Rectangle 2"/>
          <p:cNvSpPr>
            <a:spLocks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a:t>
            </a:fld>
            <a:endParaRPr lang="en-US" altLang="zh-CN"/>
          </a:p>
        </p:txBody>
      </p:sp>
    </p:spTree>
    <p:extLst>
      <p:ext uri="{BB962C8B-B14F-4D97-AF65-F5344CB8AC3E}">
        <p14:creationId xmlns:p14="http://schemas.microsoft.com/office/powerpoint/2010/main" val="39658242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100</a:t>
            </a:fld>
            <a:endParaRPr lang="en-US" altLang="zh-CN"/>
          </a:p>
        </p:txBody>
      </p:sp>
    </p:spTree>
    <p:extLst>
      <p:ext uri="{BB962C8B-B14F-4D97-AF65-F5344CB8AC3E}">
        <p14:creationId xmlns:p14="http://schemas.microsoft.com/office/powerpoint/2010/main" val="40791370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101</a:t>
            </a:fld>
            <a:endParaRPr lang="en-US" altLang="zh-CN"/>
          </a:p>
        </p:txBody>
      </p:sp>
    </p:spTree>
    <p:extLst>
      <p:ext uri="{BB962C8B-B14F-4D97-AF65-F5344CB8AC3E}">
        <p14:creationId xmlns:p14="http://schemas.microsoft.com/office/powerpoint/2010/main" val="39211324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102</a:t>
            </a:fld>
            <a:endParaRPr lang="en-US" altLang="zh-CN"/>
          </a:p>
        </p:txBody>
      </p:sp>
    </p:spTree>
    <p:extLst>
      <p:ext uri="{BB962C8B-B14F-4D97-AF65-F5344CB8AC3E}">
        <p14:creationId xmlns:p14="http://schemas.microsoft.com/office/powerpoint/2010/main" val="3670123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103</a:t>
            </a:fld>
            <a:endParaRPr lang="en-US" altLang="zh-CN"/>
          </a:p>
        </p:txBody>
      </p:sp>
    </p:spTree>
    <p:extLst>
      <p:ext uri="{BB962C8B-B14F-4D97-AF65-F5344CB8AC3E}">
        <p14:creationId xmlns:p14="http://schemas.microsoft.com/office/powerpoint/2010/main" val="2809207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104</a:t>
            </a:fld>
            <a:endParaRPr lang="en-US" altLang="zh-CN"/>
          </a:p>
        </p:txBody>
      </p:sp>
    </p:spTree>
    <p:extLst>
      <p:ext uri="{BB962C8B-B14F-4D97-AF65-F5344CB8AC3E}">
        <p14:creationId xmlns:p14="http://schemas.microsoft.com/office/powerpoint/2010/main" val="37614826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105</a:t>
            </a:fld>
            <a:endParaRPr lang="en-US" altLang="zh-CN"/>
          </a:p>
        </p:txBody>
      </p:sp>
    </p:spTree>
    <p:extLst>
      <p:ext uri="{BB962C8B-B14F-4D97-AF65-F5344CB8AC3E}">
        <p14:creationId xmlns:p14="http://schemas.microsoft.com/office/powerpoint/2010/main" val="34518265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106</a:t>
            </a:fld>
            <a:endParaRPr lang="en-US" altLang="zh-CN"/>
          </a:p>
        </p:txBody>
      </p:sp>
    </p:spTree>
    <p:extLst>
      <p:ext uri="{BB962C8B-B14F-4D97-AF65-F5344CB8AC3E}">
        <p14:creationId xmlns:p14="http://schemas.microsoft.com/office/powerpoint/2010/main" val="42614545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107</a:t>
            </a:fld>
            <a:endParaRPr lang="en-US" altLang="zh-CN"/>
          </a:p>
        </p:txBody>
      </p:sp>
    </p:spTree>
    <p:extLst>
      <p:ext uri="{BB962C8B-B14F-4D97-AF65-F5344CB8AC3E}">
        <p14:creationId xmlns:p14="http://schemas.microsoft.com/office/powerpoint/2010/main" val="31830084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108</a:t>
            </a:fld>
            <a:endParaRPr lang="en-US" altLang="zh-CN"/>
          </a:p>
        </p:txBody>
      </p:sp>
    </p:spTree>
    <p:extLst>
      <p:ext uri="{BB962C8B-B14F-4D97-AF65-F5344CB8AC3E}">
        <p14:creationId xmlns:p14="http://schemas.microsoft.com/office/powerpoint/2010/main" val="26312756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109</a:t>
            </a:fld>
            <a:endParaRPr lang="en-US" altLang="zh-CN"/>
          </a:p>
        </p:txBody>
      </p:sp>
    </p:spTree>
    <p:extLst>
      <p:ext uri="{BB962C8B-B14F-4D97-AF65-F5344CB8AC3E}">
        <p14:creationId xmlns:p14="http://schemas.microsoft.com/office/powerpoint/2010/main" val="204814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E0751-7261-4067-B311-E078F1EFEB2F}" type="slidenum">
              <a:rPr lang="en-US" altLang="zh-CN"/>
              <a:pPr/>
              <a:t>11</a:t>
            </a:fld>
            <a:endParaRPr lang="en-US" altLang="zh-CN"/>
          </a:p>
        </p:txBody>
      </p:sp>
      <p:sp>
        <p:nvSpPr>
          <p:cNvPr id="35842" name="Rectangle 2"/>
          <p:cNvSpPr>
            <a:spLocks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110</a:t>
            </a:fld>
            <a:endParaRPr lang="en-US" altLang="zh-CN"/>
          </a:p>
        </p:txBody>
      </p:sp>
    </p:spTree>
    <p:extLst>
      <p:ext uri="{BB962C8B-B14F-4D97-AF65-F5344CB8AC3E}">
        <p14:creationId xmlns:p14="http://schemas.microsoft.com/office/powerpoint/2010/main" val="314367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111</a:t>
            </a:fld>
            <a:endParaRPr lang="en-US" altLang="zh-CN"/>
          </a:p>
        </p:txBody>
      </p:sp>
    </p:spTree>
    <p:extLst>
      <p:ext uri="{BB962C8B-B14F-4D97-AF65-F5344CB8AC3E}">
        <p14:creationId xmlns:p14="http://schemas.microsoft.com/office/powerpoint/2010/main" val="42703726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112</a:t>
            </a:fld>
            <a:endParaRPr lang="en-US" altLang="zh-CN"/>
          </a:p>
        </p:txBody>
      </p:sp>
    </p:spTree>
    <p:extLst>
      <p:ext uri="{BB962C8B-B14F-4D97-AF65-F5344CB8AC3E}">
        <p14:creationId xmlns:p14="http://schemas.microsoft.com/office/powerpoint/2010/main" val="24479551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113</a:t>
            </a:fld>
            <a:endParaRPr lang="en-US" altLang="zh-CN"/>
          </a:p>
        </p:txBody>
      </p:sp>
    </p:spTree>
    <p:extLst>
      <p:ext uri="{BB962C8B-B14F-4D97-AF65-F5344CB8AC3E}">
        <p14:creationId xmlns:p14="http://schemas.microsoft.com/office/powerpoint/2010/main" val="1577582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114</a:t>
            </a:fld>
            <a:endParaRPr lang="en-US" altLang="zh-CN"/>
          </a:p>
        </p:txBody>
      </p:sp>
    </p:spTree>
    <p:extLst>
      <p:ext uri="{BB962C8B-B14F-4D97-AF65-F5344CB8AC3E}">
        <p14:creationId xmlns:p14="http://schemas.microsoft.com/office/powerpoint/2010/main" val="15915341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115</a:t>
            </a:fld>
            <a:endParaRPr lang="en-US" altLang="zh-CN"/>
          </a:p>
        </p:txBody>
      </p:sp>
    </p:spTree>
    <p:extLst>
      <p:ext uri="{BB962C8B-B14F-4D97-AF65-F5344CB8AC3E}">
        <p14:creationId xmlns:p14="http://schemas.microsoft.com/office/powerpoint/2010/main" val="9504441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116</a:t>
            </a:fld>
            <a:endParaRPr lang="en-US" altLang="zh-CN"/>
          </a:p>
        </p:txBody>
      </p:sp>
    </p:spTree>
    <p:extLst>
      <p:ext uri="{BB962C8B-B14F-4D97-AF65-F5344CB8AC3E}">
        <p14:creationId xmlns:p14="http://schemas.microsoft.com/office/powerpoint/2010/main" val="1423214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117</a:t>
            </a:fld>
            <a:endParaRPr lang="en-US" altLang="zh-CN"/>
          </a:p>
        </p:txBody>
      </p:sp>
    </p:spTree>
    <p:extLst>
      <p:ext uri="{BB962C8B-B14F-4D97-AF65-F5344CB8AC3E}">
        <p14:creationId xmlns:p14="http://schemas.microsoft.com/office/powerpoint/2010/main" val="6303071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118</a:t>
            </a:fld>
            <a:endParaRPr lang="en-US" altLang="zh-CN"/>
          </a:p>
        </p:txBody>
      </p:sp>
    </p:spTree>
    <p:extLst>
      <p:ext uri="{BB962C8B-B14F-4D97-AF65-F5344CB8AC3E}">
        <p14:creationId xmlns:p14="http://schemas.microsoft.com/office/powerpoint/2010/main" val="27184263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119</a:t>
            </a:fld>
            <a:endParaRPr lang="en-US" altLang="zh-CN"/>
          </a:p>
        </p:txBody>
      </p:sp>
    </p:spTree>
    <p:extLst>
      <p:ext uri="{BB962C8B-B14F-4D97-AF65-F5344CB8AC3E}">
        <p14:creationId xmlns:p14="http://schemas.microsoft.com/office/powerpoint/2010/main" val="216571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3D3875-9619-4D0D-A1CB-732F154E7AE7}" type="slidenum">
              <a:rPr lang="en-US" altLang="zh-CN"/>
              <a:pPr/>
              <a:t>12</a:t>
            </a:fld>
            <a:endParaRPr lang="en-US" altLang="zh-CN"/>
          </a:p>
        </p:txBody>
      </p:sp>
      <p:sp>
        <p:nvSpPr>
          <p:cNvPr id="36866" name="Rectangle 2"/>
          <p:cNvSpPr>
            <a:spLocks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120</a:t>
            </a:fld>
            <a:endParaRPr lang="en-US" altLang="zh-CN"/>
          </a:p>
        </p:txBody>
      </p:sp>
    </p:spTree>
    <p:extLst>
      <p:ext uri="{BB962C8B-B14F-4D97-AF65-F5344CB8AC3E}">
        <p14:creationId xmlns:p14="http://schemas.microsoft.com/office/powerpoint/2010/main" val="3918068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121</a:t>
            </a:fld>
            <a:endParaRPr lang="en-US" altLang="zh-CN"/>
          </a:p>
        </p:txBody>
      </p:sp>
    </p:spTree>
    <p:extLst>
      <p:ext uri="{BB962C8B-B14F-4D97-AF65-F5344CB8AC3E}">
        <p14:creationId xmlns:p14="http://schemas.microsoft.com/office/powerpoint/2010/main" val="201825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731149-4043-485F-A1B5-621A03C3EAA2}" type="slidenum">
              <a:rPr lang="en-US" altLang="zh-CN"/>
              <a:pPr/>
              <a:t>122</a:t>
            </a:fld>
            <a:endParaRPr lang="en-US" altLang="zh-CN"/>
          </a:p>
        </p:txBody>
      </p:sp>
      <p:sp>
        <p:nvSpPr>
          <p:cNvPr id="337922" name="Rectangle 2"/>
          <p:cNvSpPr>
            <a:spLocks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123</a:t>
            </a:fld>
            <a:endParaRPr lang="en-US" altLang="zh-CN"/>
          </a:p>
        </p:txBody>
      </p:sp>
    </p:spTree>
    <p:extLst>
      <p:ext uri="{BB962C8B-B14F-4D97-AF65-F5344CB8AC3E}">
        <p14:creationId xmlns:p14="http://schemas.microsoft.com/office/powerpoint/2010/main" val="42517033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137420-F72D-4566-A9D3-0247B0E26074}" type="slidenum">
              <a:rPr lang="en-US" altLang="zh-CN"/>
              <a:pPr/>
              <a:t>124</a:t>
            </a:fld>
            <a:endParaRPr lang="en-US" altLang="zh-CN"/>
          </a:p>
        </p:txBody>
      </p:sp>
      <p:sp>
        <p:nvSpPr>
          <p:cNvPr id="339970" name="Rectangle 2"/>
          <p:cNvSpPr>
            <a:spLocks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C453D6-715A-42BF-868F-F29CD07E15E4}" type="slidenum">
              <a:rPr lang="en-US" altLang="zh-CN"/>
              <a:pPr/>
              <a:t>125</a:t>
            </a:fld>
            <a:endParaRPr lang="en-US" altLang="zh-CN"/>
          </a:p>
        </p:txBody>
      </p:sp>
      <p:sp>
        <p:nvSpPr>
          <p:cNvPr id="342018" name="Rectangle 2"/>
          <p:cNvSpPr>
            <a:spLocks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126</a:t>
            </a:fld>
            <a:endParaRPr lang="en-US" altLang="zh-CN"/>
          </a:p>
        </p:txBody>
      </p:sp>
    </p:spTree>
    <p:extLst>
      <p:ext uri="{BB962C8B-B14F-4D97-AF65-F5344CB8AC3E}">
        <p14:creationId xmlns:p14="http://schemas.microsoft.com/office/powerpoint/2010/main" val="21985265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6251BD-A5AE-46E1-96BD-AC86802875AF}" type="slidenum">
              <a:rPr lang="en-US" altLang="zh-CN"/>
              <a:pPr/>
              <a:t>127</a:t>
            </a:fld>
            <a:endParaRPr lang="en-US" altLang="zh-CN"/>
          </a:p>
        </p:txBody>
      </p:sp>
      <p:sp>
        <p:nvSpPr>
          <p:cNvPr id="344066" name="Rectangle 2"/>
          <p:cNvSpPr>
            <a:spLocks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B50E95-8C52-4B50-8AB2-18554D5C3DF9}" type="slidenum">
              <a:rPr lang="en-US" altLang="zh-CN"/>
              <a:pPr/>
              <a:t>128</a:t>
            </a:fld>
            <a:endParaRPr lang="en-US" altLang="zh-CN"/>
          </a:p>
        </p:txBody>
      </p:sp>
      <p:sp>
        <p:nvSpPr>
          <p:cNvPr id="346114" name="Rectangle 2"/>
          <p:cNvSpPr>
            <a:spLocks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129</a:t>
            </a:fld>
            <a:endParaRPr lang="en-US" altLang="zh-CN"/>
          </a:p>
        </p:txBody>
      </p:sp>
    </p:spTree>
    <p:extLst>
      <p:ext uri="{BB962C8B-B14F-4D97-AF65-F5344CB8AC3E}">
        <p14:creationId xmlns:p14="http://schemas.microsoft.com/office/powerpoint/2010/main" val="220219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13</a:t>
            </a:fld>
            <a:endParaRPr lang="en-US" altLang="zh-CN"/>
          </a:p>
        </p:txBody>
      </p:sp>
    </p:spTree>
    <p:extLst>
      <p:ext uri="{BB962C8B-B14F-4D97-AF65-F5344CB8AC3E}">
        <p14:creationId xmlns:p14="http://schemas.microsoft.com/office/powerpoint/2010/main" val="39459401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130</a:t>
            </a:fld>
            <a:endParaRPr lang="en-US" altLang="zh-CN"/>
          </a:p>
        </p:txBody>
      </p:sp>
    </p:spTree>
    <p:extLst>
      <p:ext uri="{BB962C8B-B14F-4D97-AF65-F5344CB8AC3E}">
        <p14:creationId xmlns:p14="http://schemas.microsoft.com/office/powerpoint/2010/main" val="36400135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131</a:t>
            </a:fld>
            <a:endParaRPr lang="en-US" altLang="zh-CN"/>
          </a:p>
        </p:txBody>
      </p:sp>
    </p:spTree>
    <p:extLst>
      <p:ext uri="{BB962C8B-B14F-4D97-AF65-F5344CB8AC3E}">
        <p14:creationId xmlns:p14="http://schemas.microsoft.com/office/powerpoint/2010/main" val="2316593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132</a:t>
            </a:fld>
            <a:endParaRPr lang="en-US" altLang="zh-CN"/>
          </a:p>
        </p:txBody>
      </p:sp>
    </p:spTree>
    <p:extLst>
      <p:ext uri="{BB962C8B-B14F-4D97-AF65-F5344CB8AC3E}">
        <p14:creationId xmlns:p14="http://schemas.microsoft.com/office/powerpoint/2010/main" val="11484501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133</a:t>
            </a:fld>
            <a:endParaRPr lang="en-US" altLang="zh-CN"/>
          </a:p>
        </p:txBody>
      </p:sp>
    </p:spTree>
    <p:extLst>
      <p:ext uri="{BB962C8B-B14F-4D97-AF65-F5344CB8AC3E}">
        <p14:creationId xmlns:p14="http://schemas.microsoft.com/office/powerpoint/2010/main" val="3621501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117A5-7CAE-43E5-AB0B-E5DD0E9D8477}" type="slidenum">
              <a:rPr lang="en-US" altLang="zh-CN"/>
              <a:pPr/>
              <a:t>134</a:t>
            </a:fld>
            <a:endParaRPr lang="en-US" altLang="zh-CN"/>
          </a:p>
        </p:txBody>
      </p:sp>
      <p:sp>
        <p:nvSpPr>
          <p:cNvPr id="348162" name="Rectangle 2"/>
          <p:cNvSpPr>
            <a:spLocks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E2B6D2-3C6F-45F8-AA63-D1A4C5B8DF23}" type="slidenum">
              <a:rPr lang="en-US" altLang="zh-CN"/>
              <a:pPr/>
              <a:t>135</a:t>
            </a:fld>
            <a:endParaRPr lang="en-US" altLang="zh-CN"/>
          </a:p>
        </p:txBody>
      </p:sp>
      <p:sp>
        <p:nvSpPr>
          <p:cNvPr id="350210" name="Rectangle 2"/>
          <p:cNvSpPr>
            <a:spLocks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136</a:t>
            </a:fld>
            <a:endParaRPr lang="en-US" altLang="zh-CN"/>
          </a:p>
        </p:txBody>
      </p:sp>
    </p:spTree>
    <p:extLst>
      <p:ext uri="{BB962C8B-B14F-4D97-AF65-F5344CB8AC3E}">
        <p14:creationId xmlns:p14="http://schemas.microsoft.com/office/powerpoint/2010/main" val="1574809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FB855-3EC8-42B6-98FA-79FCB9C771A2}" type="slidenum">
              <a:rPr lang="en-US" altLang="zh-CN"/>
              <a:pPr/>
              <a:t>137</a:t>
            </a:fld>
            <a:endParaRPr lang="en-US" altLang="zh-CN"/>
          </a:p>
        </p:txBody>
      </p:sp>
      <p:sp>
        <p:nvSpPr>
          <p:cNvPr id="352258" name="Rectangle 2"/>
          <p:cNvSpPr>
            <a:spLocks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0EAB4E-EE1D-458D-BD21-F709A16080F0}" type="slidenum">
              <a:rPr lang="en-US" altLang="zh-CN"/>
              <a:pPr/>
              <a:t>138</a:t>
            </a:fld>
            <a:endParaRPr lang="en-US" altLang="zh-CN"/>
          </a:p>
        </p:txBody>
      </p:sp>
      <p:sp>
        <p:nvSpPr>
          <p:cNvPr id="354306" name="Rectangle 2"/>
          <p:cNvSpPr>
            <a:spLocks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531CE8-E9CB-4DE6-AB24-F87B8C3D1461}" type="slidenum">
              <a:rPr lang="en-US" altLang="zh-CN"/>
              <a:pPr/>
              <a:t>139</a:t>
            </a:fld>
            <a:endParaRPr lang="en-US" altLang="zh-CN"/>
          </a:p>
        </p:txBody>
      </p:sp>
      <p:sp>
        <p:nvSpPr>
          <p:cNvPr id="356354" name="Rectangle 2"/>
          <p:cNvSpPr>
            <a:spLocks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5ACC60-BCB3-4908-8109-A9B72C8E368E}" type="slidenum">
              <a:rPr lang="en-US" altLang="zh-CN"/>
              <a:pPr/>
              <a:t>14</a:t>
            </a:fld>
            <a:endParaRPr lang="en-US" altLang="zh-CN"/>
          </a:p>
        </p:txBody>
      </p:sp>
      <p:sp>
        <p:nvSpPr>
          <p:cNvPr id="38914" name="Rectangle 2"/>
          <p:cNvSpPr>
            <a:spLocks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140</a:t>
            </a:fld>
            <a:endParaRPr lang="en-US" altLang="zh-CN"/>
          </a:p>
        </p:txBody>
      </p:sp>
    </p:spTree>
    <p:extLst>
      <p:ext uri="{BB962C8B-B14F-4D97-AF65-F5344CB8AC3E}">
        <p14:creationId xmlns:p14="http://schemas.microsoft.com/office/powerpoint/2010/main" val="4707089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88AF-2890-4814-A78A-AFADCE2B78B4}" type="slidenum">
              <a:rPr lang="en-US" altLang="zh-CN"/>
              <a:pPr/>
              <a:t>141</a:t>
            </a:fld>
            <a:endParaRPr lang="en-US" altLang="zh-CN"/>
          </a:p>
        </p:txBody>
      </p:sp>
      <p:sp>
        <p:nvSpPr>
          <p:cNvPr id="358402" name="Rectangle 2"/>
          <p:cNvSpPr>
            <a:spLocks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142</a:t>
            </a:fld>
            <a:endParaRPr lang="en-US" altLang="zh-CN"/>
          </a:p>
        </p:txBody>
      </p:sp>
    </p:spTree>
    <p:extLst>
      <p:ext uri="{BB962C8B-B14F-4D97-AF65-F5344CB8AC3E}">
        <p14:creationId xmlns:p14="http://schemas.microsoft.com/office/powerpoint/2010/main" val="20451094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143</a:t>
            </a:fld>
            <a:endParaRPr lang="en-US" altLang="zh-CN"/>
          </a:p>
        </p:txBody>
      </p:sp>
    </p:spTree>
    <p:extLst>
      <p:ext uri="{BB962C8B-B14F-4D97-AF65-F5344CB8AC3E}">
        <p14:creationId xmlns:p14="http://schemas.microsoft.com/office/powerpoint/2010/main" val="16206415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144</a:t>
            </a:fld>
            <a:endParaRPr lang="en-US" altLang="zh-CN"/>
          </a:p>
        </p:txBody>
      </p:sp>
    </p:spTree>
    <p:extLst>
      <p:ext uri="{BB962C8B-B14F-4D97-AF65-F5344CB8AC3E}">
        <p14:creationId xmlns:p14="http://schemas.microsoft.com/office/powerpoint/2010/main" val="20494883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145</a:t>
            </a:fld>
            <a:endParaRPr lang="en-US" altLang="zh-CN"/>
          </a:p>
        </p:txBody>
      </p:sp>
    </p:spTree>
    <p:extLst>
      <p:ext uri="{BB962C8B-B14F-4D97-AF65-F5344CB8AC3E}">
        <p14:creationId xmlns:p14="http://schemas.microsoft.com/office/powerpoint/2010/main" val="16316591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146</a:t>
            </a:fld>
            <a:endParaRPr lang="en-US" altLang="zh-CN"/>
          </a:p>
        </p:txBody>
      </p:sp>
    </p:spTree>
    <p:extLst>
      <p:ext uri="{BB962C8B-B14F-4D97-AF65-F5344CB8AC3E}">
        <p14:creationId xmlns:p14="http://schemas.microsoft.com/office/powerpoint/2010/main" val="91767249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147</a:t>
            </a:fld>
            <a:endParaRPr lang="en-US" altLang="zh-CN"/>
          </a:p>
        </p:txBody>
      </p:sp>
    </p:spTree>
    <p:extLst>
      <p:ext uri="{BB962C8B-B14F-4D97-AF65-F5344CB8AC3E}">
        <p14:creationId xmlns:p14="http://schemas.microsoft.com/office/powerpoint/2010/main" val="8620502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148</a:t>
            </a:fld>
            <a:endParaRPr lang="en-US" altLang="zh-CN"/>
          </a:p>
        </p:txBody>
      </p:sp>
    </p:spTree>
    <p:extLst>
      <p:ext uri="{BB962C8B-B14F-4D97-AF65-F5344CB8AC3E}">
        <p14:creationId xmlns:p14="http://schemas.microsoft.com/office/powerpoint/2010/main" val="14888627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149</a:t>
            </a:fld>
            <a:endParaRPr lang="en-US" altLang="zh-CN"/>
          </a:p>
        </p:txBody>
      </p:sp>
    </p:spTree>
    <p:extLst>
      <p:ext uri="{BB962C8B-B14F-4D97-AF65-F5344CB8AC3E}">
        <p14:creationId xmlns:p14="http://schemas.microsoft.com/office/powerpoint/2010/main" val="212354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a:t>
            </a:fld>
            <a:endParaRPr lang="en-US" altLang="zh-CN"/>
          </a:p>
        </p:txBody>
      </p:sp>
    </p:spTree>
    <p:extLst>
      <p:ext uri="{BB962C8B-B14F-4D97-AF65-F5344CB8AC3E}">
        <p14:creationId xmlns:p14="http://schemas.microsoft.com/office/powerpoint/2010/main" val="31583549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150</a:t>
            </a:fld>
            <a:endParaRPr lang="en-US" altLang="zh-CN"/>
          </a:p>
        </p:txBody>
      </p:sp>
    </p:spTree>
    <p:extLst>
      <p:ext uri="{BB962C8B-B14F-4D97-AF65-F5344CB8AC3E}">
        <p14:creationId xmlns:p14="http://schemas.microsoft.com/office/powerpoint/2010/main" val="17032693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151</a:t>
            </a:fld>
            <a:endParaRPr lang="en-US" altLang="zh-CN"/>
          </a:p>
        </p:txBody>
      </p:sp>
    </p:spTree>
    <p:extLst>
      <p:ext uri="{BB962C8B-B14F-4D97-AF65-F5344CB8AC3E}">
        <p14:creationId xmlns:p14="http://schemas.microsoft.com/office/powerpoint/2010/main" val="13594123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152</a:t>
            </a:fld>
            <a:endParaRPr lang="en-US" altLang="zh-CN"/>
          </a:p>
        </p:txBody>
      </p:sp>
    </p:spTree>
    <p:extLst>
      <p:ext uri="{BB962C8B-B14F-4D97-AF65-F5344CB8AC3E}">
        <p14:creationId xmlns:p14="http://schemas.microsoft.com/office/powerpoint/2010/main" val="22995072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153</a:t>
            </a:fld>
            <a:endParaRPr lang="en-US" altLang="zh-CN"/>
          </a:p>
        </p:txBody>
      </p:sp>
    </p:spTree>
    <p:extLst>
      <p:ext uri="{BB962C8B-B14F-4D97-AF65-F5344CB8AC3E}">
        <p14:creationId xmlns:p14="http://schemas.microsoft.com/office/powerpoint/2010/main" val="337853943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154</a:t>
            </a:fld>
            <a:endParaRPr lang="en-US" altLang="zh-CN"/>
          </a:p>
        </p:txBody>
      </p:sp>
    </p:spTree>
    <p:extLst>
      <p:ext uri="{BB962C8B-B14F-4D97-AF65-F5344CB8AC3E}">
        <p14:creationId xmlns:p14="http://schemas.microsoft.com/office/powerpoint/2010/main" val="17510622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155</a:t>
            </a:fld>
            <a:endParaRPr lang="en-US" altLang="zh-CN"/>
          </a:p>
        </p:txBody>
      </p:sp>
    </p:spTree>
    <p:extLst>
      <p:ext uri="{BB962C8B-B14F-4D97-AF65-F5344CB8AC3E}">
        <p14:creationId xmlns:p14="http://schemas.microsoft.com/office/powerpoint/2010/main" val="481611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41B3F-175C-491C-A812-AC5211D93750}" type="slidenum">
              <a:rPr lang="en-US" altLang="zh-CN"/>
              <a:pPr/>
              <a:t>16</a:t>
            </a:fld>
            <a:endParaRPr lang="en-US" altLang="zh-CN"/>
          </a:p>
        </p:txBody>
      </p:sp>
      <p:sp>
        <p:nvSpPr>
          <p:cNvPr id="39938" name="Rectangle 2"/>
          <p:cNvSpPr>
            <a:spLocks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17</a:t>
            </a:fld>
            <a:endParaRPr lang="en-US" altLang="zh-CN"/>
          </a:p>
        </p:txBody>
      </p:sp>
    </p:spTree>
    <p:extLst>
      <p:ext uri="{BB962C8B-B14F-4D97-AF65-F5344CB8AC3E}">
        <p14:creationId xmlns:p14="http://schemas.microsoft.com/office/powerpoint/2010/main" val="264945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DC2BF-EAEF-4C1F-BC12-EC9712173E20}" type="slidenum">
              <a:rPr lang="en-US" altLang="zh-CN"/>
              <a:pPr/>
              <a:t>18</a:t>
            </a:fld>
            <a:endParaRPr lang="en-US" altLang="zh-CN"/>
          </a:p>
        </p:txBody>
      </p:sp>
      <p:sp>
        <p:nvSpPr>
          <p:cNvPr id="40962" name="Rectangle 2"/>
          <p:cNvSpPr>
            <a:spLocks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19</a:t>
            </a:fld>
            <a:endParaRPr lang="en-US" altLang="zh-CN"/>
          </a:p>
        </p:txBody>
      </p:sp>
    </p:spTree>
    <p:extLst>
      <p:ext uri="{BB962C8B-B14F-4D97-AF65-F5344CB8AC3E}">
        <p14:creationId xmlns:p14="http://schemas.microsoft.com/office/powerpoint/2010/main" val="697598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a:t>
            </a:fld>
            <a:endParaRPr lang="en-US" altLang="zh-CN"/>
          </a:p>
        </p:txBody>
      </p:sp>
    </p:spTree>
    <p:extLst>
      <p:ext uri="{BB962C8B-B14F-4D97-AF65-F5344CB8AC3E}">
        <p14:creationId xmlns:p14="http://schemas.microsoft.com/office/powerpoint/2010/main" val="1014663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345187-DFA3-4952-9AFC-BDC6BF3FEB19}" type="slidenum">
              <a:rPr lang="en-US" altLang="zh-CN"/>
              <a:pPr/>
              <a:t>20</a:t>
            </a:fld>
            <a:endParaRPr lang="en-US" altLang="zh-CN"/>
          </a:p>
        </p:txBody>
      </p:sp>
      <p:sp>
        <p:nvSpPr>
          <p:cNvPr id="41986" name="Rectangle 2050"/>
          <p:cNvSpPr>
            <a:spLocks noChangeArrowheads="1" noTextEdit="1"/>
          </p:cNvSpPr>
          <p:nvPr>
            <p:ph type="sldImg"/>
          </p:nvPr>
        </p:nvSpPr>
        <p:spPr>
          <a:ln/>
        </p:spPr>
      </p:sp>
      <p:sp>
        <p:nvSpPr>
          <p:cNvPr id="41987" name="Rectangle 2051"/>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3E9569-9752-42DE-AB4A-16443CF487A1}" type="slidenum">
              <a:rPr lang="en-US" altLang="zh-CN"/>
              <a:pPr/>
              <a:t>21</a:t>
            </a:fld>
            <a:endParaRPr lang="en-US" altLang="zh-CN"/>
          </a:p>
        </p:txBody>
      </p:sp>
      <p:sp>
        <p:nvSpPr>
          <p:cNvPr id="43010" name="Rectangle 2"/>
          <p:cNvSpPr>
            <a:spLocks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300DD1-989A-4DFD-8BBC-11CB85008DC8}" type="slidenum">
              <a:rPr lang="en-US" altLang="zh-CN"/>
              <a:pPr/>
              <a:t>22</a:t>
            </a:fld>
            <a:endParaRPr lang="en-US" altLang="zh-CN"/>
          </a:p>
        </p:txBody>
      </p:sp>
      <p:sp>
        <p:nvSpPr>
          <p:cNvPr id="44034" name="Rectangle 2"/>
          <p:cNvSpPr>
            <a:spLocks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23</a:t>
            </a:fld>
            <a:endParaRPr lang="en-US" altLang="zh-CN"/>
          </a:p>
        </p:txBody>
      </p:sp>
    </p:spTree>
    <p:extLst>
      <p:ext uri="{BB962C8B-B14F-4D97-AF65-F5344CB8AC3E}">
        <p14:creationId xmlns:p14="http://schemas.microsoft.com/office/powerpoint/2010/main" val="1691108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24</a:t>
            </a:fld>
            <a:endParaRPr lang="en-US" altLang="zh-CN"/>
          </a:p>
        </p:txBody>
      </p:sp>
    </p:spTree>
    <p:extLst>
      <p:ext uri="{BB962C8B-B14F-4D97-AF65-F5344CB8AC3E}">
        <p14:creationId xmlns:p14="http://schemas.microsoft.com/office/powerpoint/2010/main" val="4247410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25</a:t>
            </a:fld>
            <a:endParaRPr lang="en-US" altLang="zh-CN"/>
          </a:p>
        </p:txBody>
      </p:sp>
    </p:spTree>
    <p:extLst>
      <p:ext uri="{BB962C8B-B14F-4D97-AF65-F5344CB8AC3E}">
        <p14:creationId xmlns:p14="http://schemas.microsoft.com/office/powerpoint/2010/main" val="2066092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26</a:t>
            </a:fld>
            <a:endParaRPr lang="en-US" altLang="zh-CN"/>
          </a:p>
        </p:txBody>
      </p:sp>
    </p:spTree>
    <p:extLst>
      <p:ext uri="{BB962C8B-B14F-4D97-AF65-F5344CB8AC3E}">
        <p14:creationId xmlns:p14="http://schemas.microsoft.com/office/powerpoint/2010/main" val="3635161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27</a:t>
            </a:fld>
            <a:endParaRPr lang="en-US" altLang="zh-CN"/>
          </a:p>
        </p:txBody>
      </p:sp>
    </p:spTree>
    <p:extLst>
      <p:ext uri="{BB962C8B-B14F-4D97-AF65-F5344CB8AC3E}">
        <p14:creationId xmlns:p14="http://schemas.microsoft.com/office/powerpoint/2010/main" val="365073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28</a:t>
            </a:fld>
            <a:endParaRPr lang="en-US" altLang="zh-CN"/>
          </a:p>
        </p:txBody>
      </p:sp>
    </p:spTree>
    <p:extLst>
      <p:ext uri="{BB962C8B-B14F-4D97-AF65-F5344CB8AC3E}">
        <p14:creationId xmlns:p14="http://schemas.microsoft.com/office/powerpoint/2010/main" val="751782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29</a:t>
            </a:fld>
            <a:endParaRPr lang="en-US" altLang="zh-CN"/>
          </a:p>
        </p:txBody>
      </p:sp>
    </p:spTree>
    <p:extLst>
      <p:ext uri="{BB962C8B-B14F-4D97-AF65-F5344CB8AC3E}">
        <p14:creationId xmlns:p14="http://schemas.microsoft.com/office/powerpoint/2010/main" val="396150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a:t>
            </a:fld>
            <a:endParaRPr lang="en-US" altLang="zh-CN"/>
          </a:p>
        </p:txBody>
      </p:sp>
    </p:spTree>
    <p:extLst>
      <p:ext uri="{BB962C8B-B14F-4D97-AF65-F5344CB8AC3E}">
        <p14:creationId xmlns:p14="http://schemas.microsoft.com/office/powerpoint/2010/main" val="301275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30</a:t>
            </a:fld>
            <a:endParaRPr lang="en-US" altLang="zh-CN"/>
          </a:p>
        </p:txBody>
      </p:sp>
    </p:spTree>
    <p:extLst>
      <p:ext uri="{BB962C8B-B14F-4D97-AF65-F5344CB8AC3E}">
        <p14:creationId xmlns:p14="http://schemas.microsoft.com/office/powerpoint/2010/main" val="28227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31</a:t>
            </a:fld>
            <a:endParaRPr lang="en-US" altLang="zh-CN"/>
          </a:p>
        </p:txBody>
      </p:sp>
    </p:spTree>
    <p:extLst>
      <p:ext uri="{BB962C8B-B14F-4D97-AF65-F5344CB8AC3E}">
        <p14:creationId xmlns:p14="http://schemas.microsoft.com/office/powerpoint/2010/main" val="1949110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32</a:t>
            </a:fld>
            <a:endParaRPr lang="en-US" altLang="zh-CN"/>
          </a:p>
        </p:txBody>
      </p:sp>
    </p:spTree>
    <p:extLst>
      <p:ext uri="{BB962C8B-B14F-4D97-AF65-F5344CB8AC3E}">
        <p14:creationId xmlns:p14="http://schemas.microsoft.com/office/powerpoint/2010/main" val="3770461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33</a:t>
            </a:fld>
            <a:endParaRPr lang="en-US" altLang="zh-CN"/>
          </a:p>
        </p:txBody>
      </p:sp>
    </p:spTree>
    <p:extLst>
      <p:ext uri="{BB962C8B-B14F-4D97-AF65-F5344CB8AC3E}">
        <p14:creationId xmlns:p14="http://schemas.microsoft.com/office/powerpoint/2010/main" val="2047154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34</a:t>
            </a:fld>
            <a:endParaRPr lang="en-US" altLang="zh-CN"/>
          </a:p>
        </p:txBody>
      </p:sp>
    </p:spTree>
    <p:extLst>
      <p:ext uri="{BB962C8B-B14F-4D97-AF65-F5344CB8AC3E}">
        <p14:creationId xmlns:p14="http://schemas.microsoft.com/office/powerpoint/2010/main" val="918481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35</a:t>
            </a:fld>
            <a:endParaRPr lang="en-US" altLang="zh-CN"/>
          </a:p>
        </p:txBody>
      </p:sp>
    </p:spTree>
    <p:extLst>
      <p:ext uri="{BB962C8B-B14F-4D97-AF65-F5344CB8AC3E}">
        <p14:creationId xmlns:p14="http://schemas.microsoft.com/office/powerpoint/2010/main" val="3211012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36</a:t>
            </a:fld>
            <a:endParaRPr lang="en-US" altLang="zh-CN"/>
          </a:p>
        </p:txBody>
      </p:sp>
    </p:spTree>
    <p:extLst>
      <p:ext uri="{BB962C8B-B14F-4D97-AF65-F5344CB8AC3E}">
        <p14:creationId xmlns:p14="http://schemas.microsoft.com/office/powerpoint/2010/main" val="3755758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37</a:t>
            </a:fld>
            <a:endParaRPr lang="en-US" altLang="zh-CN"/>
          </a:p>
        </p:txBody>
      </p:sp>
    </p:spTree>
    <p:extLst>
      <p:ext uri="{BB962C8B-B14F-4D97-AF65-F5344CB8AC3E}">
        <p14:creationId xmlns:p14="http://schemas.microsoft.com/office/powerpoint/2010/main" val="2803917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38</a:t>
            </a:fld>
            <a:endParaRPr lang="en-US" altLang="zh-CN"/>
          </a:p>
        </p:txBody>
      </p:sp>
    </p:spTree>
    <p:extLst>
      <p:ext uri="{BB962C8B-B14F-4D97-AF65-F5344CB8AC3E}">
        <p14:creationId xmlns:p14="http://schemas.microsoft.com/office/powerpoint/2010/main" val="3117199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39</a:t>
            </a:fld>
            <a:endParaRPr lang="en-US" altLang="zh-CN"/>
          </a:p>
        </p:txBody>
      </p:sp>
    </p:spTree>
    <p:extLst>
      <p:ext uri="{BB962C8B-B14F-4D97-AF65-F5344CB8AC3E}">
        <p14:creationId xmlns:p14="http://schemas.microsoft.com/office/powerpoint/2010/main" val="414593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a:t>
            </a:fld>
            <a:endParaRPr lang="en-US" altLang="zh-CN"/>
          </a:p>
        </p:txBody>
      </p:sp>
    </p:spTree>
    <p:extLst>
      <p:ext uri="{BB962C8B-B14F-4D97-AF65-F5344CB8AC3E}">
        <p14:creationId xmlns:p14="http://schemas.microsoft.com/office/powerpoint/2010/main" val="684126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40</a:t>
            </a:fld>
            <a:endParaRPr lang="en-US" altLang="zh-CN"/>
          </a:p>
        </p:txBody>
      </p:sp>
    </p:spTree>
    <p:extLst>
      <p:ext uri="{BB962C8B-B14F-4D97-AF65-F5344CB8AC3E}">
        <p14:creationId xmlns:p14="http://schemas.microsoft.com/office/powerpoint/2010/main" val="482912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41</a:t>
            </a:fld>
            <a:endParaRPr lang="en-US" altLang="zh-CN"/>
          </a:p>
        </p:txBody>
      </p:sp>
    </p:spTree>
    <p:extLst>
      <p:ext uri="{BB962C8B-B14F-4D97-AF65-F5344CB8AC3E}">
        <p14:creationId xmlns:p14="http://schemas.microsoft.com/office/powerpoint/2010/main" val="2042707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42</a:t>
            </a:fld>
            <a:endParaRPr lang="en-US" altLang="zh-CN"/>
          </a:p>
        </p:txBody>
      </p:sp>
    </p:spTree>
    <p:extLst>
      <p:ext uri="{BB962C8B-B14F-4D97-AF65-F5344CB8AC3E}">
        <p14:creationId xmlns:p14="http://schemas.microsoft.com/office/powerpoint/2010/main" val="3084662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43</a:t>
            </a:fld>
            <a:endParaRPr lang="en-US" altLang="zh-CN"/>
          </a:p>
        </p:txBody>
      </p:sp>
    </p:spTree>
    <p:extLst>
      <p:ext uri="{BB962C8B-B14F-4D97-AF65-F5344CB8AC3E}">
        <p14:creationId xmlns:p14="http://schemas.microsoft.com/office/powerpoint/2010/main" val="4155869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44</a:t>
            </a:fld>
            <a:endParaRPr lang="en-US" altLang="zh-CN"/>
          </a:p>
        </p:txBody>
      </p:sp>
    </p:spTree>
    <p:extLst>
      <p:ext uri="{BB962C8B-B14F-4D97-AF65-F5344CB8AC3E}">
        <p14:creationId xmlns:p14="http://schemas.microsoft.com/office/powerpoint/2010/main" val="1357650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45</a:t>
            </a:fld>
            <a:endParaRPr lang="en-US" altLang="zh-CN"/>
          </a:p>
        </p:txBody>
      </p:sp>
    </p:spTree>
    <p:extLst>
      <p:ext uri="{BB962C8B-B14F-4D97-AF65-F5344CB8AC3E}">
        <p14:creationId xmlns:p14="http://schemas.microsoft.com/office/powerpoint/2010/main" val="2008512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46</a:t>
            </a:fld>
            <a:endParaRPr lang="en-US" altLang="zh-CN"/>
          </a:p>
        </p:txBody>
      </p:sp>
    </p:spTree>
    <p:extLst>
      <p:ext uri="{BB962C8B-B14F-4D97-AF65-F5344CB8AC3E}">
        <p14:creationId xmlns:p14="http://schemas.microsoft.com/office/powerpoint/2010/main" val="857273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47</a:t>
            </a:fld>
            <a:endParaRPr lang="en-US" altLang="zh-CN"/>
          </a:p>
        </p:txBody>
      </p:sp>
    </p:spTree>
    <p:extLst>
      <p:ext uri="{BB962C8B-B14F-4D97-AF65-F5344CB8AC3E}">
        <p14:creationId xmlns:p14="http://schemas.microsoft.com/office/powerpoint/2010/main" val="1718246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48</a:t>
            </a:fld>
            <a:endParaRPr lang="en-US" altLang="zh-CN"/>
          </a:p>
        </p:txBody>
      </p:sp>
    </p:spTree>
    <p:extLst>
      <p:ext uri="{BB962C8B-B14F-4D97-AF65-F5344CB8AC3E}">
        <p14:creationId xmlns:p14="http://schemas.microsoft.com/office/powerpoint/2010/main" val="3615144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49</a:t>
            </a:fld>
            <a:endParaRPr lang="en-US" altLang="zh-CN"/>
          </a:p>
        </p:txBody>
      </p:sp>
    </p:spTree>
    <p:extLst>
      <p:ext uri="{BB962C8B-B14F-4D97-AF65-F5344CB8AC3E}">
        <p14:creationId xmlns:p14="http://schemas.microsoft.com/office/powerpoint/2010/main" val="3344277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435044-1D99-4965-A031-CDB23F8FA9EA}" type="slidenum">
              <a:rPr lang="en-US" altLang="zh-CN"/>
              <a:pPr/>
              <a:t>5</a:t>
            </a:fld>
            <a:endParaRPr lang="en-US" altLang="zh-CN"/>
          </a:p>
        </p:txBody>
      </p:sp>
      <p:sp>
        <p:nvSpPr>
          <p:cNvPr id="34818" name="Rectangle 2"/>
          <p:cNvSpPr>
            <a:spLocks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50</a:t>
            </a:fld>
            <a:endParaRPr lang="en-US" altLang="zh-CN"/>
          </a:p>
        </p:txBody>
      </p:sp>
    </p:spTree>
    <p:extLst>
      <p:ext uri="{BB962C8B-B14F-4D97-AF65-F5344CB8AC3E}">
        <p14:creationId xmlns:p14="http://schemas.microsoft.com/office/powerpoint/2010/main" val="2058172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51</a:t>
            </a:fld>
            <a:endParaRPr lang="en-US" altLang="zh-CN"/>
          </a:p>
        </p:txBody>
      </p:sp>
    </p:spTree>
    <p:extLst>
      <p:ext uri="{BB962C8B-B14F-4D97-AF65-F5344CB8AC3E}">
        <p14:creationId xmlns:p14="http://schemas.microsoft.com/office/powerpoint/2010/main" val="1889958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52</a:t>
            </a:fld>
            <a:endParaRPr lang="en-US" altLang="zh-CN"/>
          </a:p>
        </p:txBody>
      </p:sp>
    </p:spTree>
    <p:extLst>
      <p:ext uri="{BB962C8B-B14F-4D97-AF65-F5344CB8AC3E}">
        <p14:creationId xmlns:p14="http://schemas.microsoft.com/office/powerpoint/2010/main" val="2171786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53</a:t>
            </a:fld>
            <a:endParaRPr lang="en-US" altLang="zh-CN"/>
          </a:p>
        </p:txBody>
      </p:sp>
    </p:spTree>
    <p:extLst>
      <p:ext uri="{BB962C8B-B14F-4D97-AF65-F5344CB8AC3E}">
        <p14:creationId xmlns:p14="http://schemas.microsoft.com/office/powerpoint/2010/main" val="1026325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54</a:t>
            </a:fld>
            <a:endParaRPr lang="en-US" altLang="zh-CN"/>
          </a:p>
        </p:txBody>
      </p:sp>
    </p:spTree>
    <p:extLst>
      <p:ext uri="{BB962C8B-B14F-4D97-AF65-F5344CB8AC3E}">
        <p14:creationId xmlns:p14="http://schemas.microsoft.com/office/powerpoint/2010/main" val="160472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55</a:t>
            </a:fld>
            <a:endParaRPr lang="en-US" altLang="zh-CN"/>
          </a:p>
        </p:txBody>
      </p:sp>
    </p:spTree>
    <p:extLst>
      <p:ext uri="{BB962C8B-B14F-4D97-AF65-F5344CB8AC3E}">
        <p14:creationId xmlns:p14="http://schemas.microsoft.com/office/powerpoint/2010/main" val="3010067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56</a:t>
            </a:fld>
            <a:endParaRPr lang="en-US" altLang="zh-CN"/>
          </a:p>
        </p:txBody>
      </p:sp>
    </p:spTree>
    <p:extLst>
      <p:ext uri="{BB962C8B-B14F-4D97-AF65-F5344CB8AC3E}">
        <p14:creationId xmlns:p14="http://schemas.microsoft.com/office/powerpoint/2010/main" val="2751777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57</a:t>
            </a:fld>
            <a:endParaRPr lang="en-US" altLang="zh-CN"/>
          </a:p>
        </p:txBody>
      </p:sp>
    </p:spTree>
    <p:extLst>
      <p:ext uri="{BB962C8B-B14F-4D97-AF65-F5344CB8AC3E}">
        <p14:creationId xmlns:p14="http://schemas.microsoft.com/office/powerpoint/2010/main" val="3238026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58</a:t>
            </a:fld>
            <a:endParaRPr lang="en-US" altLang="zh-CN"/>
          </a:p>
        </p:txBody>
      </p:sp>
    </p:spTree>
    <p:extLst>
      <p:ext uri="{BB962C8B-B14F-4D97-AF65-F5344CB8AC3E}">
        <p14:creationId xmlns:p14="http://schemas.microsoft.com/office/powerpoint/2010/main" val="3559250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59</a:t>
            </a:fld>
            <a:endParaRPr lang="en-US" altLang="zh-CN"/>
          </a:p>
        </p:txBody>
      </p:sp>
    </p:spTree>
    <p:extLst>
      <p:ext uri="{BB962C8B-B14F-4D97-AF65-F5344CB8AC3E}">
        <p14:creationId xmlns:p14="http://schemas.microsoft.com/office/powerpoint/2010/main" val="43927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a:t>
            </a:fld>
            <a:endParaRPr lang="en-US" altLang="zh-CN"/>
          </a:p>
        </p:txBody>
      </p:sp>
    </p:spTree>
    <p:extLst>
      <p:ext uri="{BB962C8B-B14F-4D97-AF65-F5344CB8AC3E}">
        <p14:creationId xmlns:p14="http://schemas.microsoft.com/office/powerpoint/2010/main" val="3126579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60</a:t>
            </a:fld>
            <a:endParaRPr lang="en-US" altLang="zh-CN"/>
          </a:p>
        </p:txBody>
      </p:sp>
    </p:spTree>
    <p:extLst>
      <p:ext uri="{BB962C8B-B14F-4D97-AF65-F5344CB8AC3E}">
        <p14:creationId xmlns:p14="http://schemas.microsoft.com/office/powerpoint/2010/main" val="993588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61</a:t>
            </a:fld>
            <a:endParaRPr lang="en-US" altLang="zh-CN"/>
          </a:p>
        </p:txBody>
      </p:sp>
    </p:spTree>
    <p:extLst>
      <p:ext uri="{BB962C8B-B14F-4D97-AF65-F5344CB8AC3E}">
        <p14:creationId xmlns:p14="http://schemas.microsoft.com/office/powerpoint/2010/main" val="1133134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62</a:t>
            </a:fld>
            <a:endParaRPr lang="en-US" altLang="zh-CN"/>
          </a:p>
        </p:txBody>
      </p:sp>
    </p:spTree>
    <p:extLst>
      <p:ext uri="{BB962C8B-B14F-4D97-AF65-F5344CB8AC3E}">
        <p14:creationId xmlns:p14="http://schemas.microsoft.com/office/powerpoint/2010/main" val="192894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63</a:t>
            </a:fld>
            <a:endParaRPr lang="en-US" altLang="zh-CN"/>
          </a:p>
        </p:txBody>
      </p:sp>
    </p:spTree>
    <p:extLst>
      <p:ext uri="{BB962C8B-B14F-4D97-AF65-F5344CB8AC3E}">
        <p14:creationId xmlns:p14="http://schemas.microsoft.com/office/powerpoint/2010/main" val="2745414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64</a:t>
            </a:fld>
            <a:endParaRPr lang="en-US" altLang="zh-CN"/>
          </a:p>
        </p:txBody>
      </p:sp>
    </p:spTree>
    <p:extLst>
      <p:ext uri="{BB962C8B-B14F-4D97-AF65-F5344CB8AC3E}">
        <p14:creationId xmlns:p14="http://schemas.microsoft.com/office/powerpoint/2010/main" val="637377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65</a:t>
            </a:fld>
            <a:endParaRPr lang="en-US" altLang="zh-CN"/>
          </a:p>
        </p:txBody>
      </p:sp>
    </p:spTree>
    <p:extLst>
      <p:ext uri="{BB962C8B-B14F-4D97-AF65-F5344CB8AC3E}">
        <p14:creationId xmlns:p14="http://schemas.microsoft.com/office/powerpoint/2010/main" val="4141722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66</a:t>
            </a:fld>
            <a:endParaRPr lang="en-US" altLang="zh-CN"/>
          </a:p>
        </p:txBody>
      </p:sp>
    </p:spTree>
    <p:extLst>
      <p:ext uri="{BB962C8B-B14F-4D97-AF65-F5344CB8AC3E}">
        <p14:creationId xmlns:p14="http://schemas.microsoft.com/office/powerpoint/2010/main" val="1029255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67</a:t>
            </a:fld>
            <a:endParaRPr lang="en-US" altLang="zh-CN"/>
          </a:p>
        </p:txBody>
      </p:sp>
    </p:spTree>
    <p:extLst>
      <p:ext uri="{BB962C8B-B14F-4D97-AF65-F5344CB8AC3E}">
        <p14:creationId xmlns:p14="http://schemas.microsoft.com/office/powerpoint/2010/main" val="1131794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68</a:t>
            </a:fld>
            <a:endParaRPr lang="en-US" altLang="zh-CN"/>
          </a:p>
        </p:txBody>
      </p:sp>
    </p:spTree>
    <p:extLst>
      <p:ext uri="{BB962C8B-B14F-4D97-AF65-F5344CB8AC3E}">
        <p14:creationId xmlns:p14="http://schemas.microsoft.com/office/powerpoint/2010/main" val="2980080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69</a:t>
            </a:fld>
            <a:endParaRPr lang="en-US" altLang="zh-CN"/>
          </a:p>
        </p:txBody>
      </p:sp>
    </p:spTree>
    <p:extLst>
      <p:ext uri="{BB962C8B-B14F-4D97-AF65-F5344CB8AC3E}">
        <p14:creationId xmlns:p14="http://schemas.microsoft.com/office/powerpoint/2010/main" val="38387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a:t>
            </a:fld>
            <a:endParaRPr lang="en-US" altLang="zh-CN"/>
          </a:p>
        </p:txBody>
      </p:sp>
    </p:spTree>
    <p:extLst>
      <p:ext uri="{BB962C8B-B14F-4D97-AF65-F5344CB8AC3E}">
        <p14:creationId xmlns:p14="http://schemas.microsoft.com/office/powerpoint/2010/main" val="39859935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70</a:t>
            </a:fld>
            <a:endParaRPr lang="en-US" altLang="zh-CN"/>
          </a:p>
        </p:txBody>
      </p:sp>
    </p:spTree>
    <p:extLst>
      <p:ext uri="{BB962C8B-B14F-4D97-AF65-F5344CB8AC3E}">
        <p14:creationId xmlns:p14="http://schemas.microsoft.com/office/powerpoint/2010/main" val="2180029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71</a:t>
            </a:fld>
            <a:endParaRPr lang="en-US" altLang="zh-CN"/>
          </a:p>
        </p:txBody>
      </p:sp>
    </p:spTree>
    <p:extLst>
      <p:ext uri="{BB962C8B-B14F-4D97-AF65-F5344CB8AC3E}">
        <p14:creationId xmlns:p14="http://schemas.microsoft.com/office/powerpoint/2010/main" val="10130629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72</a:t>
            </a:fld>
            <a:endParaRPr lang="en-US" altLang="zh-CN"/>
          </a:p>
        </p:txBody>
      </p:sp>
    </p:spTree>
    <p:extLst>
      <p:ext uri="{BB962C8B-B14F-4D97-AF65-F5344CB8AC3E}">
        <p14:creationId xmlns:p14="http://schemas.microsoft.com/office/powerpoint/2010/main" val="1232974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73</a:t>
            </a:fld>
            <a:endParaRPr lang="en-US" altLang="zh-CN"/>
          </a:p>
        </p:txBody>
      </p:sp>
    </p:spTree>
    <p:extLst>
      <p:ext uri="{BB962C8B-B14F-4D97-AF65-F5344CB8AC3E}">
        <p14:creationId xmlns:p14="http://schemas.microsoft.com/office/powerpoint/2010/main" val="37163877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74</a:t>
            </a:fld>
            <a:endParaRPr lang="en-US" altLang="zh-CN"/>
          </a:p>
        </p:txBody>
      </p:sp>
    </p:spTree>
    <p:extLst>
      <p:ext uri="{BB962C8B-B14F-4D97-AF65-F5344CB8AC3E}">
        <p14:creationId xmlns:p14="http://schemas.microsoft.com/office/powerpoint/2010/main" val="20435856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75</a:t>
            </a:fld>
            <a:endParaRPr lang="en-US" altLang="zh-CN"/>
          </a:p>
        </p:txBody>
      </p:sp>
    </p:spTree>
    <p:extLst>
      <p:ext uri="{BB962C8B-B14F-4D97-AF65-F5344CB8AC3E}">
        <p14:creationId xmlns:p14="http://schemas.microsoft.com/office/powerpoint/2010/main" val="2054286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76</a:t>
            </a:fld>
            <a:endParaRPr lang="en-US" altLang="zh-CN"/>
          </a:p>
        </p:txBody>
      </p:sp>
    </p:spTree>
    <p:extLst>
      <p:ext uri="{BB962C8B-B14F-4D97-AF65-F5344CB8AC3E}">
        <p14:creationId xmlns:p14="http://schemas.microsoft.com/office/powerpoint/2010/main" val="3875500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77</a:t>
            </a:fld>
            <a:endParaRPr lang="en-US" altLang="zh-CN"/>
          </a:p>
        </p:txBody>
      </p:sp>
    </p:spTree>
    <p:extLst>
      <p:ext uri="{BB962C8B-B14F-4D97-AF65-F5344CB8AC3E}">
        <p14:creationId xmlns:p14="http://schemas.microsoft.com/office/powerpoint/2010/main" val="21776364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78</a:t>
            </a:fld>
            <a:endParaRPr lang="en-US" altLang="zh-CN"/>
          </a:p>
        </p:txBody>
      </p:sp>
    </p:spTree>
    <p:extLst>
      <p:ext uri="{BB962C8B-B14F-4D97-AF65-F5344CB8AC3E}">
        <p14:creationId xmlns:p14="http://schemas.microsoft.com/office/powerpoint/2010/main" val="3936182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79</a:t>
            </a:fld>
            <a:endParaRPr lang="en-US" altLang="zh-CN"/>
          </a:p>
        </p:txBody>
      </p:sp>
    </p:spTree>
    <p:extLst>
      <p:ext uri="{BB962C8B-B14F-4D97-AF65-F5344CB8AC3E}">
        <p14:creationId xmlns:p14="http://schemas.microsoft.com/office/powerpoint/2010/main" val="507213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a:t>
            </a:fld>
            <a:endParaRPr lang="en-US" altLang="zh-CN"/>
          </a:p>
        </p:txBody>
      </p:sp>
    </p:spTree>
    <p:extLst>
      <p:ext uri="{BB962C8B-B14F-4D97-AF65-F5344CB8AC3E}">
        <p14:creationId xmlns:p14="http://schemas.microsoft.com/office/powerpoint/2010/main" val="17585974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80</a:t>
            </a:fld>
            <a:endParaRPr lang="en-US" altLang="zh-CN"/>
          </a:p>
        </p:txBody>
      </p:sp>
    </p:spTree>
    <p:extLst>
      <p:ext uri="{BB962C8B-B14F-4D97-AF65-F5344CB8AC3E}">
        <p14:creationId xmlns:p14="http://schemas.microsoft.com/office/powerpoint/2010/main" val="34413919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81</a:t>
            </a:fld>
            <a:endParaRPr lang="en-US" altLang="zh-CN"/>
          </a:p>
        </p:txBody>
      </p:sp>
    </p:spTree>
    <p:extLst>
      <p:ext uri="{BB962C8B-B14F-4D97-AF65-F5344CB8AC3E}">
        <p14:creationId xmlns:p14="http://schemas.microsoft.com/office/powerpoint/2010/main" val="1992279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82</a:t>
            </a:fld>
            <a:endParaRPr lang="en-US" altLang="zh-CN"/>
          </a:p>
        </p:txBody>
      </p:sp>
    </p:spTree>
    <p:extLst>
      <p:ext uri="{BB962C8B-B14F-4D97-AF65-F5344CB8AC3E}">
        <p14:creationId xmlns:p14="http://schemas.microsoft.com/office/powerpoint/2010/main" val="25241027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83</a:t>
            </a:fld>
            <a:endParaRPr lang="en-US" altLang="zh-CN"/>
          </a:p>
        </p:txBody>
      </p:sp>
    </p:spTree>
    <p:extLst>
      <p:ext uri="{BB962C8B-B14F-4D97-AF65-F5344CB8AC3E}">
        <p14:creationId xmlns:p14="http://schemas.microsoft.com/office/powerpoint/2010/main" val="2375895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84</a:t>
            </a:fld>
            <a:endParaRPr lang="en-US" altLang="zh-CN"/>
          </a:p>
        </p:txBody>
      </p:sp>
    </p:spTree>
    <p:extLst>
      <p:ext uri="{BB962C8B-B14F-4D97-AF65-F5344CB8AC3E}">
        <p14:creationId xmlns:p14="http://schemas.microsoft.com/office/powerpoint/2010/main" val="23598314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85</a:t>
            </a:fld>
            <a:endParaRPr lang="en-US" altLang="zh-CN"/>
          </a:p>
        </p:txBody>
      </p:sp>
    </p:spTree>
    <p:extLst>
      <p:ext uri="{BB962C8B-B14F-4D97-AF65-F5344CB8AC3E}">
        <p14:creationId xmlns:p14="http://schemas.microsoft.com/office/powerpoint/2010/main" val="19596942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86</a:t>
            </a:fld>
            <a:endParaRPr lang="en-US" altLang="zh-CN"/>
          </a:p>
        </p:txBody>
      </p:sp>
    </p:spTree>
    <p:extLst>
      <p:ext uri="{BB962C8B-B14F-4D97-AF65-F5344CB8AC3E}">
        <p14:creationId xmlns:p14="http://schemas.microsoft.com/office/powerpoint/2010/main" val="25690951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87</a:t>
            </a:fld>
            <a:endParaRPr lang="en-US" altLang="zh-CN"/>
          </a:p>
        </p:txBody>
      </p:sp>
    </p:spTree>
    <p:extLst>
      <p:ext uri="{BB962C8B-B14F-4D97-AF65-F5344CB8AC3E}">
        <p14:creationId xmlns:p14="http://schemas.microsoft.com/office/powerpoint/2010/main" val="30474407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88</a:t>
            </a:fld>
            <a:endParaRPr lang="en-US" altLang="zh-CN"/>
          </a:p>
        </p:txBody>
      </p:sp>
    </p:spTree>
    <p:extLst>
      <p:ext uri="{BB962C8B-B14F-4D97-AF65-F5344CB8AC3E}">
        <p14:creationId xmlns:p14="http://schemas.microsoft.com/office/powerpoint/2010/main" val="22349941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89</a:t>
            </a:fld>
            <a:endParaRPr lang="en-US" altLang="zh-CN"/>
          </a:p>
        </p:txBody>
      </p:sp>
    </p:spTree>
    <p:extLst>
      <p:ext uri="{BB962C8B-B14F-4D97-AF65-F5344CB8AC3E}">
        <p14:creationId xmlns:p14="http://schemas.microsoft.com/office/powerpoint/2010/main" val="960490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a:t>
            </a:fld>
            <a:endParaRPr lang="en-US" altLang="zh-CN"/>
          </a:p>
        </p:txBody>
      </p:sp>
    </p:spTree>
    <p:extLst>
      <p:ext uri="{BB962C8B-B14F-4D97-AF65-F5344CB8AC3E}">
        <p14:creationId xmlns:p14="http://schemas.microsoft.com/office/powerpoint/2010/main" val="26681785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90</a:t>
            </a:fld>
            <a:endParaRPr lang="en-US" altLang="zh-CN"/>
          </a:p>
        </p:txBody>
      </p:sp>
    </p:spTree>
    <p:extLst>
      <p:ext uri="{BB962C8B-B14F-4D97-AF65-F5344CB8AC3E}">
        <p14:creationId xmlns:p14="http://schemas.microsoft.com/office/powerpoint/2010/main" val="29671489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91</a:t>
            </a:fld>
            <a:endParaRPr lang="en-US" altLang="zh-CN"/>
          </a:p>
        </p:txBody>
      </p:sp>
    </p:spTree>
    <p:extLst>
      <p:ext uri="{BB962C8B-B14F-4D97-AF65-F5344CB8AC3E}">
        <p14:creationId xmlns:p14="http://schemas.microsoft.com/office/powerpoint/2010/main" val="35143943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92</a:t>
            </a:fld>
            <a:endParaRPr lang="en-US" altLang="zh-CN"/>
          </a:p>
        </p:txBody>
      </p:sp>
    </p:spTree>
    <p:extLst>
      <p:ext uri="{BB962C8B-B14F-4D97-AF65-F5344CB8AC3E}">
        <p14:creationId xmlns:p14="http://schemas.microsoft.com/office/powerpoint/2010/main" val="33115312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93</a:t>
            </a:fld>
            <a:endParaRPr lang="en-US" altLang="zh-CN"/>
          </a:p>
        </p:txBody>
      </p:sp>
    </p:spTree>
    <p:extLst>
      <p:ext uri="{BB962C8B-B14F-4D97-AF65-F5344CB8AC3E}">
        <p14:creationId xmlns:p14="http://schemas.microsoft.com/office/powerpoint/2010/main" val="4293551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94</a:t>
            </a:fld>
            <a:endParaRPr lang="en-US" altLang="zh-CN"/>
          </a:p>
        </p:txBody>
      </p:sp>
    </p:spTree>
    <p:extLst>
      <p:ext uri="{BB962C8B-B14F-4D97-AF65-F5344CB8AC3E}">
        <p14:creationId xmlns:p14="http://schemas.microsoft.com/office/powerpoint/2010/main" val="3351749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95</a:t>
            </a:fld>
            <a:endParaRPr lang="en-US" altLang="zh-CN"/>
          </a:p>
        </p:txBody>
      </p:sp>
    </p:spTree>
    <p:extLst>
      <p:ext uri="{BB962C8B-B14F-4D97-AF65-F5344CB8AC3E}">
        <p14:creationId xmlns:p14="http://schemas.microsoft.com/office/powerpoint/2010/main" val="12397171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96</a:t>
            </a:fld>
            <a:endParaRPr lang="en-US" altLang="zh-CN"/>
          </a:p>
        </p:txBody>
      </p:sp>
    </p:spTree>
    <p:extLst>
      <p:ext uri="{BB962C8B-B14F-4D97-AF65-F5344CB8AC3E}">
        <p14:creationId xmlns:p14="http://schemas.microsoft.com/office/powerpoint/2010/main" val="1013630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97</a:t>
            </a:fld>
            <a:endParaRPr lang="en-US" altLang="zh-CN"/>
          </a:p>
        </p:txBody>
      </p:sp>
    </p:spTree>
    <p:extLst>
      <p:ext uri="{BB962C8B-B14F-4D97-AF65-F5344CB8AC3E}">
        <p14:creationId xmlns:p14="http://schemas.microsoft.com/office/powerpoint/2010/main" val="2791712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98</a:t>
            </a:fld>
            <a:endParaRPr lang="en-US" altLang="zh-CN"/>
          </a:p>
        </p:txBody>
      </p:sp>
    </p:spTree>
    <p:extLst>
      <p:ext uri="{BB962C8B-B14F-4D97-AF65-F5344CB8AC3E}">
        <p14:creationId xmlns:p14="http://schemas.microsoft.com/office/powerpoint/2010/main" val="13261421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19506-F0E4-4840-A300-0F1EED05E6FA}" type="slidenum">
              <a:rPr lang="en-US" altLang="zh-CN" smtClean="0"/>
              <a:pPr/>
              <a:t>99</a:t>
            </a:fld>
            <a:endParaRPr lang="en-US" altLang="zh-CN"/>
          </a:p>
        </p:txBody>
      </p:sp>
    </p:spTree>
    <p:extLst>
      <p:ext uri="{BB962C8B-B14F-4D97-AF65-F5344CB8AC3E}">
        <p14:creationId xmlns:p14="http://schemas.microsoft.com/office/powerpoint/2010/main" val="35319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68290" name="Group 2"/>
          <p:cNvGrpSpPr>
            <a:grpSpLocks/>
          </p:cNvGrpSpPr>
          <p:nvPr/>
        </p:nvGrpSpPr>
        <p:grpSpPr bwMode="auto">
          <a:xfrm>
            <a:off x="0" y="2438400"/>
            <a:ext cx="9144000" cy="4046538"/>
            <a:chOff x="0" y="1536"/>
            <a:chExt cx="5760" cy="2549"/>
          </a:xfrm>
        </p:grpSpPr>
        <p:sp>
          <p:nvSpPr>
            <p:cNvPr id="268291"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2"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293"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4"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5" name="Freeform 7"/>
            <p:cNvSpPr>
              <a:spLocks/>
            </p:cNvSpPr>
            <p:nvPr userDrawn="1"/>
          </p:nvSpPr>
          <p:spPr bwMode="hidden">
            <a:xfrm>
              <a:off x="3599" y="2477"/>
              <a:ext cx="186" cy="120"/>
            </a:xfrm>
            <a:custGeom>
              <a:avLst/>
              <a:gdLst>
                <a:gd name="T0" fmla="*/ 185 w 185"/>
                <a:gd name="T1" fmla="*/ 0 h 120"/>
                <a:gd name="T2" fmla="*/ 185 w 185"/>
                <a:gd name="T3" fmla="*/ 6 h 120"/>
                <a:gd name="T4" fmla="*/ 185 w 185"/>
                <a:gd name="T5" fmla="*/ 18 h 120"/>
                <a:gd name="T6" fmla="*/ 185 w 185"/>
                <a:gd name="T7" fmla="*/ 36 h 120"/>
                <a:gd name="T8" fmla="*/ 179 w 185"/>
                <a:gd name="T9" fmla="*/ 54 h 120"/>
                <a:gd name="T10" fmla="*/ 161 w 185"/>
                <a:gd name="T11" fmla="*/ 72 h 120"/>
                <a:gd name="T12" fmla="*/ 137 w 185"/>
                <a:gd name="T13" fmla="*/ 96 h 120"/>
                <a:gd name="T14" fmla="*/ 101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5 w 185"/>
                <a:gd name="T29" fmla="*/ 0 h 120"/>
                <a:gd name="T30" fmla="*/ 185 w 185"/>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6"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7"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7 w 526"/>
                <a:gd name="T17" fmla="*/ 179 h 275"/>
                <a:gd name="T18" fmla="*/ 209 w 526"/>
                <a:gd name="T19" fmla="*/ 143 h 275"/>
                <a:gd name="T20" fmla="*/ 251 w 526"/>
                <a:gd name="T21" fmla="*/ 120 h 275"/>
                <a:gd name="T22" fmla="*/ 299 w 526"/>
                <a:gd name="T23" fmla="*/ 96 h 275"/>
                <a:gd name="T24" fmla="*/ 394 w 526"/>
                <a:gd name="T25" fmla="*/ 48 h 275"/>
                <a:gd name="T26" fmla="*/ 442 w 526"/>
                <a:gd name="T27" fmla="*/ 30 h 275"/>
                <a:gd name="T28" fmla="*/ 478 w 526"/>
                <a:gd name="T29" fmla="*/ 12 h 275"/>
                <a:gd name="T30" fmla="*/ 502 w 526"/>
                <a:gd name="T31" fmla="*/ 6 h 275"/>
                <a:gd name="T32" fmla="*/ 520 w 526"/>
                <a:gd name="T33" fmla="*/ 0 h 275"/>
                <a:gd name="T34" fmla="*/ 526 w 526"/>
                <a:gd name="T35" fmla="*/ 0 h 275"/>
                <a:gd name="T36" fmla="*/ 520 w 526"/>
                <a:gd name="T37" fmla="*/ 6 h 275"/>
                <a:gd name="T38" fmla="*/ 508 w 526"/>
                <a:gd name="T39" fmla="*/ 12 h 275"/>
                <a:gd name="T40" fmla="*/ 484 w 526"/>
                <a:gd name="T41" fmla="*/ 24 h 275"/>
                <a:gd name="T42" fmla="*/ 460 w 526"/>
                <a:gd name="T43" fmla="*/ 42 h 275"/>
                <a:gd name="T44" fmla="*/ 436 w 526"/>
                <a:gd name="T45" fmla="*/ 54 h 275"/>
                <a:gd name="T46" fmla="*/ 394 w 526"/>
                <a:gd name="T47" fmla="*/ 78 h 275"/>
                <a:gd name="T48" fmla="*/ 340 w 526"/>
                <a:gd name="T49" fmla="*/ 108 h 275"/>
                <a:gd name="T50" fmla="*/ 275 w 526"/>
                <a:gd name="T51" fmla="*/ 143 h 275"/>
                <a:gd name="T52" fmla="*/ 131 w 526"/>
                <a:gd name="T53" fmla="*/ 221 h 275"/>
                <a:gd name="T54" fmla="*/ 65 w 526"/>
                <a:gd name="T55" fmla="*/ 251 h 275"/>
                <a:gd name="T56" fmla="*/ 0 w 526"/>
                <a:gd name="T57" fmla="*/ 275 h 275"/>
                <a:gd name="T58" fmla="*/ 0 w 526"/>
                <a:gd name="T5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8"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0 w 718"/>
                <a:gd name="T17" fmla="*/ 228 h 306"/>
                <a:gd name="T18" fmla="*/ 126 w 718"/>
                <a:gd name="T19" fmla="*/ 228 h 306"/>
                <a:gd name="T20" fmla="*/ 144 w 718"/>
                <a:gd name="T21" fmla="*/ 222 h 306"/>
                <a:gd name="T22" fmla="*/ 168 w 718"/>
                <a:gd name="T23" fmla="*/ 216 h 306"/>
                <a:gd name="T24" fmla="*/ 198 w 718"/>
                <a:gd name="T25" fmla="*/ 204 h 306"/>
                <a:gd name="T26" fmla="*/ 275 w 718"/>
                <a:gd name="T27" fmla="*/ 180 h 306"/>
                <a:gd name="T28" fmla="*/ 371 w 718"/>
                <a:gd name="T29" fmla="*/ 156 h 306"/>
                <a:gd name="T30" fmla="*/ 461 w 718"/>
                <a:gd name="T31" fmla="*/ 126 h 306"/>
                <a:gd name="T32" fmla="*/ 544 w 718"/>
                <a:gd name="T33" fmla="*/ 102 h 306"/>
                <a:gd name="T34" fmla="*/ 574 w 718"/>
                <a:gd name="T35" fmla="*/ 90 h 306"/>
                <a:gd name="T36" fmla="*/ 604 w 718"/>
                <a:gd name="T37" fmla="*/ 84 h 306"/>
                <a:gd name="T38" fmla="*/ 622 w 718"/>
                <a:gd name="T39" fmla="*/ 78 h 306"/>
                <a:gd name="T40" fmla="*/ 628 w 718"/>
                <a:gd name="T41" fmla="*/ 72 h 306"/>
                <a:gd name="T42" fmla="*/ 634 w 718"/>
                <a:gd name="T43" fmla="*/ 66 h 306"/>
                <a:gd name="T44" fmla="*/ 652 w 718"/>
                <a:gd name="T45" fmla="*/ 60 h 306"/>
                <a:gd name="T46" fmla="*/ 694 w 718"/>
                <a:gd name="T47" fmla="*/ 30 h 306"/>
                <a:gd name="T48" fmla="*/ 712 w 718"/>
                <a:gd name="T49" fmla="*/ 18 h 306"/>
                <a:gd name="T50" fmla="*/ 718 w 718"/>
                <a:gd name="T51" fmla="*/ 6 h 306"/>
                <a:gd name="T52" fmla="*/ 712 w 718"/>
                <a:gd name="T53" fmla="*/ 0 h 306"/>
                <a:gd name="T54" fmla="*/ 688 w 718"/>
                <a:gd name="T55" fmla="*/ 0 h 306"/>
                <a:gd name="T56" fmla="*/ 628 w 718"/>
                <a:gd name="T57" fmla="*/ 0 h 306"/>
                <a:gd name="T58" fmla="*/ 580 w 718"/>
                <a:gd name="T59" fmla="*/ 0 h 306"/>
                <a:gd name="T60" fmla="*/ 544 w 718"/>
                <a:gd name="T61" fmla="*/ 0 h 306"/>
                <a:gd name="T62" fmla="*/ 514 w 718"/>
                <a:gd name="T63" fmla="*/ 18 h 306"/>
                <a:gd name="T64" fmla="*/ 485 w 718"/>
                <a:gd name="T65" fmla="*/ 42 h 306"/>
                <a:gd name="T66" fmla="*/ 467 w 718"/>
                <a:gd name="T67" fmla="*/ 54 h 306"/>
                <a:gd name="T68" fmla="*/ 449 w 718"/>
                <a:gd name="T69" fmla="*/ 60 h 306"/>
                <a:gd name="T70" fmla="*/ 425 w 718"/>
                <a:gd name="T71" fmla="*/ 60 h 306"/>
                <a:gd name="T72" fmla="*/ 389 w 718"/>
                <a:gd name="T73" fmla="*/ 66 h 306"/>
                <a:gd name="T74" fmla="*/ 347 w 718"/>
                <a:gd name="T75" fmla="*/ 84 h 306"/>
                <a:gd name="T76" fmla="*/ 311 w 718"/>
                <a:gd name="T77" fmla="*/ 108 h 306"/>
                <a:gd name="T78" fmla="*/ 287 w 718"/>
                <a:gd name="T79" fmla="*/ 126 h 306"/>
                <a:gd name="T80" fmla="*/ 275 w 718"/>
                <a:gd name="T81" fmla="*/ 132 h 306"/>
                <a:gd name="T82" fmla="*/ 257 w 718"/>
                <a:gd name="T83" fmla="*/ 138 h 306"/>
                <a:gd name="T84" fmla="*/ 221 w 718"/>
                <a:gd name="T85" fmla="*/ 138 h 306"/>
                <a:gd name="T86" fmla="*/ 186 w 718"/>
                <a:gd name="T87" fmla="*/ 138 h 306"/>
                <a:gd name="T88" fmla="*/ 180 w 718"/>
                <a:gd name="T89" fmla="*/ 138 h 306"/>
                <a:gd name="T90" fmla="*/ 174 w 718"/>
                <a:gd name="T91" fmla="*/ 138 h 306"/>
                <a:gd name="T92" fmla="*/ 114 w 718"/>
                <a:gd name="T93" fmla="*/ 162 h 306"/>
                <a:gd name="T94" fmla="*/ 48 w 718"/>
                <a:gd name="T95" fmla="*/ 216 h 306"/>
                <a:gd name="T96" fmla="*/ 48 w 718"/>
                <a:gd name="T97" fmla="*/ 21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9" name="Freeform 11"/>
            <p:cNvSpPr>
              <a:spLocks/>
            </p:cNvSpPr>
            <p:nvPr userDrawn="1"/>
          </p:nvSpPr>
          <p:spPr bwMode="hidden">
            <a:xfrm>
              <a:off x="3358" y="1890"/>
              <a:ext cx="2400" cy="881"/>
            </a:xfrm>
            <a:custGeom>
              <a:avLst/>
              <a:gdLst>
                <a:gd name="T0" fmla="*/ 2231 w 2392"/>
                <a:gd name="T1" fmla="*/ 54 h 881"/>
                <a:gd name="T2" fmla="*/ 2189 w 2392"/>
                <a:gd name="T3" fmla="*/ 54 h 881"/>
                <a:gd name="T4" fmla="*/ 2147 w 2392"/>
                <a:gd name="T5" fmla="*/ 66 h 881"/>
                <a:gd name="T6" fmla="*/ 2021 w 2392"/>
                <a:gd name="T7" fmla="*/ 101 h 881"/>
                <a:gd name="T8" fmla="*/ 1956 w 2392"/>
                <a:gd name="T9" fmla="*/ 119 h 881"/>
                <a:gd name="T10" fmla="*/ 1860 w 2392"/>
                <a:gd name="T11" fmla="*/ 167 h 881"/>
                <a:gd name="T12" fmla="*/ 1836 w 2392"/>
                <a:gd name="T13" fmla="*/ 245 h 881"/>
                <a:gd name="T14" fmla="*/ 1842 w 2392"/>
                <a:gd name="T15" fmla="*/ 305 h 881"/>
                <a:gd name="T16" fmla="*/ 1758 w 2392"/>
                <a:gd name="T17" fmla="*/ 317 h 881"/>
                <a:gd name="T18" fmla="*/ 1597 w 2392"/>
                <a:gd name="T19" fmla="*/ 263 h 881"/>
                <a:gd name="T20" fmla="*/ 1507 w 2392"/>
                <a:gd name="T21" fmla="*/ 257 h 881"/>
                <a:gd name="T22" fmla="*/ 1399 w 2392"/>
                <a:gd name="T23" fmla="*/ 311 h 881"/>
                <a:gd name="T24" fmla="*/ 1334 w 2392"/>
                <a:gd name="T25" fmla="*/ 353 h 881"/>
                <a:gd name="T26" fmla="*/ 1310 w 2392"/>
                <a:gd name="T27" fmla="*/ 359 h 881"/>
                <a:gd name="T28" fmla="*/ 1214 w 2392"/>
                <a:gd name="T29" fmla="*/ 371 h 881"/>
                <a:gd name="T30" fmla="*/ 1160 w 2392"/>
                <a:gd name="T31" fmla="*/ 365 h 881"/>
                <a:gd name="T32" fmla="*/ 1053 w 2392"/>
                <a:gd name="T33" fmla="*/ 371 h 881"/>
                <a:gd name="T34" fmla="*/ 957 w 2392"/>
                <a:gd name="T35" fmla="*/ 383 h 881"/>
                <a:gd name="T36" fmla="*/ 921 w 2392"/>
                <a:gd name="T37" fmla="*/ 401 h 881"/>
                <a:gd name="T38" fmla="*/ 819 w 2392"/>
                <a:gd name="T39" fmla="*/ 419 h 881"/>
                <a:gd name="T40" fmla="*/ 778 w 2392"/>
                <a:gd name="T41" fmla="*/ 419 h 881"/>
                <a:gd name="T42" fmla="*/ 664 w 2392"/>
                <a:gd name="T43" fmla="*/ 437 h 881"/>
                <a:gd name="T44" fmla="*/ 598 w 2392"/>
                <a:gd name="T45" fmla="*/ 473 h 881"/>
                <a:gd name="T46" fmla="*/ 503 w 2392"/>
                <a:gd name="T47" fmla="*/ 467 h 881"/>
                <a:gd name="T48" fmla="*/ 431 w 2392"/>
                <a:gd name="T49" fmla="*/ 491 h 881"/>
                <a:gd name="T50" fmla="*/ 413 w 2392"/>
                <a:gd name="T51" fmla="*/ 539 h 881"/>
                <a:gd name="T52" fmla="*/ 347 w 2392"/>
                <a:gd name="T53" fmla="*/ 569 h 881"/>
                <a:gd name="T54" fmla="*/ 222 w 2392"/>
                <a:gd name="T55" fmla="*/ 599 h 881"/>
                <a:gd name="T56" fmla="*/ 138 w 2392"/>
                <a:gd name="T57" fmla="*/ 647 h 881"/>
                <a:gd name="T58" fmla="*/ 108 w 2392"/>
                <a:gd name="T59" fmla="*/ 659 h 881"/>
                <a:gd name="T60" fmla="*/ 0 w 2392"/>
                <a:gd name="T61" fmla="*/ 671 h 881"/>
                <a:gd name="T62" fmla="*/ 84 w 2392"/>
                <a:gd name="T63" fmla="*/ 695 h 881"/>
                <a:gd name="T64" fmla="*/ 263 w 2392"/>
                <a:gd name="T65" fmla="*/ 653 h 881"/>
                <a:gd name="T66" fmla="*/ 473 w 2392"/>
                <a:gd name="T67" fmla="*/ 569 h 881"/>
                <a:gd name="T68" fmla="*/ 568 w 2392"/>
                <a:gd name="T69" fmla="*/ 521 h 881"/>
                <a:gd name="T70" fmla="*/ 646 w 2392"/>
                <a:gd name="T71" fmla="*/ 515 h 881"/>
                <a:gd name="T72" fmla="*/ 873 w 2392"/>
                <a:gd name="T73" fmla="*/ 461 h 881"/>
                <a:gd name="T74" fmla="*/ 1148 w 2392"/>
                <a:gd name="T75" fmla="*/ 425 h 881"/>
                <a:gd name="T76" fmla="*/ 1292 w 2392"/>
                <a:gd name="T77" fmla="*/ 461 h 881"/>
                <a:gd name="T78" fmla="*/ 1417 w 2392"/>
                <a:gd name="T79" fmla="*/ 533 h 881"/>
                <a:gd name="T80" fmla="*/ 1435 w 2392"/>
                <a:gd name="T81" fmla="*/ 617 h 881"/>
                <a:gd name="T82" fmla="*/ 1376 w 2392"/>
                <a:gd name="T83" fmla="*/ 653 h 881"/>
                <a:gd name="T84" fmla="*/ 1226 w 2392"/>
                <a:gd name="T85" fmla="*/ 701 h 881"/>
                <a:gd name="T86" fmla="*/ 1112 w 2392"/>
                <a:gd name="T87" fmla="*/ 755 h 881"/>
                <a:gd name="T88" fmla="*/ 1065 w 2392"/>
                <a:gd name="T89" fmla="*/ 809 h 881"/>
                <a:gd name="T90" fmla="*/ 1077 w 2392"/>
                <a:gd name="T91" fmla="*/ 869 h 881"/>
                <a:gd name="T92" fmla="*/ 1106 w 2392"/>
                <a:gd name="T93" fmla="*/ 881 h 881"/>
                <a:gd name="T94" fmla="*/ 1208 w 2392"/>
                <a:gd name="T95" fmla="*/ 869 h 881"/>
                <a:gd name="T96" fmla="*/ 1388 w 2392"/>
                <a:gd name="T97" fmla="*/ 857 h 881"/>
                <a:gd name="T98" fmla="*/ 1441 w 2392"/>
                <a:gd name="T99" fmla="*/ 851 h 881"/>
                <a:gd name="T100" fmla="*/ 1483 w 2392"/>
                <a:gd name="T101" fmla="*/ 833 h 881"/>
                <a:gd name="T102" fmla="*/ 1675 w 2392"/>
                <a:gd name="T103" fmla="*/ 743 h 881"/>
                <a:gd name="T104" fmla="*/ 1806 w 2392"/>
                <a:gd name="T105" fmla="*/ 689 h 881"/>
                <a:gd name="T106" fmla="*/ 1884 w 2392"/>
                <a:gd name="T107" fmla="*/ 581 h 881"/>
                <a:gd name="T108" fmla="*/ 2039 w 2392"/>
                <a:gd name="T109" fmla="*/ 389 h 881"/>
                <a:gd name="T110" fmla="*/ 2207 w 2392"/>
                <a:gd name="T111" fmla="*/ 269 h 881"/>
                <a:gd name="T112" fmla="*/ 2249 w 2392"/>
                <a:gd name="T113" fmla="*/ 239 h 881"/>
                <a:gd name="T114" fmla="*/ 2392 w 2392"/>
                <a:gd name="T115" fmla="*/ 0 h 881"/>
                <a:gd name="T116" fmla="*/ 2302 w 2392"/>
                <a:gd name="T117" fmla="*/ 3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92" h="881">
                  <a:moveTo>
                    <a:pt x="2302" y="36"/>
                  </a:moveTo>
                  <a:lnTo>
                    <a:pt x="2266" y="48"/>
                  </a:lnTo>
                  <a:lnTo>
                    <a:pt x="2231" y="54"/>
                  </a:lnTo>
                  <a:lnTo>
                    <a:pt x="2201" y="54"/>
                  </a:lnTo>
                  <a:lnTo>
                    <a:pt x="2195" y="54"/>
                  </a:lnTo>
                  <a:lnTo>
                    <a:pt x="2189"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249" y="239"/>
                  </a:lnTo>
                  <a:lnTo>
                    <a:pt x="2392" y="167"/>
                  </a:lnTo>
                  <a:lnTo>
                    <a:pt x="2392" y="60"/>
                  </a:lnTo>
                  <a:lnTo>
                    <a:pt x="2392" y="0"/>
                  </a:lnTo>
                  <a:lnTo>
                    <a:pt x="2344" y="18"/>
                  </a:lnTo>
                  <a:lnTo>
                    <a:pt x="2302" y="36"/>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0"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1" name="Freeform 13"/>
            <p:cNvSpPr>
              <a:spLocks/>
            </p:cNvSpPr>
            <p:nvPr userDrawn="1"/>
          </p:nvSpPr>
          <p:spPr bwMode="hidden">
            <a:xfrm>
              <a:off x="5327" y="1642"/>
              <a:ext cx="5" cy="1"/>
            </a:xfrm>
            <a:custGeom>
              <a:avLst/>
              <a:gdLst>
                <a:gd name="T0" fmla="*/ 0 w 5"/>
                <a:gd name="T1" fmla="*/ 5 w 5"/>
                <a:gd name="T2" fmla="*/ 0 w 5"/>
                <a:gd name="T3" fmla="*/ 0 w 5"/>
              </a:gdLst>
              <a:ahLst/>
              <a:cxnLst>
                <a:cxn ang="0">
                  <a:pos x="T0" y="0"/>
                </a:cxn>
                <a:cxn ang="0">
                  <a:pos x="T1" y="0"/>
                </a:cxn>
                <a:cxn ang="0">
                  <a:pos x="T2" y="0"/>
                </a:cxn>
                <a:cxn ang="0">
                  <a:pos x="T3" y="0"/>
                </a:cxn>
              </a:cxnLst>
              <a:rect l="0" t="0" r="r" b="b"/>
              <a:pathLst>
                <a:path w="5">
                  <a:moveTo>
                    <a:pt x="0" y="0"/>
                  </a:moveTo>
                  <a:lnTo>
                    <a:pt x="5" y="0"/>
                  </a:lnTo>
                  <a:lnTo>
                    <a:pt x="0"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2"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3"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4"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5"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08"/>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grpSp>
      <p:sp>
        <p:nvSpPr>
          <p:cNvPr id="268306" name="Rectangle 18"/>
          <p:cNvSpPr>
            <a:spLocks noGrp="1" noChangeArrowheads="1"/>
          </p:cNvSpPr>
          <p:nvPr>
            <p:ph type="ctrTitle" sz="quarter"/>
          </p:nvPr>
        </p:nvSpPr>
        <p:spPr bwMode="auto">
          <a:xfrm>
            <a:off x="685800" y="1768475"/>
            <a:ext cx="7772400" cy="17367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a:defRPr sz="5400"/>
            </a:lvl1pPr>
          </a:lstStyle>
          <a:p>
            <a:pPr lvl="0"/>
            <a:r>
              <a:rPr lang="zh-CN" altLang="en-US" noProof="0" smtClean="0"/>
              <a:t>单击此处编辑母版标题样式</a:t>
            </a:r>
          </a:p>
        </p:txBody>
      </p:sp>
      <p:sp>
        <p:nvSpPr>
          <p:cNvPr id="268307" name="Rectangle 19"/>
          <p:cNvSpPr>
            <a:spLocks noGrp="1" noChangeArrowheads="1"/>
          </p:cNvSpPr>
          <p:nvPr>
            <p:ph type="subTitle" sz="quarter"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Tx/>
              <a:buNone/>
              <a:defRPr/>
            </a:lvl1pPr>
          </a:lstStyle>
          <a:p>
            <a:pPr lvl="0"/>
            <a:r>
              <a:rPr lang="zh-CN" altLang="en-US" noProof="0" smtClean="0"/>
              <a:t>单击此处编辑母版副标题样式</a:t>
            </a:r>
          </a:p>
        </p:txBody>
      </p:sp>
      <p:sp>
        <p:nvSpPr>
          <p:cNvPr id="268308" name="Rectangle 20"/>
          <p:cNvSpPr>
            <a:spLocks noGrp="1" noChangeArrowheads="1"/>
          </p:cNvSpPr>
          <p:nvPr>
            <p:ph type="dt" sz="quarter" idx="2"/>
          </p:nvPr>
        </p:nvSpPr>
        <p:spPr bwMode="auto">
          <a:xfrm>
            <a:off x="457200" y="6248400"/>
            <a:ext cx="2133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mn-lt"/>
                <a:ea typeface="+mn-ea"/>
              </a:defRPr>
            </a:lvl1pPr>
          </a:lstStyle>
          <a:p>
            <a:endParaRPr lang="en-US" altLang="zh-CN"/>
          </a:p>
        </p:txBody>
      </p:sp>
      <p:sp>
        <p:nvSpPr>
          <p:cNvPr id="268309" name="Rectangle 21"/>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b="0">
                <a:latin typeface="+mn-lt"/>
                <a:ea typeface="+mn-ea"/>
              </a:defRPr>
            </a:lvl1pPr>
          </a:lstStyle>
          <a:p>
            <a:endParaRPr lang="en-US" altLang="zh-CN"/>
          </a:p>
        </p:txBody>
      </p:sp>
      <p:sp>
        <p:nvSpPr>
          <p:cNvPr id="268310" name="Rectangle 22"/>
          <p:cNvSpPr>
            <a:spLocks noGrp="1" noChangeArrowheads="1"/>
          </p:cNvSpPr>
          <p:nvPr>
            <p:ph type="sldNum" sz="quarter" idx="4"/>
          </p:nvPr>
        </p:nvSpPr>
        <p:spPr bwMode="auto">
          <a:xfrm>
            <a:off x="6553200" y="6248400"/>
            <a:ext cx="2133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mn-lt"/>
                <a:ea typeface="+mn-ea"/>
              </a:defRPr>
            </a:lvl1pPr>
          </a:lstStyle>
          <a:p>
            <a:fld id="{4768AEE3-B27C-4BF1-8CC9-F2ECE08C81B5}" type="slidenum">
              <a:rPr lang="en-US" altLang="zh-CN"/>
              <a:pPr/>
              <a:t>‹#›</a:t>
            </a:fld>
            <a:endParaRPr lang="en-US" altLang="zh-CN"/>
          </a:p>
        </p:txBody>
      </p:sp>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11665831"/>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4443865"/>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433049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20906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53755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75305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91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02441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554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407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2151197"/>
      </p:ext>
    </p:extLst>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47504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09770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9612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964381224"/>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403806"/>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31230864"/>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0959461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130543"/>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11894938"/>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74306282"/>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Horz">
          <a:fgClr>
            <a:schemeClr val="bg2"/>
          </a:fgClr>
          <a:bgClr>
            <a:schemeClr val="bg1"/>
          </a:bgClr>
        </a:pattFill>
        <a:effectLst/>
      </p:bgPr>
    </p:bg>
    <p:spTree>
      <p:nvGrpSpPr>
        <p:cNvPr id="1" name=""/>
        <p:cNvGrpSpPr/>
        <p:nvPr/>
      </p:nvGrpSpPr>
      <p:grpSpPr>
        <a:xfrm>
          <a:off x="0" y="0"/>
          <a:ext cx="0" cy="0"/>
          <a:chOff x="0" y="0"/>
          <a:chExt cx="0" cy="0"/>
        </a:xfrm>
      </p:grpSpPr>
      <p:grpSp>
        <p:nvGrpSpPr>
          <p:cNvPr id="267266" name="Group 2"/>
          <p:cNvGrpSpPr>
            <a:grpSpLocks/>
          </p:cNvGrpSpPr>
          <p:nvPr/>
        </p:nvGrpSpPr>
        <p:grpSpPr bwMode="auto">
          <a:xfrm>
            <a:off x="0" y="2438400"/>
            <a:ext cx="9144000" cy="4046538"/>
            <a:chOff x="0" y="1536"/>
            <a:chExt cx="5760" cy="2549"/>
          </a:xfrm>
        </p:grpSpPr>
        <p:sp>
          <p:nvSpPr>
            <p:cNvPr id="267267"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68"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269"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0"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1" name="Freeform 7"/>
            <p:cNvSpPr>
              <a:spLocks/>
            </p:cNvSpPr>
            <p:nvPr userDrawn="1"/>
          </p:nvSpPr>
          <p:spPr bwMode="hidden">
            <a:xfrm>
              <a:off x="3599" y="2477"/>
              <a:ext cx="186" cy="120"/>
            </a:xfrm>
            <a:custGeom>
              <a:avLst/>
              <a:gdLst>
                <a:gd name="T0" fmla="*/ 185 w 185"/>
                <a:gd name="T1" fmla="*/ 0 h 120"/>
                <a:gd name="T2" fmla="*/ 185 w 185"/>
                <a:gd name="T3" fmla="*/ 6 h 120"/>
                <a:gd name="T4" fmla="*/ 185 w 185"/>
                <a:gd name="T5" fmla="*/ 18 h 120"/>
                <a:gd name="T6" fmla="*/ 185 w 185"/>
                <a:gd name="T7" fmla="*/ 36 h 120"/>
                <a:gd name="T8" fmla="*/ 179 w 185"/>
                <a:gd name="T9" fmla="*/ 54 h 120"/>
                <a:gd name="T10" fmla="*/ 161 w 185"/>
                <a:gd name="T11" fmla="*/ 72 h 120"/>
                <a:gd name="T12" fmla="*/ 137 w 185"/>
                <a:gd name="T13" fmla="*/ 96 h 120"/>
                <a:gd name="T14" fmla="*/ 101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5 w 185"/>
                <a:gd name="T29" fmla="*/ 0 h 120"/>
                <a:gd name="T30" fmla="*/ 185 w 185"/>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2"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3"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7 w 526"/>
                <a:gd name="T17" fmla="*/ 179 h 275"/>
                <a:gd name="T18" fmla="*/ 209 w 526"/>
                <a:gd name="T19" fmla="*/ 143 h 275"/>
                <a:gd name="T20" fmla="*/ 251 w 526"/>
                <a:gd name="T21" fmla="*/ 120 h 275"/>
                <a:gd name="T22" fmla="*/ 299 w 526"/>
                <a:gd name="T23" fmla="*/ 96 h 275"/>
                <a:gd name="T24" fmla="*/ 394 w 526"/>
                <a:gd name="T25" fmla="*/ 48 h 275"/>
                <a:gd name="T26" fmla="*/ 442 w 526"/>
                <a:gd name="T27" fmla="*/ 30 h 275"/>
                <a:gd name="T28" fmla="*/ 478 w 526"/>
                <a:gd name="T29" fmla="*/ 12 h 275"/>
                <a:gd name="T30" fmla="*/ 502 w 526"/>
                <a:gd name="T31" fmla="*/ 6 h 275"/>
                <a:gd name="T32" fmla="*/ 520 w 526"/>
                <a:gd name="T33" fmla="*/ 0 h 275"/>
                <a:gd name="T34" fmla="*/ 526 w 526"/>
                <a:gd name="T35" fmla="*/ 0 h 275"/>
                <a:gd name="T36" fmla="*/ 520 w 526"/>
                <a:gd name="T37" fmla="*/ 6 h 275"/>
                <a:gd name="T38" fmla="*/ 508 w 526"/>
                <a:gd name="T39" fmla="*/ 12 h 275"/>
                <a:gd name="T40" fmla="*/ 484 w 526"/>
                <a:gd name="T41" fmla="*/ 24 h 275"/>
                <a:gd name="T42" fmla="*/ 460 w 526"/>
                <a:gd name="T43" fmla="*/ 42 h 275"/>
                <a:gd name="T44" fmla="*/ 436 w 526"/>
                <a:gd name="T45" fmla="*/ 54 h 275"/>
                <a:gd name="T46" fmla="*/ 394 w 526"/>
                <a:gd name="T47" fmla="*/ 78 h 275"/>
                <a:gd name="T48" fmla="*/ 340 w 526"/>
                <a:gd name="T49" fmla="*/ 108 h 275"/>
                <a:gd name="T50" fmla="*/ 275 w 526"/>
                <a:gd name="T51" fmla="*/ 143 h 275"/>
                <a:gd name="T52" fmla="*/ 131 w 526"/>
                <a:gd name="T53" fmla="*/ 221 h 275"/>
                <a:gd name="T54" fmla="*/ 65 w 526"/>
                <a:gd name="T55" fmla="*/ 251 h 275"/>
                <a:gd name="T56" fmla="*/ 0 w 526"/>
                <a:gd name="T57" fmla="*/ 275 h 275"/>
                <a:gd name="T58" fmla="*/ 0 w 526"/>
                <a:gd name="T5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4"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0 w 718"/>
                <a:gd name="T17" fmla="*/ 228 h 306"/>
                <a:gd name="T18" fmla="*/ 126 w 718"/>
                <a:gd name="T19" fmla="*/ 228 h 306"/>
                <a:gd name="T20" fmla="*/ 144 w 718"/>
                <a:gd name="T21" fmla="*/ 222 h 306"/>
                <a:gd name="T22" fmla="*/ 168 w 718"/>
                <a:gd name="T23" fmla="*/ 216 h 306"/>
                <a:gd name="T24" fmla="*/ 198 w 718"/>
                <a:gd name="T25" fmla="*/ 204 h 306"/>
                <a:gd name="T26" fmla="*/ 275 w 718"/>
                <a:gd name="T27" fmla="*/ 180 h 306"/>
                <a:gd name="T28" fmla="*/ 371 w 718"/>
                <a:gd name="T29" fmla="*/ 156 h 306"/>
                <a:gd name="T30" fmla="*/ 461 w 718"/>
                <a:gd name="T31" fmla="*/ 126 h 306"/>
                <a:gd name="T32" fmla="*/ 544 w 718"/>
                <a:gd name="T33" fmla="*/ 102 h 306"/>
                <a:gd name="T34" fmla="*/ 574 w 718"/>
                <a:gd name="T35" fmla="*/ 90 h 306"/>
                <a:gd name="T36" fmla="*/ 604 w 718"/>
                <a:gd name="T37" fmla="*/ 84 h 306"/>
                <a:gd name="T38" fmla="*/ 622 w 718"/>
                <a:gd name="T39" fmla="*/ 78 h 306"/>
                <a:gd name="T40" fmla="*/ 628 w 718"/>
                <a:gd name="T41" fmla="*/ 72 h 306"/>
                <a:gd name="T42" fmla="*/ 634 w 718"/>
                <a:gd name="T43" fmla="*/ 66 h 306"/>
                <a:gd name="T44" fmla="*/ 652 w 718"/>
                <a:gd name="T45" fmla="*/ 60 h 306"/>
                <a:gd name="T46" fmla="*/ 694 w 718"/>
                <a:gd name="T47" fmla="*/ 30 h 306"/>
                <a:gd name="T48" fmla="*/ 712 w 718"/>
                <a:gd name="T49" fmla="*/ 18 h 306"/>
                <a:gd name="T50" fmla="*/ 718 w 718"/>
                <a:gd name="T51" fmla="*/ 6 h 306"/>
                <a:gd name="T52" fmla="*/ 712 w 718"/>
                <a:gd name="T53" fmla="*/ 0 h 306"/>
                <a:gd name="T54" fmla="*/ 688 w 718"/>
                <a:gd name="T55" fmla="*/ 0 h 306"/>
                <a:gd name="T56" fmla="*/ 628 w 718"/>
                <a:gd name="T57" fmla="*/ 0 h 306"/>
                <a:gd name="T58" fmla="*/ 580 w 718"/>
                <a:gd name="T59" fmla="*/ 0 h 306"/>
                <a:gd name="T60" fmla="*/ 544 w 718"/>
                <a:gd name="T61" fmla="*/ 0 h 306"/>
                <a:gd name="T62" fmla="*/ 514 w 718"/>
                <a:gd name="T63" fmla="*/ 18 h 306"/>
                <a:gd name="T64" fmla="*/ 485 w 718"/>
                <a:gd name="T65" fmla="*/ 42 h 306"/>
                <a:gd name="T66" fmla="*/ 467 w 718"/>
                <a:gd name="T67" fmla="*/ 54 h 306"/>
                <a:gd name="T68" fmla="*/ 449 w 718"/>
                <a:gd name="T69" fmla="*/ 60 h 306"/>
                <a:gd name="T70" fmla="*/ 425 w 718"/>
                <a:gd name="T71" fmla="*/ 60 h 306"/>
                <a:gd name="T72" fmla="*/ 389 w 718"/>
                <a:gd name="T73" fmla="*/ 66 h 306"/>
                <a:gd name="T74" fmla="*/ 347 w 718"/>
                <a:gd name="T75" fmla="*/ 84 h 306"/>
                <a:gd name="T76" fmla="*/ 311 w 718"/>
                <a:gd name="T77" fmla="*/ 108 h 306"/>
                <a:gd name="T78" fmla="*/ 287 w 718"/>
                <a:gd name="T79" fmla="*/ 126 h 306"/>
                <a:gd name="T80" fmla="*/ 275 w 718"/>
                <a:gd name="T81" fmla="*/ 132 h 306"/>
                <a:gd name="T82" fmla="*/ 257 w 718"/>
                <a:gd name="T83" fmla="*/ 138 h 306"/>
                <a:gd name="T84" fmla="*/ 221 w 718"/>
                <a:gd name="T85" fmla="*/ 138 h 306"/>
                <a:gd name="T86" fmla="*/ 186 w 718"/>
                <a:gd name="T87" fmla="*/ 138 h 306"/>
                <a:gd name="T88" fmla="*/ 180 w 718"/>
                <a:gd name="T89" fmla="*/ 138 h 306"/>
                <a:gd name="T90" fmla="*/ 174 w 718"/>
                <a:gd name="T91" fmla="*/ 138 h 306"/>
                <a:gd name="T92" fmla="*/ 114 w 718"/>
                <a:gd name="T93" fmla="*/ 162 h 306"/>
                <a:gd name="T94" fmla="*/ 48 w 718"/>
                <a:gd name="T95" fmla="*/ 216 h 306"/>
                <a:gd name="T96" fmla="*/ 48 w 718"/>
                <a:gd name="T97" fmla="*/ 21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5" name="Freeform 11"/>
            <p:cNvSpPr>
              <a:spLocks/>
            </p:cNvSpPr>
            <p:nvPr userDrawn="1"/>
          </p:nvSpPr>
          <p:spPr bwMode="hidden">
            <a:xfrm>
              <a:off x="3358" y="1890"/>
              <a:ext cx="2400" cy="881"/>
            </a:xfrm>
            <a:custGeom>
              <a:avLst/>
              <a:gdLst>
                <a:gd name="T0" fmla="*/ 2231 w 2392"/>
                <a:gd name="T1" fmla="*/ 54 h 881"/>
                <a:gd name="T2" fmla="*/ 2189 w 2392"/>
                <a:gd name="T3" fmla="*/ 54 h 881"/>
                <a:gd name="T4" fmla="*/ 2147 w 2392"/>
                <a:gd name="T5" fmla="*/ 66 h 881"/>
                <a:gd name="T6" fmla="*/ 2021 w 2392"/>
                <a:gd name="T7" fmla="*/ 101 h 881"/>
                <a:gd name="T8" fmla="*/ 1956 w 2392"/>
                <a:gd name="T9" fmla="*/ 119 h 881"/>
                <a:gd name="T10" fmla="*/ 1860 w 2392"/>
                <a:gd name="T11" fmla="*/ 167 h 881"/>
                <a:gd name="T12" fmla="*/ 1836 w 2392"/>
                <a:gd name="T13" fmla="*/ 245 h 881"/>
                <a:gd name="T14" fmla="*/ 1842 w 2392"/>
                <a:gd name="T15" fmla="*/ 305 h 881"/>
                <a:gd name="T16" fmla="*/ 1758 w 2392"/>
                <a:gd name="T17" fmla="*/ 317 h 881"/>
                <a:gd name="T18" fmla="*/ 1597 w 2392"/>
                <a:gd name="T19" fmla="*/ 263 h 881"/>
                <a:gd name="T20" fmla="*/ 1507 w 2392"/>
                <a:gd name="T21" fmla="*/ 257 h 881"/>
                <a:gd name="T22" fmla="*/ 1399 w 2392"/>
                <a:gd name="T23" fmla="*/ 311 h 881"/>
                <a:gd name="T24" fmla="*/ 1334 w 2392"/>
                <a:gd name="T25" fmla="*/ 353 h 881"/>
                <a:gd name="T26" fmla="*/ 1310 w 2392"/>
                <a:gd name="T27" fmla="*/ 359 h 881"/>
                <a:gd name="T28" fmla="*/ 1214 w 2392"/>
                <a:gd name="T29" fmla="*/ 371 h 881"/>
                <a:gd name="T30" fmla="*/ 1160 w 2392"/>
                <a:gd name="T31" fmla="*/ 365 h 881"/>
                <a:gd name="T32" fmla="*/ 1053 w 2392"/>
                <a:gd name="T33" fmla="*/ 371 h 881"/>
                <a:gd name="T34" fmla="*/ 957 w 2392"/>
                <a:gd name="T35" fmla="*/ 383 h 881"/>
                <a:gd name="T36" fmla="*/ 921 w 2392"/>
                <a:gd name="T37" fmla="*/ 401 h 881"/>
                <a:gd name="T38" fmla="*/ 819 w 2392"/>
                <a:gd name="T39" fmla="*/ 419 h 881"/>
                <a:gd name="T40" fmla="*/ 778 w 2392"/>
                <a:gd name="T41" fmla="*/ 419 h 881"/>
                <a:gd name="T42" fmla="*/ 664 w 2392"/>
                <a:gd name="T43" fmla="*/ 437 h 881"/>
                <a:gd name="T44" fmla="*/ 598 w 2392"/>
                <a:gd name="T45" fmla="*/ 473 h 881"/>
                <a:gd name="T46" fmla="*/ 503 w 2392"/>
                <a:gd name="T47" fmla="*/ 467 h 881"/>
                <a:gd name="T48" fmla="*/ 431 w 2392"/>
                <a:gd name="T49" fmla="*/ 491 h 881"/>
                <a:gd name="T50" fmla="*/ 413 w 2392"/>
                <a:gd name="T51" fmla="*/ 539 h 881"/>
                <a:gd name="T52" fmla="*/ 347 w 2392"/>
                <a:gd name="T53" fmla="*/ 569 h 881"/>
                <a:gd name="T54" fmla="*/ 222 w 2392"/>
                <a:gd name="T55" fmla="*/ 599 h 881"/>
                <a:gd name="T56" fmla="*/ 138 w 2392"/>
                <a:gd name="T57" fmla="*/ 647 h 881"/>
                <a:gd name="T58" fmla="*/ 108 w 2392"/>
                <a:gd name="T59" fmla="*/ 659 h 881"/>
                <a:gd name="T60" fmla="*/ 0 w 2392"/>
                <a:gd name="T61" fmla="*/ 671 h 881"/>
                <a:gd name="T62" fmla="*/ 84 w 2392"/>
                <a:gd name="T63" fmla="*/ 695 h 881"/>
                <a:gd name="T64" fmla="*/ 263 w 2392"/>
                <a:gd name="T65" fmla="*/ 653 h 881"/>
                <a:gd name="T66" fmla="*/ 473 w 2392"/>
                <a:gd name="T67" fmla="*/ 569 h 881"/>
                <a:gd name="T68" fmla="*/ 568 w 2392"/>
                <a:gd name="T69" fmla="*/ 521 h 881"/>
                <a:gd name="T70" fmla="*/ 646 w 2392"/>
                <a:gd name="T71" fmla="*/ 515 h 881"/>
                <a:gd name="T72" fmla="*/ 873 w 2392"/>
                <a:gd name="T73" fmla="*/ 461 h 881"/>
                <a:gd name="T74" fmla="*/ 1148 w 2392"/>
                <a:gd name="T75" fmla="*/ 425 h 881"/>
                <a:gd name="T76" fmla="*/ 1292 w 2392"/>
                <a:gd name="T77" fmla="*/ 461 h 881"/>
                <a:gd name="T78" fmla="*/ 1417 w 2392"/>
                <a:gd name="T79" fmla="*/ 533 h 881"/>
                <a:gd name="T80" fmla="*/ 1435 w 2392"/>
                <a:gd name="T81" fmla="*/ 617 h 881"/>
                <a:gd name="T82" fmla="*/ 1376 w 2392"/>
                <a:gd name="T83" fmla="*/ 653 h 881"/>
                <a:gd name="T84" fmla="*/ 1226 w 2392"/>
                <a:gd name="T85" fmla="*/ 701 h 881"/>
                <a:gd name="T86" fmla="*/ 1112 w 2392"/>
                <a:gd name="T87" fmla="*/ 755 h 881"/>
                <a:gd name="T88" fmla="*/ 1065 w 2392"/>
                <a:gd name="T89" fmla="*/ 809 h 881"/>
                <a:gd name="T90" fmla="*/ 1077 w 2392"/>
                <a:gd name="T91" fmla="*/ 869 h 881"/>
                <a:gd name="T92" fmla="*/ 1106 w 2392"/>
                <a:gd name="T93" fmla="*/ 881 h 881"/>
                <a:gd name="T94" fmla="*/ 1208 w 2392"/>
                <a:gd name="T95" fmla="*/ 869 h 881"/>
                <a:gd name="T96" fmla="*/ 1388 w 2392"/>
                <a:gd name="T97" fmla="*/ 857 h 881"/>
                <a:gd name="T98" fmla="*/ 1441 w 2392"/>
                <a:gd name="T99" fmla="*/ 851 h 881"/>
                <a:gd name="T100" fmla="*/ 1483 w 2392"/>
                <a:gd name="T101" fmla="*/ 833 h 881"/>
                <a:gd name="T102" fmla="*/ 1675 w 2392"/>
                <a:gd name="T103" fmla="*/ 743 h 881"/>
                <a:gd name="T104" fmla="*/ 1806 w 2392"/>
                <a:gd name="T105" fmla="*/ 689 h 881"/>
                <a:gd name="T106" fmla="*/ 1884 w 2392"/>
                <a:gd name="T107" fmla="*/ 581 h 881"/>
                <a:gd name="T108" fmla="*/ 2039 w 2392"/>
                <a:gd name="T109" fmla="*/ 389 h 881"/>
                <a:gd name="T110" fmla="*/ 2207 w 2392"/>
                <a:gd name="T111" fmla="*/ 269 h 881"/>
                <a:gd name="T112" fmla="*/ 2249 w 2392"/>
                <a:gd name="T113" fmla="*/ 239 h 881"/>
                <a:gd name="T114" fmla="*/ 2392 w 2392"/>
                <a:gd name="T115" fmla="*/ 0 h 881"/>
                <a:gd name="T116" fmla="*/ 2302 w 2392"/>
                <a:gd name="T117" fmla="*/ 3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92" h="881">
                  <a:moveTo>
                    <a:pt x="2302" y="36"/>
                  </a:moveTo>
                  <a:lnTo>
                    <a:pt x="2266" y="48"/>
                  </a:lnTo>
                  <a:lnTo>
                    <a:pt x="2231" y="54"/>
                  </a:lnTo>
                  <a:lnTo>
                    <a:pt x="2201" y="54"/>
                  </a:lnTo>
                  <a:lnTo>
                    <a:pt x="2195" y="54"/>
                  </a:lnTo>
                  <a:lnTo>
                    <a:pt x="2189"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249" y="239"/>
                  </a:lnTo>
                  <a:lnTo>
                    <a:pt x="2392" y="167"/>
                  </a:lnTo>
                  <a:lnTo>
                    <a:pt x="2392" y="60"/>
                  </a:lnTo>
                  <a:lnTo>
                    <a:pt x="2392" y="0"/>
                  </a:lnTo>
                  <a:lnTo>
                    <a:pt x="2344" y="18"/>
                  </a:lnTo>
                  <a:lnTo>
                    <a:pt x="2302" y="36"/>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6"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7" name="Freeform 13"/>
            <p:cNvSpPr>
              <a:spLocks/>
            </p:cNvSpPr>
            <p:nvPr userDrawn="1"/>
          </p:nvSpPr>
          <p:spPr bwMode="hidden">
            <a:xfrm>
              <a:off x="5327" y="1642"/>
              <a:ext cx="5" cy="1"/>
            </a:xfrm>
            <a:custGeom>
              <a:avLst/>
              <a:gdLst>
                <a:gd name="T0" fmla="*/ 0 w 5"/>
                <a:gd name="T1" fmla="*/ 5 w 5"/>
                <a:gd name="T2" fmla="*/ 0 w 5"/>
                <a:gd name="T3" fmla="*/ 0 w 5"/>
              </a:gdLst>
              <a:ahLst/>
              <a:cxnLst>
                <a:cxn ang="0">
                  <a:pos x="T0" y="0"/>
                </a:cxn>
                <a:cxn ang="0">
                  <a:pos x="T1" y="0"/>
                </a:cxn>
                <a:cxn ang="0">
                  <a:pos x="T2" y="0"/>
                </a:cxn>
                <a:cxn ang="0">
                  <a:pos x="T3" y="0"/>
                </a:cxn>
              </a:cxnLst>
              <a:rect l="0" t="0" r="r" b="b"/>
              <a:pathLst>
                <a:path w="5">
                  <a:moveTo>
                    <a:pt x="0" y="0"/>
                  </a:moveTo>
                  <a:lnTo>
                    <a:pt x="5" y="0"/>
                  </a:lnTo>
                  <a:lnTo>
                    <a:pt x="0"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8"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9"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80"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81"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08"/>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grpSp>
    </p:spTree>
  </p:cSld>
  <p:clrMap bg1="dk2" tx1="lt1" bg2="dk1" tx2="lt2" accent1="accent1" accent2="accent2" accent3="accent3" accent4="accent4" accent5="accent5" accent6="accent6" hlink="hlink" folHlink="folHlink"/>
  <p:sldLayoutIdLst>
    <p:sldLayoutId id="2147483793"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ransition>
    <p:blinds dir="vert"/>
  </p:transition>
  <p:timing>
    <p:tnLst>
      <p:par>
        <p:cTn id="1" dur="indefinite" restart="never" nodeType="tmRoot"/>
      </p:par>
    </p:tnLst>
  </p:timing>
  <p:txStyles>
    <p:titleStyle>
      <a:lvl1pPr algn="l"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fontAlgn="base">
        <a:spcBef>
          <a:spcPct val="20000"/>
        </a:spcBef>
        <a:spcAft>
          <a:spcPct val="0"/>
        </a:spcAft>
        <a:buClr>
          <a:schemeClr val="hlink"/>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Times New Roman" pitchFamily="18" charset="0"/>
          <a:ea typeface="楷体_GB2312" pitchFamily="49" charset="-122"/>
        </a:defRPr>
      </a:lvl2pPr>
      <a:lvl3pPr algn="l" rtl="0" fontAlgn="base">
        <a:spcBef>
          <a:spcPct val="0"/>
        </a:spcBef>
        <a:spcAft>
          <a:spcPct val="0"/>
        </a:spcAft>
        <a:defRPr sz="3600" b="1">
          <a:solidFill>
            <a:schemeClr val="tx2"/>
          </a:solidFill>
          <a:latin typeface="Times New Roman" pitchFamily="18" charset="0"/>
          <a:ea typeface="楷体_GB2312" pitchFamily="49" charset="-122"/>
        </a:defRPr>
      </a:lvl3pPr>
      <a:lvl4pPr algn="l" rtl="0" fontAlgn="base">
        <a:spcBef>
          <a:spcPct val="0"/>
        </a:spcBef>
        <a:spcAft>
          <a:spcPct val="0"/>
        </a:spcAft>
        <a:defRPr sz="3600" b="1">
          <a:solidFill>
            <a:schemeClr val="tx2"/>
          </a:solidFill>
          <a:latin typeface="Times New Roman" pitchFamily="18" charset="0"/>
          <a:ea typeface="楷体_GB2312" pitchFamily="49" charset="-122"/>
        </a:defRPr>
      </a:lvl4pPr>
      <a:lvl5pPr algn="l" rtl="0" fontAlgn="base">
        <a:spcBef>
          <a:spcPct val="0"/>
        </a:spcBef>
        <a:spcAft>
          <a:spcPct val="0"/>
        </a:spcAft>
        <a:defRPr sz="3600" b="1">
          <a:solidFill>
            <a:schemeClr val="tx2"/>
          </a:solidFill>
          <a:latin typeface="Times New Roman" pitchFamily="18" charset="0"/>
          <a:ea typeface="楷体_GB2312" pitchFamily="49" charset="-122"/>
        </a:defRPr>
      </a:lvl5pPr>
      <a:lvl6pPr marL="457200" algn="l" rtl="0" fontAlgn="base">
        <a:spcBef>
          <a:spcPct val="0"/>
        </a:spcBef>
        <a:spcAft>
          <a:spcPct val="0"/>
        </a:spcAft>
        <a:defRPr sz="36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36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36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3600" b="1">
          <a:solidFill>
            <a:schemeClr val="tx2"/>
          </a:solidFill>
          <a:latin typeface="Times New Roman" pitchFamily="18" charset="0"/>
          <a:ea typeface="楷体_GB2312" pitchFamily="49"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0.wmf"/><Relationship Id="rId4" Type="http://schemas.openxmlformats.org/officeDocument/2006/relationships/oleObject" Target="../embeddings/oleObject8.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115.emf"/><Relationship Id="rId4" Type="http://schemas.openxmlformats.org/officeDocument/2006/relationships/oleObject" Target="../embeddings/oleObject106.bin"/></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68.vml"/><Relationship Id="rId5" Type="http://schemas.openxmlformats.org/officeDocument/2006/relationships/image" Target="../media/image116.emf"/><Relationship Id="rId4" Type="http://schemas.openxmlformats.org/officeDocument/2006/relationships/oleObject" Target="../embeddings/oleObject107.bin"/></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117.emf"/><Relationship Id="rId4" Type="http://schemas.openxmlformats.org/officeDocument/2006/relationships/oleObject" Target="../embeddings/oleObject108.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118.emf"/><Relationship Id="rId4" Type="http://schemas.openxmlformats.org/officeDocument/2006/relationships/oleObject" Target="../embeddings/oleObject109.bin"/></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111.bin"/><Relationship Id="rId5" Type="http://schemas.openxmlformats.org/officeDocument/2006/relationships/image" Target="../media/image121.emf"/><Relationship Id="rId4" Type="http://schemas.openxmlformats.org/officeDocument/2006/relationships/oleObject" Target="../embeddings/oleObject110.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113.bin"/><Relationship Id="rId5" Type="http://schemas.openxmlformats.org/officeDocument/2006/relationships/image" Target="../media/image123.emf"/><Relationship Id="rId4" Type="http://schemas.openxmlformats.org/officeDocument/2006/relationships/oleObject" Target="../embeddings/oleObject11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110.xml"/><Relationship Id="rId7"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115.bin"/><Relationship Id="rId5" Type="http://schemas.openxmlformats.org/officeDocument/2006/relationships/image" Target="../media/image124.emf"/><Relationship Id="rId4" Type="http://schemas.openxmlformats.org/officeDocument/2006/relationships/oleObject" Target="../embeddings/oleObject114.bin"/></Relationships>
</file>

<file path=ppt/slides/_rels/slide1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117.bin"/><Relationship Id="rId5" Type="http://schemas.openxmlformats.org/officeDocument/2006/relationships/image" Target="../media/image128.emf"/><Relationship Id="rId4" Type="http://schemas.openxmlformats.org/officeDocument/2006/relationships/oleObject" Target="../embeddings/oleObject116.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75.vml"/><Relationship Id="rId5" Type="http://schemas.openxmlformats.org/officeDocument/2006/relationships/image" Target="../media/image130.emf"/><Relationship Id="rId4" Type="http://schemas.openxmlformats.org/officeDocument/2006/relationships/oleObject" Target="../embeddings/oleObject118.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76.vml"/><Relationship Id="rId5" Type="http://schemas.openxmlformats.org/officeDocument/2006/relationships/image" Target="../media/image131.emf"/><Relationship Id="rId4" Type="http://schemas.openxmlformats.org/officeDocument/2006/relationships/oleObject" Target="../embeddings/oleObject119.bin"/></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134.emf"/><Relationship Id="rId5" Type="http://schemas.openxmlformats.org/officeDocument/2006/relationships/oleObject" Target="../embeddings/oleObject120.bin"/><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vmlDrawing" Target="../drawings/vmlDrawing78.vml"/><Relationship Id="rId5" Type="http://schemas.openxmlformats.org/officeDocument/2006/relationships/image" Target="../media/image136.emf"/><Relationship Id="rId4" Type="http://schemas.openxmlformats.org/officeDocument/2006/relationships/oleObject" Target="../embeddings/oleObject12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79.vml"/><Relationship Id="rId5" Type="http://schemas.openxmlformats.org/officeDocument/2006/relationships/image" Target="../media/image137.emf"/><Relationship Id="rId4" Type="http://schemas.openxmlformats.org/officeDocument/2006/relationships/oleObject" Target="../embeddings/oleObject122.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image" Target="../media/image138.emf"/><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oleObject" Target="../embeddings/oleObject124.bin"/><Relationship Id="rId5" Type="http://schemas.openxmlformats.org/officeDocument/2006/relationships/image" Target="../media/image137.emf"/><Relationship Id="rId4" Type="http://schemas.openxmlformats.org/officeDocument/2006/relationships/oleObject" Target="../embeddings/oleObject123.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81.vml"/><Relationship Id="rId5" Type="http://schemas.openxmlformats.org/officeDocument/2006/relationships/image" Target="../media/image139.emf"/><Relationship Id="rId4" Type="http://schemas.openxmlformats.org/officeDocument/2006/relationships/oleObject" Target="../embeddings/oleObject125.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image" Target="../media/image140.emf"/><Relationship Id="rId4" Type="http://schemas.openxmlformats.org/officeDocument/2006/relationships/oleObject" Target="../embeddings/oleObject126.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141.emf"/><Relationship Id="rId4" Type="http://schemas.openxmlformats.org/officeDocument/2006/relationships/oleObject" Target="../embeddings/oleObject12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141.emf"/><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oleObject" Target="../embeddings/oleObject129.bin"/><Relationship Id="rId5" Type="http://schemas.openxmlformats.org/officeDocument/2006/relationships/image" Target="../media/image142.emf"/><Relationship Id="rId4" Type="http://schemas.openxmlformats.org/officeDocument/2006/relationships/oleObject" Target="../embeddings/oleObject128.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notesSlide" Target="../notesSlides/notesSlide129.xml"/><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oleObject" Target="../embeddings/oleObject131.bin"/><Relationship Id="rId5" Type="http://schemas.openxmlformats.org/officeDocument/2006/relationships/image" Target="../media/image143.emf"/><Relationship Id="rId4" Type="http://schemas.openxmlformats.org/officeDocument/2006/relationships/oleObject" Target="../embeddings/oleObject130.bin"/><Relationship Id="rId9" Type="http://schemas.openxmlformats.org/officeDocument/2006/relationships/image" Target="../media/image144.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130.xml"/><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oleObject" Target="../embeddings/oleObject134.bin"/><Relationship Id="rId5" Type="http://schemas.openxmlformats.org/officeDocument/2006/relationships/image" Target="../media/image145.emf"/><Relationship Id="rId4" Type="http://schemas.openxmlformats.org/officeDocument/2006/relationships/oleObject" Target="../embeddings/oleObject133.bin"/><Relationship Id="rId9" Type="http://schemas.openxmlformats.org/officeDocument/2006/relationships/image" Target="../media/image146.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notesSlide" Target="../notesSlides/notesSlide131.xml"/><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oleObject" Target="../embeddings/oleObject137.bin"/><Relationship Id="rId5" Type="http://schemas.openxmlformats.org/officeDocument/2006/relationships/image" Target="../media/image147.emf"/><Relationship Id="rId4" Type="http://schemas.openxmlformats.org/officeDocument/2006/relationships/oleObject" Target="../embeddings/oleObject136.bin"/><Relationship Id="rId9" Type="http://schemas.openxmlformats.org/officeDocument/2006/relationships/image" Target="../media/image148.w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141.bin"/><Relationship Id="rId3" Type="http://schemas.openxmlformats.org/officeDocument/2006/relationships/notesSlide" Target="../notesSlides/notesSlide132.xml"/><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oleObject" Target="../embeddings/oleObject140.bin"/><Relationship Id="rId5" Type="http://schemas.openxmlformats.org/officeDocument/2006/relationships/image" Target="../media/image149.emf"/><Relationship Id="rId4" Type="http://schemas.openxmlformats.org/officeDocument/2006/relationships/oleObject" Target="../embeddings/oleObject139.bin"/><Relationship Id="rId9" Type="http://schemas.openxmlformats.org/officeDocument/2006/relationships/image" Target="../media/image150.w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133.xml"/><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oleObject" Target="../embeddings/oleObject143.bin"/><Relationship Id="rId5" Type="http://schemas.openxmlformats.org/officeDocument/2006/relationships/image" Target="../media/image151.emf"/><Relationship Id="rId4" Type="http://schemas.openxmlformats.org/officeDocument/2006/relationships/oleObject" Target="../embeddings/oleObject142.bin"/><Relationship Id="rId9" Type="http://schemas.openxmlformats.org/officeDocument/2006/relationships/image" Target="../media/image152.w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oleObject" Target="../embeddings/oleObject146.bin"/><Relationship Id="rId5" Type="http://schemas.openxmlformats.org/officeDocument/2006/relationships/image" Target="../media/image153.wmf"/><Relationship Id="rId4" Type="http://schemas.openxmlformats.org/officeDocument/2006/relationships/oleObject" Target="../embeddings/oleObject145.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vmlDrawing" Target="../drawings/vmlDrawing91.vml"/><Relationship Id="rId5" Type="http://schemas.openxmlformats.org/officeDocument/2006/relationships/image" Target="../media/image155.wmf"/><Relationship Id="rId4" Type="http://schemas.openxmlformats.org/officeDocument/2006/relationships/oleObject" Target="../embeddings/oleObject147.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image" Target="../media/image157.wmf"/><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oleObject" Target="../embeddings/oleObject149.bin"/><Relationship Id="rId5" Type="http://schemas.openxmlformats.org/officeDocument/2006/relationships/image" Target="../media/image156.wmf"/><Relationship Id="rId4" Type="http://schemas.openxmlformats.org/officeDocument/2006/relationships/oleObject" Target="../embeddings/oleObject148.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image" Target="../media/image156.wmf"/><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oleObject" Target="../embeddings/oleObject151.bin"/><Relationship Id="rId5" Type="http://schemas.openxmlformats.org/officeDocument/2006/relationships/image" Target="../media/image158.emf"/><Relationship Id="rId4" Type="http://schemas.openxmlformats.org/officeDocument/2006/relationships/oleObject" Target="../embeddings/oleObject150.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vmlDrawing" Target="../drawings/vmlDrawing94.vml"/><Relationship Id="rId5" Type="http://schemas.openxmlformats.org/officeDocument/2006/relationships/image" Target="../media/image159.emf"/><Relationship Id="rId4" Type="http://schemas.openxmlformats.org/officeDocument/2006/relationships/oleObject" Target="../embeddings/oleObject152.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95.vml"/><Relationship Id="rId5" Type="http://schemas.openxmlformats.org/officeDocument/2006/relationships/image" Target="../media/image160.emf"/><Relationship Id="rId4" Type="http://schemas.openxmlformats.org/officeDocument/2006/relationships/oleObject" Target="../embeddings/oleObject153.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4.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11" Type="http://schemas.openxmlformats.org/officeDocument/2006/relationships/image" Target="../media/image15.wmf"/><Relationship Id="rId5" Type="http://schemas.openxmlformats.org/officeDocument/2006/relationships/image" Target="../media/image13.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1.wmf"/></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image" Target="../media/image162.png"/><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161.png"/><Relationship Id="rId5" Type="http://schemas.openxmlformats.org/officeDocument/2006/relationships/image" Target="../media/image160.emf"/><Relationship Id="rId4" Type="http://schemas.openxmlformats.org/officeDocument/2006/relationships/oleObject" Target="../embeddings/oleObject154.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162.png"/><Relationship Id="rId5" Type="http://schemas.openxmlformats.org/officeDocument/2006/relationships/image" Target="../media/image163.emf"/><Relationship Id="rId4" Type="http://schemas.openxmlformats.org/officeDocument/2006/relationships/oleObject" Target="../embeddings/oleObject155.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163.emf"/><Relationship Id="rId5" Type="http://schemas.openxmlformats.org/officeDocument/2006/relationships/oleObject" Target="../embeddings/oleObject156.bin"/><Relationship Id="rId4" Type="http://schemas.openxmlformats.org/officeDocument/2006/relationships/image" Target="../media/image164.png"/></Relationships>
</file>

<file path=ppt/slides/_rels/slide143.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notesSlide" Target="../notesSlides/notesSlide143.xml"/><Relationship Id="rId7"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165.wmf"/><Relationship Id="rId5" Type="http://schemas.openxmlformats.org/officeDocument/2006/relationships/oleObject" Target="../embeddings/oleObject157.bin"/><Relationship Id="rId4" Type="http://schemas.openxmlformats.org/officeDocument/2006/relationships/image" Target="../media/image164.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notesSlide" Target="../notesSlides/notesSlide144.xml"/><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oleObject" Target="../embeddings/oleObject160.bin"/><Relationship Id="rId5" Type="http://schemas.openxmlformats.org/officeDocument/2006/relationships/image" Target="../media/image167.wmf"/><Relationship Id="rId4" Type="http://schemas.openxmlformats.org/officeDocument/2006/relationships/oleObject" Target="../embeddings/oleObject159.bin"/><Relationship Id="rId9" Type="http://schemas.openxmlformats.org/officeDocument/2006/relationships/image" Target="../media/image168.wmf"/></Relationships>
</file>

<file path=ppt/slides/_rels/slide14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notesSlide" Target="../notesSlides/notesSlide145.xml"/><Relationship Id="rId7" Type="http://schemas.openxmlformats.org/officeDocument/2006/relationships/image" Target="../media/image166.wmf"/><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oleObject" Target="../embeddings/oleObject163.bin"/><Relationship Id="rId5" Type="http://schemas.openxmlformats.org/officeDocument/2006/relationships/image" Target="../media/image168.wmf"/><Relationship Id="rId4" Type="http://schemas.openxmlformats.org/officeDocument/2006/relationships/oleObject" Target="../embeddings/oleObject162.bin"/></Relationships>
</file>

<file path=ppt/slides/_rels/slide146.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notesSlide" Target="../notesSlides/notesSlide146.xml"/><Relationship Id="rId7"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image" Target="../media/image165.wmf"/><Relationship Id="rId5" Type="http://schemas.openxmlformats.org/officeDocument/2006/relationships/oleObject" Target="../embeddings/oleObject164.bin"/><Relationship Id="rId10" Type="http://schemas.openxmlformats.org/officeDocument/2006/relationships/image" Target="../media/image170.wmf"/><Relationship Id="rId4" Type="http://schemas.openxmlformats.org/officeDocument/2006/relationships/image" Target="../media/image171.png"/><Relationship Id="rId9" Type="http://schemas.openxmlformats.org/officeDocument/2006/relationships/oleObject" Target="../embeddings/oleObject166.bin"/></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vmlDrawing" Target="../drawings/vmlDrawing103.vml"/><Relationship Id="rId5" Type="http://schemas.openxmlformats.org/officeDocument/2006/relationships/image" Target="../media/image172.emf"/><Relationship Id="rId4" Type="http://schemas.openxmlformats.org/officeDocument/2006/relationships/oleObject" Target="../embeddings/oleObject167.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notesSlide" Target="../notesSlides/notesSlide148.xml"/><Relationship Id="rId7" Type="http://schemas.openxmlformats.org/officeDocument/2006/relationships/image" Target="../media/image174.emf"/><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oleObject" Target="../embeddings/oleObject169.bin"/><Relationship Id="rId5" Type="http://schemas.openxmlformats.org/officeDocument/2006/relationships/image" Target="../media/image173.emf"/><Relationship Id="rId4" Type="http://schemas.openxmlformats.org/officeDocument/2006/relationships/oleObject" Target="../embeddings/oleObject168.bin"/><Relationship Id="rId9" Type="http://schemas.openxmlformats.org/officeDocument/2006/relationships/image" Target="../media/image175.emf"/></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173.bin"/><Relationship Id="rId3" Type="http://schemas.openxmlformats.org/officeDocument/2006/relationships/notesSlide" Target="../notesSlides/notesSlide149.xml"/><Relationship Id="rId7" Type="http://schemas.openxmlformats.org/officeDocument/2006/relationships/image" Target="../media/image177.wmf"/><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oleObject" Target="../embeddings/oleObject172.bin"/><Relationship Id="rId5" Type="http://schemas.openxmlformats.org/officeDocument/2006/relationships/image" Target="../media/image176.wmf"/><Relationship Id="rId4" Type="http://schemas.openxmlformats.org/officeDocument/2006/relationships/oleObject" Target="../embeddings/oleObject171.bin"/><Relationship Id="rId9" Type="http://schemas.openxmlformats.org/officeDocument/2006/relationships/image" Target="../media/image17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xml"/><Relationship Id="rId1" Type="http://schemas.openxmlformats.org/officeDocument/2006/relationships/vmlDrawing" Target="../drawings/vmlDrawing106.vml"/><Relationship Id="rId5" Type="http://schemas.openxmlformats.org/officeDocument/2006/relationships/image" Target="../media/image174.emf"/><Relationship Id="rId4" Type="http://schemas.openxmlformats.org/officeDocument/2006/relationships/oleObject" Target="../embeddings/oleObject174.bin"/></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177.bin"/><Relationship Id="rId3" Type="http://schemas.openxmlformats.org/officeDocument/2006/relationships/notesSlide" Target="../notesSlides/notesSlide151.xml"/><Relationship Id="rId7" Type="http://schemas.openxmlformats.org/officeDocument/2006/relationships/image" Target="../media/image178.emf"/><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oleObject" Target="../embeddings/oleObject176.bin"/><Relationship Id="rId5" Type="http://schemas.openxmlformats.org/officeDocument/2006/relationships/image" Target="../media/image174.emf"/><Relationship Id="rId4" Type="http://schemas.openxmlformats.org/officeDocument/2006/relationships/oleObject" Target="../embeddings/oleObject175.bin"/><Relationship Id="rId9" Type="http://schemas.openxmlformats.org/officeDocument/2006/relationships/image" Target="../media/image179.wmf"/></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7" Type="http://schemas.openxmlformats.org/officeDocument/2006/relationships/image" Target="../media/image181.wmf"/><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oleObject" Target="../embeddings/oleObject179.bin"/><Relationship Id="rId5" Type="http://schemas.openxmlformats.org/officeDocument/2006/relationships/image" Target="../media/image180.wmf"/><Relationship Id="rId4" Type="http://schemas.openxmlformats.org/officeDocument/2006/relationships/oleObject" Target="../embeddings/oleObject178.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109.vml"/><Relationship Id="rId5" Type="http://schemas.openxmlformats.org/officeDocument/2006/relationships/image" Target="../media/image182.emf"/><Relationship Id="rId4" Type="http://schemas.openxmlformats.org/officeDocument/2006/relationships/oleObject" Target="../embeddings/oleObject180.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vmlDrawing" Target="../drawings/vmlDrawing110.vml"/><Relationship Id="rId5" Type="http://schemas.openxmlformats.org/officeDocument/2006/relationships/image" Target="../media/image183.emf"/><Relationship Id="rId4" Type="http://schemas.openxmlformats.org/officeDocument/2006/relationships/oleObject" Target="../embeddings/oleObject181.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16.emf"/><Relationship Id="rId4"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1.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22.wmf"/><Relationship Id="rId10" Type="http://schemas.openxmlformats.org/officeDocument/2006/relationships/image" Target="../media/image23.wmf"/><Relationship Id="rId4" Type="http://schemas.openxmlformats.org/officeDocument/2006/relationships/oleObject" Target="../embeddings/oleObject18.bin"/><Relationship Id="rId9"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22.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2.bin"/><Relationship Id="rId11" Type="http://schemas.openxmlformats.org/officeDocument/2006/relationships/image" Target="../media/image23.wmf"/><Relationship Id="rId5" Type="http://schemas.openxmlformats.org/officeDocument/2006/relationships/image" Target="../media/image24.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2.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23.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6.bin"/><Relationship Id="rId5" Type="http://schemas.openxmlformats.org/officeDocument/2006/relationships/image" Target="../media/image26.emf"/><Relationship Id="rId4" Type="http://schemas.openxmlformats.org/officeDocument/2006/relationships/oleObject" Target="../embeddings/oleObject25.bin"/><Relationship Id="rId9"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9.wmf"/><Relationship Id="rId5" Type="http://schemas.openxmlformats.org/officeDocument/2006/relationships/oleObject" Target="../embeddings/oleObject28.bin"/><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27.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0.bin"/><Relationship Id="rId5" Type="http://schemas.openxmlformats.org/officeDocument/2006/relationships/image" Target="../media/image30.wmf"/><Relationship Id="rId4" Type="http://schemas.openxmlformats.org/officeDocument/2006/relationships/oleObject" Target="../embeddings/oleObject29.bin"/><Relationship Id="rId9" Type="http://schemas.openxmlformats.org/officeDocument/2006/relationships/image" Target="../media/image29.wmf"/></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8.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3.bin"/><Relationship Id="rId5" Type="http://schemas.openxmlformats.org/officeDocument/2006/relationships/image" Target="../media/image32.wmf"/><Relationship Id="rId4"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29.xml"/><Relationship Id="rId7" Type="http://schemas.openxmlformats.org/officeDocument/2006/relationships/image" Target="../media/image31.wmf"/><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5.bin"/><Relationship Id="rId11" Type="http://schemas.openxmlformats.org/officeDocument/2006/relationships/image" Target="../media/image32.wmf"/><Relationship Id="rId5" Type="http://schemas.openxmlformats.org/officeDocument/2006/relationships/image" Target="../media/image34.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33.w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5.emf"/><Relationship Id="rId4" Type="http://schemas.openxmlformats.org/officeDocument/2006/relationships/oleObject" Target="../embeddings/oleObject38.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36.emf"/><Relationship Id="rId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9.png"/><Relationship Id="rId5" Type="http://schemas.openxmlformats.org/officeDocument/2006/relationships/image" Target="../media/image40.emf"/><Relationship Id="rId4" Type="http://schemas.openxmlformats.org/officeDocument/2006/relationships/oleObject" Target="../embeddings/oleObject40.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8.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2.bin"/><Relationship Id="rId5" Type="http://schemas.openxmlformats.org/officeDocument/2006/relationships/image" Target="../media/image41.emf"/><Relationship Id="rId4" Type="http://schemas.openxmlformats.org/officeDocument/2006/relationships/oleObject" Target="../embeddings/oleObject41.bin"/><Relationship Id="rId9" Type="http://schemas.openxmlformats.org/officeDocument/2006/relationships/image" Target="../media/image42.w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3.emf"/><Relationship Id="rId4" Type="http://schemas.openxmlformats.org/officeDocument/2006/relationships/oleObject" Target="../embeddings/oleObject44.bin"/></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44.emf"/><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44.emf"/><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6.emf"/><Relationship Id="rId4" Type="http://schemas.openxmlformats.org/officeDocument/2006/relationships/oleObject" Target="../embeddings/oleObject47.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49.bin"/><Relationship Id="rId5" Type="http://schemas.openxmlformats.org/officeDocument/2006/relationships/image" Target="../media/image47.wmf"/><Relationship Id="rId4" Type="http://schemas.openxmlformats.org/officeDocument/2006/relationships/oleObject" Target="../embeddings/oleObject48.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50.png"/><Relationship Id="rId5" Type="http://schemas.openxmlformats.org/officeDocument/2006/relationships/image" Target="../media/image49.wmf"/><Relationship Id="rId4" Type="http://schemas.openxmlformats.org/officeDocument/2006/relationships/oleObject" Target="../embeddings/oleObject50.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47.xml"/><Relationship Id="rId7" Type="http://schemas.openxmlformats.org/officeDocument/2006/relationships/image" Target="../media/image52.wmf"/><Relationship Id="rId12"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52.bin"/><Relationship Id="rId11" Type="http://schemas.openxmlformats.org/officeDocument/2006/relationships/oleObject" Target="../embeddings/oleObject54.bin"/><Relationship Id="rId5" Type="http://schemas.openxmlformats.org/officeDocument/2006/relationships/image" Target="../media/image51.wmf"/><Relationship Id="rId10" Type="http://schemas.openxmlformats.org/officeDocument/2006/relationships/image" Target="../media/image50.png"/><Relationship Id="rId4" Type="http://schemas.openxmlformats.org/officeDocument/2006/relationships/oleObject" Target="../embeddings/oleObject51.bin"/><Relationship Id="rId9" Type="http://schemas.openxmlformats.org/officeDocument/2006/relationships/image" Target="../media/image49.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48.xml"/><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6.bin"/><Relationship Id="rId5" Type="http://schemas.openxmlformats.org/officeDocument/2006/relationships/image" Target="../media/image54.emf"/><Relationship Id="rId4" Type="http://schemas.openxmlformats.org/officeDocument/2006/relationships/oleObject" Target="../embeddings/oleObject55.bin"/><Relationship Id="rId9" Type="http://schemas.openxmlformats.org/officeDocument/2006/relationships/image" Target="../media/image53.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56.png"/><Relationship Id="rId4" Type="http://schemas.openxmlformats.org/officeDocument/2006/relationships/oleObject" Target="../embeddings/oleObject58.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58.emf"/><Relationship Id="rId4" Type="http://schemas.openxmlformats.org/officeDocument/2006/relationships/oleObject" Target="../embeddings/oleObject59.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60.e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61.bin"/><Relationship Id="rId5" Type="http://schemas.openxmlformats.org/officeDocument/2006/relationships/image" Target="../media/image59.wmf"/><Relationship Id="rId4" Type="http://schemas.openxmlformats.org/officeDocument/2006/relationships/oleObject" Target="../embeddings/oleObject60.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oleObject" Target="../embeddings/oleObject6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63.emf"/><Relationship Id="rId4" Type="http://schemas.openxmlformats.org/officeDocument/2006/relationships/oleObject" Target="../embeddings/oleObject63.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63.emf"/><Relationship Id="rId4" Type="http://schemas.openxmlformats.org/officeDocument/2006/relationships/oleObject" Target="../embeddings/oleObject64.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63.emf"/><Relationship Id="rId4" Type="http://schemas.openxmlformats.org/officeDocument/2006/relationships/oleObject" Target="../embeddings/oleObject6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64.emf"/><Relationship Id="rId4" Type="http://schemas.openxmlformats.org/officeDocument/2006/relationships/oleObject" Target="../embeddings/oleObject66.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59.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68.bin"/><Relationship Id="rId5" Type="http://schemas.openxmlformats.org/officeDocument/2006/relationships/image" Target="../media/image65.emf"/><Relationship Id="rId4" Type="http://schemas.openxmlformats.org/officeDocument/2006/relationships/oleObject" Target="../embeddings/oleObject67.bin"/><Relationship Id="rId9" Type="http://schemas.openxmlformats.org/officeDocument/2006/relationships/image" Target="../media/image67.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69.png"/><Relationship Id="rId5" Type="http://schemas.openxmlformats.org/officeDocument/2006/relationships/image" Target="../media/image68.wmf"/><Relationship Id="rId4" Type="http://schemas.openxmlformats.org/officeDocument/2006/relationships/oleObject" Target="../embeddings/oleObject70.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oleObject" Target="../embeddings/oleObject71.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72.emf"/><Relationship Id="rId4" Type="http://schemas.openxmlformats.org/officeDocument/2006/relationships/oleObject" Target="../embeddings/oleObject72.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63.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74.bin"/><Relationship Id="rId5" Type="http://schemas.openxmlformats.org/officeDocument/2006/relationships/image" Target="../media/image73.emf"/><Relationship Id="rId4" Type="http://schemas.openxmlformats.org/officeDocument/2006/relationships/oleObject" Target="../embeddings/oleObject73.bin"/><Relationship Id="rId9" Type="http://schemas.openxmlformats.org/officeDocument/2006/relationships/image" Target="../media/image75.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77.png"/><Relationship Id="rId5" Type="http://schemas.openxmlformats.org/officeDocument/2006/relationships/image" Target="../media/image76.wmf"/><Relationship Id="rId4" Type="http://schemas.openxmlformats.org/officeDocument/2006/relationships/oleObject" Target="../embeddings/oleObject76.bin"/></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79.emf"/><Relationship Id="rId4" Type="http://schemas.openxmlformats.org/officeDocument/2006/relationships/oleObject" Target="../embeddings/oleObject77.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48.emf"/><Relationship Id="rId4" Type="http://schemas.openxmlformats.org/officeDocument/2006/relationships/oleObject" Target="../embeddings/oleObject78.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80.emf"/><Relationship Id="rId5" Type="http://schemas.openxmlformats.org/officeDocument/2006/relationships/oleObject" Target="../embeddings/oleObject79.bin"/><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48.vml"/><Relationship Id="rId5" Type="http://schemas.openxmlformats.org/officeDocument/2006/relationships/image" Target="../media/image60.emf"/><Relationship Id="rId4" Type="http://schemas.openxmlformats.org/officeDocument/2006/relationships/oleObject" Target="../embeddings/oleObject80.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82.emf"/><Relationship Id="rId5" Type="http://schemas.openxmlformats.org/officeDocument/2006/relationships/oleObject" Target="../embeddings/oleObject81.bin"/><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84.png"/><Relationship Id="rId5" Type="http://schemas.openxmlformats.org/officeDocument/2006/relationships/image" Target="../media/image65.emf"/><Relationship Id="rId4" Type="http://schemas.openxmlformats.org/officeDocument/2006/relationships/oleObject" Target="../embeddings/oleObject82.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85.wmf"/><Relationship Id="rId5" Type="http://schemas.openxmlformats.org/officeDocument/2006/relationships/oleObject" Target="../embeddings/oleObject83.bin"/><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88.emf"/><Relationship Id="rId4" Type="http://schemas.openxmlformats.org/officeDocument/2006/relationships/oleObject" Target="../embeddings/oleObject84.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89.wmf"/><Relationship Id="rId4" Type="http://schemas.openxmlformats.org/officeDocument/2006/relationships/oleObject" Target="../embeddings/oleObject85.bin"/></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91.png"/><Relationship Id="rId4" Type="http://schemas.openxmlformats.org/officeDocument/2006/relationships/oleObject" Target="../embeddings/oleObject86.bin"/></Relationships>
</file>

<file path=ppt/slides/_rels/slide79.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79.xml"/><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93.png"/><Relationship Id="rId5" Type="http://schemas.openxmlformats.org/officeDocument/2006/relationships/image" Target="../media/image72.emf"/><Relationship Id="rId4" Type="http://schemas.openxmlformats.org/officeDocument/2006/relationships/oleObject" Target="../embeddings/oleObject87.bin"/></Relationships>
</file>

<file path=ppt/slides/_rels/slide8.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image" Target="../media/image7.wmf"/><Relationship Id="rId4" Type="http://schemas.openxmlformats.org/officeDocument/2006/relationships/image" Target="../media/image8.png"/><Relationship Id="rId9"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80.xml"/><Relationship Id="rId7" Type="http://schemas.openxmlformats.org/officeDocument/2006/relationships/image" Target="../media/image95.e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90.bin"/><Relationship Id="rId5" Type="http://schemas.openxmlformats.org/officeDocument/2006/relationships/image" Target="../media/image94.emf"/><Relationship Id="rId4" Type="http://schemas.openxmlformats.org/officeDocument/2006/relationships/oleObject" Target="../embeddings/oleObject89.bin"/><Relationship Id="rId9" Type="http://schemas.openxmlformats.org/officeDocument/2006/relationships/image" Target="../media/image96.w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98.e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oleObject93.bin"/><Relationship Id="rId5" Type="http://schemas.openxmlformats.org/officeDocument/2006/relationships/image" Target="../media/image97.emf"/><Relationship Id="rId4" Type="http://schemas.openxmlformats.org/officeDocument/2006/relationships/oleObject" Target="../embeddings/oleObject92.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99.emf"/><Relationship Id="rId4" Type="http://schemas.openxmlformats.org/officeDocument/2006/relationships/oleObject" Target="../embeddings/oleObject94.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101.emf"/><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oleObject96.bin"/><Relationship Id="rId5" Type="http://schemas.openxmlformats.org/officeDocument/2006/relationships/image" Target="../media/image100.emf"/><Relationship Id="rId4" Type="http://schemas.openxmlformats.org/officeDocument/2006/relationships/oleObject" Target="../embeddings/oleObject95.bin"/></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oleObject" Target="../embeddings/oleObject98.bin"/><Relationship Id="rId5" Type="http://schemas.openxmlformats.org/officeDocument/2006/relationships/image" Target="../media/image103.emf"/><Relationship Id="rId4" Type="http://schemas.openxmlformats.org/officeDocument/2006/relationships/oleObject" Target="../embeddings/oleObject97.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100.bin"/><Relationship Id="rId5" Type="http://schemas.openxmlformats.org/officeDocument/2006/relationships/image" Target="../media/image105.emf"/><Relationship Id="rId4" Type="http://schemas.openxmlformats.org/officeDocument/2006/relationships/oleObject" Target="../embeddings/oleObject99.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06.emf"/><Relationship Id="rId4" Type="http://schemas.openxmlformats.org/officeDocument/2006/relationships/oleObject" Target="../embeddings/oleObject10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107.emf"/><Relationship Id="rId4" Type="http://schemas.openxmlformats.org/officeDocument/2006/relationships/oleObject" Target="../embeddings/oleObject102.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08.emf"/><Relationship Id="rId4" Type="http://schemas.openxmlformats.org/officeDocument/2006/relationships/oleObject" Target="../embeddings/oleObject103.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111.emf"/><Relationship Id="rId4" Type="http://schemas.openxmlformats.org/officeDocument/2006/relationships/oleObject" Target="../embeddings/oleObject104.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image" Target="../media/image112.emf"/><Relationship Id="rId4" Type="http://schemas.openxmlformats.org/officeDocument/2006/relationships/oleObject" Target="../embeddings/oleObject105.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549275"/>
            <a:ext cx="7772400" cy="809625"/>
          </a:xfrm>
        </p:spPr>
        <p:txBody>
          <a:bodyPr/>
          <a:lstStyle/>
          <a:p>
            <a:r>
              <a:rPr lang="zh-CN" altLang="en-US" sz="4800">
                <a:solidFill>
                  <a:srgbClr val="FFFF99"/>
                </a:solidFill>
                <a:latin typeface="华文彩云" pitchFamily="2" charset="-122"/>
                <a:ea typeface="华文彩云" pitchFamily="2" charset="-122"/>
              </a:rPr>
              <a:t>第六章  时序逻辑电路</a:t>
            </a:r>
          </a:p>
        </p:txBody>
      </p:sp>
      <p:sp>
        <p:nvSpPr>
          <p:cNvPr id="5125" name="Text Box 5"/>
          <p:cNvSpPr txBox="1">
            <a:spLocks noChangeArrowheads="1"/>
          </p:cNvSpPr>
          <p:nvPr/>
        </p:nvSpPr>
        <p:spPr bwMode="auto">
          <a:xfrm>
            <a:off x="250825" y="1916113"/>
            <a:ext cx="21605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u="sng">
                <a:solidFill>
                  <a:srgbClr val="FFFF99"/>
                </a:solidFill>
              </a:rPr>
              <a:t>内容提要</a:t>
            </a:r>
          </a:p>
        </p:txBody>
      </p:sp>
      <p:sp>
        <p:nvSpPr>
          <p:cNvPr id="5126" name="Text Box 6"/>
          <p:cNvSpPr txBox="1">
            <a:spLocks noChangeArrowheads="1"/>
          </p:cNvSpPr>
          <p:nvPr/>
        </p:nvSpPr>
        <p:spPr bwMode="auto">
          <a:xfrm>
            <a:off x="250825" y="2781300"/>
            <a:ext cx="84582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本章主要介绍时序逻辑电路的工作原理和分析方法及设计方法。首先讲述时序逻辑电路的功能及结构特点、分析方法和步骤，然后具体介绍寄存器、计数器等各类时序逻辑电路的工作原理和使用方法，最后介绍时序逻辑电路的设计方法。</a:t>
            </a:r>
          </a:p>
        </p:txBody>
      </p:sp>
      <p:sp>
        <p:nvSpPr>
          <p:cNvPr id="5133" name="Text Box 13"/>
          <p:cNvSpPr txBox="1">
            <a:spLocks noChangeArrowheads="1"/>
          </p:cNvSpPr>
          <p:nvPr/>
        </p:nvSpPr>
        <p:spPr bwMode="auto">
          <a:xfrm>
            <a:off x="827088" y="5013325"/>
            <a:ext cx="5616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本章重点是计数器的分析和设计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ppt_w</p:attrName>
                                        </p:attrNameLst>
                                      </p:cBhvr>
                                      <p:tavLst>
                                        <p:tav tm="0">
                                          <p:val>
                                            <p:fltVal val="0"/>
                                          </p:val>
                                        </p:tav>
                                        <p:tav tm="100000">
                                          <p:val>
                                            <p:strVal val="#ppt_w"/>
                                          </p:val>
                                        </p:tav>
                                      </p:tavLst>
                                    </p:anim>
                                    <p:anim calcmode="lin" valueType="num">
                                      <p:cBhvr>
                                        <p:cTn id="8" dur="1000" fill="hold"/>
                                        <p:tgtEl>
                                          <p:spTgt spid="512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5125"/>
                                        </p:tgtEl>
                                        <p:attrNameLst>
                                          <p:attrName>style.visibility</p:attrName>
                                        </p:attrNameLst>
                                      </p:cBhvr>
                                      <p:to>
                                        <p:strVal val="visible"/>
                                      </p:to>
                                    </p:set>
                                    <p:anim calcmode="lin" valueType="num">
                                      <p:cBhvr>
                                        <p:cTn id="13" dur="1000" fill="hold"/>
                                        <p:tgtEl>
                                          <p:spTgt spid="5125"/>
                                        </p:tgtEl>
                                        <p:attrNameLst>
                                          <p:attrName>ppt_x</p:attrName>
                                        </p:attrNameLst>
                                      </p:cBhvr>
                                      <p:tavLst>
                                        <p:tav tm="0">
                                          <p:val>
                                            <p:strVal val="#ppt_x-.2"/>
                                          </p:val>
                                        </p:tav>
                                        <p:tav tm="100000">
                                          <p:val>
                                            <p:strVal val="#ppt_x"/>
                                          </p:val>
                                        </p:tav>
                                      </p:tavLst>
                                    </p:anim>
                                    <p:anim calcmode="lin" valueType="num">
                                      <p:cBhvr>
                                        <p:cTn id="14" dur="1000" fill="hold"/>
                                        <p:tgtEl>
                                          <p:spTgt spid="512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1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126"/>
                                        </p:tgtEl>
                                        <p:attrNameLst>
                                          <p:attrName>style.visibility</p:attrName>
                                        </p:attrNameLst>
                                      </p:cBhvr>
                                      <p:to>
                                        <p:strVal val="visible"/>
                                      </p:to>
                                    </p:set>
                                    <p:animEffect transition="in" filter="circle(in)">
                                      <p:cBhvr>
                                        <p:cTn id="20" dur="1000"/>
                                        <p:tgtEl>
                                          <p:spTgt spid="51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5133"/>
                                        </p:tgtEl>
                                        <p:attrNameLst>
                                          <p:attrName>style.visibility</p:attrName>
                                        </p:attrNameLst>
                                      </p:cBhvr>
                                      <p:to>
                                        <p:strVal val="visible"/>
                                      </p:to>
                                    </p:set>
                                    <p:animEffect transition="in" filter="barn(inHorizontal)">
                                      <p:cBhvr>
                                        <p:cTn id="25" dur="1000"/>
                                        <p:tgtEl>
                                          <p:spTgt spid="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5" grpId="0" autoUpdateAnimBg="0"/>
      <p:bldP spid="5126" grpId="0" autoUpdateAnimBg="0"/>
      <p:bldP spid="51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179388" y="692150"/>
            <a:ext cx="8713787" cy="12969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2800">
                <a:solidFill>
                  <a:schemeClr val="tx1"/>
                </a:solidFill>
                <a:effectLst/>
                <a:latin typeface="Times New Roman" pitchFamily="18" charset="0"/>
                <a:ea typeface="楷体_GB2312" pitchFamily="49" charset="-122"/>
              </a:rPr>
              <a:t>        </a:t>
            </a:r>
            <a:r>
              <a:rPr kumimoji="1" lang="zh-CN" altLang="en-US" sz="2800">
                <a:solidFill>
                  <a:schemeClr val="tx1"/>
                </a:solidFill>
                <a:effectLst/>
                <a:latin typeface="Times New Roman" pitchFamily="18" charset="0"/>
                <a:ea typeface="楷体_GB2312" pitchFamily="49" charset="-122"/>
              </a:rPr>
              <a:t>在穆尔型时序逻辑电路中，输出信号仅仅取决于存储电路的状态，故穆尔型电路只是米利型电路的特例而已，可表述为</a:t>
            </a:r>
          </a:p>
        </p:txBody>
      </p:sp>
      <p:graphicFrame>
        <p:nvGraphicFramePr>
          <p:cNvPr id="281605" name="Object 5"/>
          <p:cNvGraphicFramePr>
            <a:graphicFrameLocks noChangeAspect="1"/>
          </p:cNvGraphicFramePr>
          <p:nvPr/>
        </p:nvGraphicFramePr>
        <p:xfrm>
          <a:off x="1116013" y="2205038"/>
          <a:ext cx="6911975" cy="508000"/>
        </p:xfrm>
        <a:graphic>
          <a:graphicData uri="http://schemas.openxmlformats.org/presentationml/2006/ole">
            <mc:AlternateContent xmlns:mc="http://schemas.openxmlformats.org/markup-compatibility/2006">
              <mc:Choice xmlns:v="urn:schemas-microsoft-com:vml" Requires="v">
                <p:oleObj spid="_x0000_s281608" name="公式" r:id="rId4" imgW="2361960" imgH="215640" progId="Equation.3">
                  <p:embed/>
                </p:oleObj>
              </mc:Choice>
              <mc:Fallback>
                <p:oleObj name="公式" r:id="rId4" imgW="2361960" imgH="215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2205038"/>
                        <a:ext cx="6911975" cy="5080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1607" name="Rectangle 7"/>
          <p:cNvSpPr>
            <a:spLocks noChangeArrowheads="1"/>
          </p:cNvSpPr>
          <p:nvPr/>
        </p:nvSpPr>
        <p:spPr bwMode="auto">
          <a:xfrm>
            <a:off x="0" y="0"/>
            <a:ext cx="253047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3600" u="sng">
                <a:solidFill>
                  <a:srgbClr val="FFFF99"/>
                </a:solidFill>
              </a:rPr>
              <a:t>6.1 </a:t>
            </a:r>
            <a:r>
              <a:rPr kumimoji="1" lang="zh-CN" altLang="en-US" sz="3600" u="sng">
                <a:solidFill>
                  <a:srgbClr val="FFFF99"/>
                </a:solidFill>
              </a:rPr>
              <a:t>概述</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circle(in)">
                                      <p:cBhvr>
                                        <p:cTn id="7" dur="1000"/>
                                        <p:tgtEl>
                                          <p:spTgt spid="281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1605"/>
                                        </p:tgtEl>
                                        <p:attrNameLst>
                                          <p:attrName>style.visibility</p:attrName>
                                        </p:attrNameLst>
                                      </p:cBhvr>
                                      <p:to>
                                        <p:strVal val="visible"/>
                                      </p:to>
                                    </p:set>
                                    <p:animEffect transition="in" filter="fade">
                                      <p:cBhvr>
                                        <p:cTn id="12" dur="1000"/>
                                        <p:tgtEl>
                                          <p:spTgt spid="28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bwMode="auto">
          <a:xfrm>
            <a:off x="179388" y="260350"/>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3200" u="sng">
                <a:solidFill>
                  <a:srgbClr val="FFFF99"/>
                </a:solidFill>
                <a:effectLst/>
                <a:latin typeface="Times New Roman" pitchFamily="18" charset="0"/>
                <a:ea typeface="楷体_GB2312" pitchFamily="49" charset="-122"/>
              </a:rPr>
              <a:t>6.3.2 </a:t>
            </a:r>
            <a:r>
              <a:rPr lang="zh-CN" altLang="en-US" sz="3200" u="sng">
                <a:solidFill>
                  <a:srgbClr val="FFFF99"/>
                </a:solidFill>
                <a:effectLst/>
                <a:latin typeface="Times New Roman" pitchFamily="18" charset="0"/>
                <a:ea typeface="楷体_GB2312" pitchFamily="49" charset="-122"/>
              </a:rPr>
              <a:t>计数器</a:t>
            </a:r>
          </a:p>
        </p:txBody>
      </p:sp>
      <p:graphicFrame>
        <p:nvGraphicFramePr>
          <p:cNvPr id="322564" name="Object 4"/>
          <p:cNvGraphicFramePr>
            <a:graphicFrameLocks noChangeAspect="1"/>
          </p:cNvGraphicFramePr>
          <p:nvPr/>
        </p:nvGraphicFramePr>
        <p:xfrm>
          <a:off x="250825" y="1268413"/>
          <a:ext cx="8642350" cy="4129087"/>
        </p:xfrm>
        <a:graphic>
          <a:graphicData uri="http://schemas.openxmlformats.org/presentationml/2006/ole">
            <mc:AlternateContent xmlns:mc="http://schemas.openxmlformats.org/markup-compatibility/2006">
              <mc:Choice xmlns:v="urn:schemas-microsoft-com:vml" Requires="v">
                <p:oleObj spid="_x0000_s322565" name="Visio" r:id="rId4" imgW="3857549" imgH="1842821" progId="Visio.Drawing.11">
                  <p:embed/>
                </p:oleObj>
              </mc:Choice>
              <mc:Fallback>
                <p:oleObj name="Visio" r:id="rId4" imgW="3857549" imgH="184282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268413"/>
                        <a:ext cx="8642350" cy="4129087"/>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2564"/>
                                        </p:tgtEl>
                                        <p:attrNameLst>
                                          <p:attrName>style.visibility</p:attrName>
                                        </p:attrNameLst>
                                      </p:cBhvr>
                                      <p:to>
                                        <p:strVal val="visible"/>
                                      </p:to>
                                    </p:set>
                                    <p:animEffect transition="in" filter="dissolve">
                                      <p:cBhvr>
                                        <p:cTn id="7" dur="1000"/>
                                        <p:tgtEl>
                                          <p:spTgt spid="3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ChangeArrowheads="1"/>
          </p:cNvSpPr>
          <p:nvPr>
            <p:ph type="title"/>
          </p:nvPr>
        </p:nvSpPr>
        <p:spPr bwMode="auto">
          <a:xfrm>
            <a:off x="179388" y="549275"/>
            <a:ext cx="8785225" cy="10810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6.3.8 </a:t>
            </a:r>
            <a:r>
              <a:rPr lang="zh-CN" altLang="en-US" sz="2800">
                <a:solidFill>
                  <a:schemeClr val="tx1"/>
                </a:solidFill>
                <a:effectLst/>
                <a:latin typeface="Times New Roman" pitchFamily="18" charset="0"/>
                <a:ea typeface="楷体_GB2312" pitchFamily="49" charset="-122"/>
              </a:rPr>
              <a:t>试用一片</a:t>
            </a:r>
            <a:r>
              <a:rPr lang="en-US" altLang="zh-CN" sz="2800">
                <a:solidFill>
                  <a:schemeClr val="tx1"/>
                </a:solidFill>
                <a:effectLst/>
                <a:latin typeface="Times New Roman" pitchFamily="18" charset="0"/>
                <a:ea typeface="楷体_GB2312" pitchFamily="49" charset="-122"/>
              </a:rPr>
              <a:t>74LS290</a:t>
            </a:r>
            <a:r>
              <a:rPr lang="zh-CN" altLang="en-US" sz="2800">
                <a:solidFill>
                  <a:schemeClr val="tx1"/>
                </a:solidFill>
                <a:effectLst/>
                <a:latin typeface="Times New Roman" pitchFamily="18" charset="0"/>
                <a:ea typeface="楷体_GB2312" pitchFamily="49" charset="-122"/>
              </a:rPr>
              <a:t>分别接成</a:t>
            </a:r>
            <a:r>
              <a:rPr lang="en-US" altLang="zh-CN" sz="2800">
                <a:solidFill>
                  <a:schemeClr val="tx1"/>
                </a:solidFill>
                <a:effectLst/>
                <a:latin typeface="Times New Roman" pitchFamily="18" charset="0"/>
                <a:ea typeface="楷体_GB2312" pitchFamily="49" charset="-122"/>
              </a:rPr>
              <a:t>8421</a:t>
            </a:r>
            <a:r>
              <a:rPr lang="zh-CN" altLang="en-US" sz="2800">
                <a:solidFill>
                  <a:schemeClr val="tx1"/>
                </a:solidFill>
                <a:effectLst/>
                <a:latin typeface="Times New Roman" pitchFamily="18" charset="0"/>
                <a:ea typeface="楷体_GB2312" pitchFamily="49" charset="-122"/>
              </a:rPr>
              <a:t>异步十进制计数器、</a:t>
            </a:r>
            <a:r>
              <a:rPr lang="en-US" altLang="zh-CN" sz="2800">
                <a:solidFill>
                  <a:schemeClr val="tx1"/>
                </a:solidFill>
                <a:effectLst/>
                <a:latin typeface="Times New Roman" pitchFamily="18" charset="0"/>
                <a:ea typeface="楷体_GB2312" pitchFamily="49" charset="-122"/>
              </a:rPr>
              <a:t>5421</a:t>
            </a:r>
            <a:r>
              <a:rPr lang="zh-CN" altLang="en-US" sz="2800">
                <a:solidFill>
                  <a:schemeClr val="tx1"/>
                </a:solidFill>
                <a:effectLst/>
                <a:latin typeface="Times New Roman" pitchFamily="18" charset="0"/>
                <a:ea typeface="楷体_GB2312" pitchFamily="49" charset="-122"/>
              </a:rPr>
              <a:t>异步十进制计数器和异步六进制计数器。</a:t>
            </a:r>
          </a:p>
        </p:txBody>
      </p:sp>
      <p:sp>
        <p:nvSpPr>
          <p:cNvPr id="95240" name="Rectangle 8"/>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
        <p:nvSpPr>
          <p:cNvPr id="95237" name="Text Box 5"/>
          <p:cNvSpPr txBox="1">
            <a:spLocks noChangeArrowheads="1"/>
          </p:cNvSpPr>
          <p:nvPr/>
        </p:nvSpPr>
        <p:spPr bwMode="auto">
          <a:xfrm>
            <a:off x="179388" y="1484313"/>
            <a:ext cx="871378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 </a:t>
            </a:r>
            <a:r>
              <a:rPr kumimoji="1" lang="en-US" altLang="zh-CN"/>
              <a:t>(1)8421</a:t>
            </a:r>
            <a:r>
              <a:rPr kumimoji="1" lang="zh-CN" altLang="en-US"/>
              <a:t>异步十进制计数器：将</a:t>
            </a:r>
            <a:r>
              <a:rPr kumimoji="1" lang="en-US" altLang="zh-CN" i="1"/>
              <a:t>CLK</a:t>
            </a:r>
            <a:r>
              <a:rPr kumimoji="1" lang="en-US" altLang="zh-CN" baseline="-25000"/>
              <a:t>1</a:t>
            </a:r>
            <a:r>
              <a:rPr kumimoji="1" lang="zh-CN" altLang="en-US"/>
              <a:t>和</a:t>
            </a:r>
            <a:r>
              <a:rPr kumimoji="1" lang="en-US" altLang="zh-CN" i="1"/>
              <a:t>Q</a:t>
            </a:r>
            <a:r>
              <a:rPr kumimoji="1" lang="en-US" altLang="zh-CN"/>
              <a:t>o</a:t>
            </a:r>
            <a:r>
              <a:rPr kumimoji="1" lang="zh-CN" altLang="en-US"/>
              <a:t>相接，计数脉冲由</a:t>
            </a:r>
            <a:r>
              <a:rPr kumimoji="1" lang="en-US" altLang="zh-CN" i="1"/>
              <a:t>CLK</a:t>
            </a:r>
            <a:r>
              <a:rPr kumimoji="1" lang="en-US" altLang="zh-CN"/>
              <a:t>o</a:t>
            </a:r>
            <a:r>
              <a:rPr kumimoji="1" lang="zh-CN" altLang="en-US"/>
              <a:t>输入，从由</a:t>
            </a:r>
            <a:r>
              <a:rPr kumimoji="1" lang="en-US" altLang="zh-CN" i="1"/>
              <a:t>Q</a:t>
            </a:r>
            <a:r>
              <a:rPr kumimoji="1" lang="en-US" altLang="zh-CN" baseline="-25000"/>
              <a:t>3</a:t>
            </a:r>
            <a:r>
              <a:rPr kumimoji="1" lang="en-US" altLang="zh-CN" i="1"/>
              <a:t>Q</a:t>
            </a:r>
            <a:r>
              <a:rPr kumimoji="1" lang="en-US" altLang="zh-CN" baseline="-25000"/>
              <a:t>2</a:t>
            </a:r>
            <a:r>
              <a:rPr kumimoji="1" lang="en-US" altLang="zh-CN" i="1"/>
              <a:t>Q</a:t>
            </a:r>
            <a:r>
              <a:rPr kumimoji="1" lang="en-US" altLang="zh-CN" baseline="-25000"/>
              <a:t>1</a:t>
            </a:r>
            <a:r>
              <a:rPr kumimoji="1" lang="en-US" altLang="zh-CN" i="1"/>
              <a:t>Q</a:t>
            </a:r>
            <a:r>
              <a:rPr kumimoji="1" lang="en-US" altLang="zh-CN" baseline="-25000"/>
              <a:t>0</a:t>
            </a:r>
            <a:r>
              <a:rPr kumimoji="1" lang="zh-CN" altLang="en-US"/>
              <a:t>输出，即为</a:t>
            </a:r>
            <a:r>
              <a:rPr kumimoji="1" lang="en-US" altLang="zh-CN"/>
              <a:t>8421</a:t>
            </a:r>
            <a:r>
              <a:rPr kumimoji="1" lang="zh-CN" altLang="en-US"/>
              <a:t>异步十进制计数器。</a:t>
            </a:r>
          </a:p>
        </p:txBody>
      </p:sp>
      <p:pic>
        <p:nvPicPr>
          <p:cNvPr id="95244" name="Picture 12" descr="6-3-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997200"/>
            <a:ext cx="7272337" cy="363696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box(in)">
                                      <p:cBhvr>
                                        <p:cTn id="7" dur="1000"/>
                                        <p:tgtEl>
                                          <p:spTgt spid="95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5237"/>
                                        </p:tgtEl>
                                        <p:attrNameLst>
                                          <p:attrName>style.visibility</p:attrName>
                                        </p:attrNameLst>
                                      </p:cBhvr>
                                      <p:to>
                                        <p:strVal val="visible"/>
                                      </p:to>
                                    </p:set>
                                    <p:animEffect transition="in" filter="barn(inHorizontal)">
                                      <p:cBhvr>
                                        <p:cTn id="12" dur="1000"/>
                                        <p:tgtEl>
                                          <p:spTgt spid="952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5244"/>
                                        </p:tgtEl>
                                        <p:attrNameLst>
                                          <p:attrName>style.visibility</p:attrName>
                                        </p:attrNameLst>
                                      </p:cBhvr>
                                      <p:to>
                                        <p:strVal val="visible"/>
                                      </p:to>
                                    </p:set>
                                    <p:animEffect transition="in" filter="dissolve">
                                      <p:cBhvr>
                                        <p:cTn id="17" dur="1000"/>
                                        <p:tgtEl>
                                          <p:spTgt spid="95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95237"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8" name="Rectangle 4"/>
          <p:cNvSpPr>
            <a:spLocks noGrp="1" noChangeArrowheads="1"/>
          </p:cNvSpPr>
          <p:nvPr>
            <p:ph type="title"/>
          </p:nvPr>
        </p:nvSpPr>
        <p:spPr bwMode="auto">
          <a:xfrm>
            <a:off x="323850" y="549275"/>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图</a:t>
            </a:r>
            <a:r>
              <a:rPr kumimoji="1" lang="en-US" altLang="zh-CN" sz="2800">
                <a:solidFill>
                  <a:schemeClr val="tx1"/>
                </a:solidFill>
                <a:effectLst/>
                <a:latin typeface="Times New Roman" pitchFamily="18" charset="0"/>
                <a:ea typeface="楷体_GB2312" pitchFamily="49" charset="-122"/>
              </a:rPr>
              <a:t>6.3.35</a:t>
            </a:r>
            <a:r>
              <a:rPr kumimoji="1" lang="zh-CN" altLang="en-US" sz="2800">
                <a:solidFill>
                  <a:schemeClr val="tx1"/>
                </a:solidFill>
                <a:effectLst/>
                <a:latin typeface="Times New Roman" pitchFamily="18" charset="0"/>
                <a:ea typeface="楷体_GB2312" pitchFamily="49" charset="-122"/>
              </a:rPr>
              <a:t>就是其连接电路及状态表。</a:t>
            </a:r>
          </a:p>
        </p:txBody>
      </p:sp>
      <p:graphicFrame>
        <p:nvGraphicFramePr>
          <p:cNvPr id="323589" name="Object 5"/>
          <p:cNvGraphicFramePr>
            <a:graphicFrameLocks noChangeAspect="1"/>
          </p:cNvGraphicFramePr>
          <p:nvPr/>
        </p:nvGraphicFramePr>
        <p:xfrm>
          <a:off x="611188" y="1341438"/>
          <a:ext cx="7704137" cy="4806950"/>
        </p:xfrm>
        <a:graphic>
          <a:graphicData uri="http://schemas.openxmlformats.org/presentationml/2006/ole">
            <mc:AlternateContent xmlns:mc="http://schemas.openxmlformats.org/markup-compatibility/2006">
              <mc:Choice xmlns:v="urn:schemas-microsoft-com:vml" Requires="v">
                <p:oleObj spid="_x0000_s323591" name="Visio" r:id="rId4" imgW="3033370" imgH="1891894" progId="Visio.Drawing.11">
                  <p:embed/>
                </p:oleObj>
              </mc:Choice>
              <mc:Fallback>
                <p:oleObj name="Visio" r:id="rId4" imgW="3033370" imgH="1891894"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341438"/>
                        <a:ext cx="7704137" cy="48069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3590" name="Rectangle 6"/>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23588"/>
                                        </p:tgtEl>
                                        <p:attrNameLst>
                                          <p:attrName>style.visibility</p:attrName>
                                        </p:attrNameLst>
                                      </p:cBhvr>
                                      <p:to>
                                        <p:strVal val="visible"/>
                                      </p:to>
                                    </p:set>
                                    <p:anim calcmode="lin" valueType="num">
                                      <p:cBhvr>
                                        <p:cTn id="7" dur="1000" fill="hold"/>
                                        <p:tgtEl>
                                          <p:spTgt spid="323588"/>
                                        </p:tgtEl>
                                        <p:attrNameLst>
                                          <p:attrName>ppt_x</p:attrName>
                                        </p:attrNameLst>
                                      </p:cBhvr>
                                      <p:tavLst>
                                        <p:tav tm="0">
                                          <p:val>
                                            <p:strVal val="#ppt_x-.2"/>
                                          </p:val>
                                        </p:tav>
                                        <p:tav tm="100000">
                                          <p:val>
                                            <p:strVal val="#ppt_x"/>
                                          </p:val>
                                        </p:tav>
                                      </p:tavLst>
                                    </p:anim>
                                    <p:anim calcmode="lin" valueType="num">
                                      <p:cBhvr>
                                        <p:cTn id="8" dur="1000" fill="hold"/>
                                        <p:tgtEl>
                                          <p:spTgt spid="323588"/>
                                        </p:tgtEl>
                                        <p:attrNameLst>
                                          <p:attrName>ppt_y</p:attrName>
                                        </p:attrNameLst>
                                      </p:cBhvr>
                                      <p:tavLst>
                                        <p:tav tm="0">
                                          <p:val>
                                            <p:strVal val="#ppt_y"/>
                                          </p:val>
                                        </p:tav>
                                        <p:tav tm="100000">
                                          <p:val>
                                            <p:strVal val="#ppt_y"/>
                                          </p:val>
                                        </p:tav>
                                      </p:tavLst>
                                    </p:anim>
                                    <p:animEffect transition="in" filter="wipe(right)" prLst="gradientSize: 0.1">
                                      <p:cBhvr>
                                        <p:cTn id="9" dur="1000"/>
                                        <p:tgtEl>
                                          <p:spTgt spid="32358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23589"/>
                                        </p:tgtEl>
                                        <p:attrNameLst>
                                          <p:attrName>style.visibility</p:attrName>
                                        </p:attrNameLst>
                                      </p:cBhvr>
                                      <p:to>
                                        <p:strVal val="visible"/>
                                      </p:to>
                                    </p:set>
                                    <p:animEffect transition="in" filter="dissolve">
                                      <p:cBhvr>
                                        <p:cTn id="14" dur="1000"/>
                                        <p:tgtEl>
                                          <p:spTgt spid="323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ChangeArrowheads="1"/>
          </p:cNvSpPr>
          <p:nvPr>
            <p:ph type="title"/>
          </p:nvPr>
        </p:nvSpPr>
        <p:spPr bwMode="auto">
          <a:xfrm>
            <a:off x="250825" y="549275"/>
            <a:ext cx="56165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a:solidFill>
                  <a:schemeClr val="tx1"/>
                </a:solidFill>
                <a:effectLst/>
                <a:latin typeface="Times New Roman" pitchFamily="18" charset="0"/>
                <a:ea typeface="楷体_GB2312" pitchFamily="49" charset="-122"/>
              </a:rPr>
              <a:t>(2)  5421</a:t>
            </a:r>
            <a:r>
              <a:rPr lang="zh-CN" altLang="en-US" sz="2800">
                <a:solidFill>
                  <a:schemeClr val="tx1"/>
                </a:solidFill>
                <a:effectLst/>
                <a:latin typeface="Times New Roman" pitchFamily="18" charset="0"/>
                <a:ea typeface="楷体_GB2312" pitchFamily="49" charset="-122"/>
              </a:rPr>
              <a:t>码异步十进制计数器：</a:t>
            </a:r>
          </a:p>
        </p:txBody>
      </p:sp>
      <p:sp>
        <p:nvSpPr>
          <p:cNvPr id="96261" name="Text Box 5"/>
          <p:cNvSpPr txBox="1">
            <a:spLocks noChangeArrowheads="1"/>
          </p:cNvSpPr>
          <p:nvPr/>
        </p:nvSpPr>
        <p:spPr bwMode="auto">
          <a:xfrm>
            <a:off x="304800" y="5300663"/>
            <a:ext cx="86598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将</a:t>
            </a:r>
            <a:r>
              <a:rPr kumimoji="1" lang="en-US" altLang="zh-CN" i="1"/>
              <a:t>Q</a:t>
            </a:r>
            <a:r>
              <a:rPr kumimoji="1" lang="en-US" altLang="zh-CN" baseline="-25000"/>
              <a:t>3</a:t>
            </a:r>
            <a:r>
              <a:rPr kumimoji="1" lang="zh-CN" altLang="en-US"/>
              <a:t>与</a:t>
            </a:r>
            <a:r>
              <a:rPr kumimoji="1" lang="en-US" altLang="zh-CN" i="1"/>
              <a:t>CLK</a:t>
            </a:r>
            <a:r>
              <a:rPr kumimoji="1" lang="en-US" altLang="zh-CN" baseline="-25000"/>
              <a:t>0</a:t>
            </a:r>
            <a:r>
              <a:rPr kumimoji="1" lang="zh-CN" altLang="en-US"/>
              <a:t>相接，计数脉冲由</a:t>
            </a:r>
            <a:r>
              <a:rPr kumimoji="1" lang="en-US" altLang="zh-CN" i="1"/>
              <a:t>CLK</a:t>
            </a:r>
            <a:r>
              <a:rPr kumimoji="1" lang="en-US" altLang="zh-CN" baseline="-25000"/>
              <a:t>1</a:t>
            </a:r>
            <a:r>
              <a:rPr kumimoji="1" lang="zh-CN" altLang="en-US"/>
              <a:t>输入，从</a:t>
            </a:r>
            <a:r>
              <a:rPr kumimoji="1" lang="en-US" altLang="zh-CN" i="1"/>
              <a:t>Q</a:t>
            </a:r>
            <a:r>
              <a:rPr kumimoji="1" lang="en-US" altLang="zh-CN" baseline="-25000"/>
              <a:t>0</a:t>
            </a:r>
            <a:r>
              <a:rPr kumimoji="1" lang="en-US" altLang="zh-CN" i="1"/>
              <a:t>Q</a:t>
            </a:r>
            <a:r>
              <a:rPr kumimoji="1" lang="en-US" altLang="zh-CN" baseline="-25000"/>
              <a:t>3</a:t>
            </a:r>
            <a:r>
              <a:rPr kumimoji="1" lang="en-US" altLang="zh-CN" i="1"/>
              <a:t>Q</a:t>
            </a:r>
            <a:r>
              <a:rPr kumimoji="1" lang="en-US" altLang="zh-CN" baseline="-25000"/>
              <a:t>2</a:t>
            </a:r>
            <a:r>
              <a:rPr kumimoji="1" lang="en-US" altLang="zh-CN" i="1"/>
              <a:t>Q</a:t>
            </a:r>
            <a:r>
              <a:rPr kumimoji="1" lang="en-US" altLang="zh-CN" baseline="-25000"/>
              <a:t>1</a:t>
            </a:r>
            <a:r>
              <a:rPr kumimoji="1" lang="zh-CN" altLang="en-US"/>
              <a:t>输出则为</a:t>
            </a:r>
            <a:r>
              <a:rPr kumimoji="1" lang="en-US" altLang="zh-CN"/>
              <a:t>5421</a:t>
            </a:r>
            <a:r>
              <a:rPr kumimoji="1" lang="zh-CN" altLang="en-US"/>
              <a:t>码十进制计数器，</a:t>
            </a:r>
          </a:p>
        </p:txBody>
      </p:sp>
      <p:sp>
        <p:nvSpPr>
          <p:cNvPr id="96262" name="Rectangle 6"/>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pic>
        <p:nvPicPr>
          <p:cNvPr id="96263" name="Picture 7" descr="6-3-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7632700" cy="3817937"/>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ox(in)">
                                      <p:cBhvr>
                                        <p:cTn id="7" dur="10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6263"/>
                                        </p:tgtEl>
                                        <p:attrNameLst>
                                          <p:attrName>style.visibility</p:attrName>
                                        </p:attrNameLst>
                                      </p:cBhvr>
                                      <p:to>
                                        <p:strVal val="visible"/>
                                      </p:to>
                                    </p:set>
                                    <p:animEffect transition="in" filter="dissolve">
                                      <p:cBhvr>
                                        <p:cTn id="12" dur="1000"/>
                                        <p:tgtEl>
                                          <p:spTgt spid="962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6261"/>
                                        </p:tgtEl>
                                        <p:attrNameLst>
                                          <p:attrName>style.visibility</p:attrName>
                                        </p:attrNameLst>
                                      </p:cBhvr>
                                      <p:to>
                                        <p:strVal val="visible"/>
                                      </p:to>
                                    </p:set>
                                    <p:animEffect transition="in" filter="box(in)">
                                      <p:cBhvr>
                                        <p:cTn id="17" dur="10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p:bldP spid="96261"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7284" name="Object 4"/>
          <p:cNvGraphicFramePr>
            <a:graphicFrameLocks noChangeAspect="1"/>
          </p:cNvGraphicFramePr>
          <p:nvPr/>
        </p:nvGraphicFramePr>
        <p:xfrm>
          <a:off x="468313" y="1628775"/>
          <a:ext cx="8207375" cy="4791075"/>
        </p:xfrm>
        <a:graphic>
          <a:graphicData uri="http://schemas.openxmlformats.org/presentationml/2006/ole">
            <mc:AlternateContent xmlns:mc="http://schemas.openxmlformats.org/markup-compatibility/2006">
              <mc:Choice xmlns:v="urn:schemas-microsoft-com:vml" Requires="v">
                <p:oleObj spid="_x0000_s97288" name="Visio" r:id="rId4" imgW="3190646" imgH="1891894" progId="Visio.Drawing.11">
                  <p:embed/>
                </p:oleObj>
              </mc:Choice>
              <mc:Fallback>
                <p:oleObj name="Visio" r:id="rId4" imgW="3190646" imgH="189189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628775"/>
                        <a:ext cx="8207375" cy="479107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6" name="Rectangle 6"/>
          <p:cNvSpPr>
            <a:spLocks noGrp="1" noChangeArrowheads="1"/>
          </p:cNvSpPr>
          <p:nvPr>
            <p:ph type="title"/>
          </p:nvPr>
        </p:nvSpPr>
        <p:spPr bwMode="auto">
          <a:xfrm>
            <a:off x="323850" y="765175"/>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其实现电路与状态表如图</a:t>
            </a:r>
            <a:r>
              <a:rPr kumimoji="1" lang="en-US" altLang="zh-CN" sz="2800">
                <a:solidFill>
                  <a:schemeClr val="tx1"/>
                </a:solidFill>
                <a:effectLst/>
                <a:latin typeface="Times New Roman" pitchFamily="18" charset="0"/>
                <a:ea typeface="楷体_GB2312" pitchFamily="49" charset="-122"/>
              </a:rPr>
              <a:t>6.3.36</a:t>
            </a:r>
            <a:r>
              <a:rPr kumimoji="1" lang="zh-CN" altLang="en-US" sz="2800">
                <a:solidFill>
                  <a:schemeClr val="tx1"/>
                </a:solidFill>
                <a:effectLst/>
                <a:latin typeface="Times New Roman" pitchFamily="18" charset="0"/>
                <a:ea typeface="楷体_GB2312" pitchFamily="49" charset="-122"/>
              </a:rPr>
              <a:t>所示。</a:t>
            </a:r>
          </a:p>
        </p:txBody>
      </p:sp>
      <p:sp>
        <p:nvSpPr>
          <p:cNvPr id="97287" name="Rectangle 7"/>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97286"/>
                                        </p:tgtEl>
                                        <p:attrNameLst>
                                          <p:attrName>style.visibility</p:attrName>
                                        </p:attrNameLst>
                                      </p:cBhvr>
                                      <p:to>
                                        <p:strVal val="visible"/>
                                      </p:to>
                                    </p:set>
                                    <p:anim calcmode="lin" valueType="num">
                                      <p:cBhvr>
                                        <p:cTn id="7" dur="1000" fill="hold"/>
                                        <p:tgtEl>
                                          <p:spTgt spid="97286"/>
                                        </p:tgtEl>
                                        <p:attrNameLst>
                                          <p:attrName>ppt_x</p:attrName>
                                        </p:attrNameLst>
                                      </p:cBhvr>
                                      <p:tavLst>
                                        <p:tav tm="0">
                                          <p:val>
                                            <p:strVal val="#ppt_x-.2"/>
                                          </p:val>
                                        </p:tav>
                                        <p:tav tm="100000">
                                          <p:val>
                                            <p:strVal val="#ppt_x"/>
                                          </p:val>
                                        </p:tav>
                                      </p:tavLst>
                                    </p:anim>
                                    <p:anim calcmode="lin" valueType="num">
                                      <p:cBhvr>
                                        <p:cTn id="8" dur="1000" fill="hold"/>
                                        <p:tgtEl>
                                          <p:spTgt spid="97286"/>
                                        </p:tgtEl>
                                        <p:attrNameLst>
                                          <p:attrName>ppt_y</p:attrName>
                                        </p:attrNameLst>
                                      </p:cBhvr>
                                      <p:tavLst>
                                        <p:tav tm="0">
                                          <p:val>
                                            <p:strVal val="#ppt_y"/>
                                          </p:val>
                                        </p:tav>
                                        <p:tav tm="100000">
                                          <p:val>
                                            <p:strVal val="#ppt_y"/>
                                          </p:val>
                                        </p:tav>
                                      </p:tavLst>
                                    </p:anim>
                                    <p:animEffect transition="in" filter="wipe(right)" prLst="gradientSize: 0.1">
                                      <p:cBhvr>
                                        <p:cTn id="9" dur="1000"/>
                                        <p:tgtEl>
                                          <p:spTgt spid="9728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97284"/>
                                        </p:tgtEl>
                                        <p:attrNameLst>
                                          <p:attrName>style.visibility</p:attrName>
                                        </p:attrNameLst>
                                      </p:cBhvr>
                                      <p:to>
                                        <p:strVal val="visible"/>
                                      </p:to>
                                    </p:set>
                                    <p:animEffect transition="in" filter="dissolve">
                                      <p:cBhvr>
                                        <p:cTn id="14" dur="10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bwMode="auto">
          <a:xfrm>
            <a:off x="323850" y="549275"/>
            <a:ext cx="8229600" cy="6334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a:solidFill>
                  <a:schemeClr val="tx1"/>
                </a:solidFill>
                <a:effectLst/>
                <a:latin typeface="Times New Roman" pitchFamily="18" charset="0"/>
                <a:ea typeface="楷体_GB2312" pitchFamily="49" charset="-122"/>
              </a:rPr>
              <a:t>(3) </a:t>
            </a:r>
            <a:r>
              <a:rPr lang="zh-CN" altLang="en-US" sz="2800">
                <a:solidFill>
                  <a:schemeClr val="tx1"/>
                </a:solidFill>
                <a:effectLst/>
                <a:latin typeface="Times New Roman" pitchFamily="18" charset="0"/>
                <a:ea typeface="楷体_GB2312" pitchFamily="49" charset="-122"/>
              </a:rPr>
              <a:t>异步</a:t>
            </a:r>
            <a:r>
              <a:rPr lang="en-US" altLang="zh-CN" sz="2800">
                <a:solidFill>
                  <a:schemeClr val="tx1"/>
                </a:solidFill>
                <a:effectLst/>
                <a:latin typeface="Times New Roman" pitchFamily="18" charset="0"/>
                <a:ea typeface="楷体_GB2312" pitchFamily="49" charset="-122"/>
              </a:rPr>
              <a:t>6</a:t>
            </a:r>
            <a:r>
              <a:rPr lang="zh-CN" altLang="en-US" sz="2800">
                <a:solidFill>
                  <a:schemeClr val="tx1"/>
                </a:solidFill>
                <a:effectLst/>
                <a:latin typeface="Times New Roman" pitchFamily="18" charset="0"/>
                <a:ea typeface="楷体_GB2312" pitchFamily="49" charset="-122"/>
              </a:rPr>
              <a:t>进制计数器：</a:t>
            </a:r>
          </a:p>
        </p:txBody>
      </p:sp>
      <p:sp>
        <p:nvSpPr>
          <p:cNvPr id="324613" name="Text Box 5"/>
          <p:cNvSpPr txBox="1">
            <a:spLocks noChangeArrowheads="1"/>
          </p:cNvSpPr>
          <p:nvPr/>
        </p:nvSpPr>
        <p:spPr bwMode="auto">
          <a:xfrm>
            <a:off x="250825" y="1052513"/>
            <a:ext cx="867886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先将</a:t>
            </a:r>
            <a:r>
              <a:rPr kumimoji="1" lang="en-US" altLang="zh-CN"/>
              <a:t>74LS290</a:t>
            </a:r>
            <a:r>
              <a:rPr kumimoji="1" lang="zh-CN" altLang="en-US"/>
              <a:t>构成</a:t>
            </a:r>
            <a:r>
              <a:rPr kumimoji="1" lang="en-US" altLang="zh-CN"/>
              <a:t>8421</a:t>
            </a:r>
            <a:r>
              <a:rPr kumimoji="1" lang="zh-CN" altLang="en-US"/>
              <a:t>异步十进制计数器，再利用置零端和置九端构成异步六进制计数器。其实现电路如图</a:t>
            </a:r>
            <a:r>
              <a:rPr kumimoji="1" lang="en-US" altLang="zh-CN"/>
              <a:t>6.3.37</a:t>
            </a:r>
            <a:r>
              <a:rPr kumimoji="1" lang="zh-CN" altLang="en-US"/>
              <a:t>所示。</a:t>
            </a:r>
          </a:p>
        </p:txBody>
      </p:sp>
      <p:sp>
        <p:nvSpPr>
          <p:cNvPr id="324614" name="Rectangle 6"/>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graphicFrame>
        <p:nvGraphicFramePr>
          <p:cNvPr id="324615" name="Object 7"/>
          <p:cNvGraphicFramePr>
            <a:graphicFrameLocks noChangeAspect="1"/>
          </p:cNvGraphicFramePr>
          <p:nvPr/>
        </p:nvGraphicFramePr>
        <p:xfrm>
          <a:off x="323850" y="2636838"/>
          <a:ext cx="8496300" cy="3968750"/>
        </p:xfrm>
        <a:graphic>
          <a:graphicData uri="http://schemas.openxmlformats.org/presentationml/2006/ole">
            <mc:AlternateContent xmlns:mc="http://schemas.openxmlformats.org/markup-compatibility/2006">
              <mc:Choice xmlns:v="urn:schemas-microsoft-com:vml" Requires="v">
                <p:oleObj spid="_x0000_s324616" name="Visio" r:id="rId4" imgW="3531413" imgH="2003755" progId="Visio.Drawing.11">
                  <p:embed/>
                </p:oleObj>
              </mc:Choice>
              <mc:Fallback>
                <p:oleObj name="Visio" r:id="rId4" imgW="3531413" imgH="2003755"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t="6418" r="2318" b="13156"/>
                      <a:stretch>
                        <a:fillRect/>
                      </a:stretch>
                    </p:blipFill>
                    <p:spPr bwMode="auto">
                      <a:xfrm>
                        <a:off x="323850" y="2636838"/>
                        <a:ext cx="8496300" cy="39687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4610"/>
                                        </p:tgtEl>
                                        <p:attrNameLst>
                                          <p:attrName>style.visibility</p:attrName>
                                        </p:attrNameLst>
                                      </p:cBhvr>
                                      <p:to>
                                        <p:strVal val="visible"/>
                                      </p:to>
                                    </p:set>
                                    <p:animEffect transition="in" filter="box(in)">
                                      <p:cBhvr>
                                        <p:cTn id="7" dur="1000"/>
                                        <p:tgtEl>
                                          <p:spTgt spid="324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24613"/>
                                        </p:tgtEl>
                                        <p:attrNameLst>
                                          <p:attrName>style.visibility</p:attrName>
                                        </p:attrNameLst>
                                      </p:cBhvr>
                                      <p:to>
                                        <p:strVal val="visible"/>
                                      </p:to>
                                    </p:set>
                                    <p:animEffect transition="in" filter="barn(inHorizontal)">
                                      <p:cBhvr>
                                        <p:cTn id="12" dur="1000"/>
                                        <p:tgtEl>
                                          <p:spTgt spid="324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4615"/>
                                        </p:tgtEl>
                                        <p:attrNameLst>
                                          <p:attrName>style.visibility</p:attrName>
                                        </p:attrNameLst>
                                      </p:cBhvr>
                                      <p:to>
                                        <p:strVal val="visible"/>
                                      </p:to>
                                    </p:set>
                                    <p:animEffect transition="in" filter="dissolve">
                                      <p:cBhvr>
                                        <p:cTn id="17" dur="1000"/>
                                        <p:tgtEl>
                                          <p:spTgt spid="324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p:bldP spid="32461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ChangeArrowheads="1"/>
          </p:cNvSpPr>
          <p:nvPr>
            <p:ph type="title"/>
          </p:nvPr>
        </p:nvSpPr>
        <p:spPr bwMode="auto">
          <a:xfrm>
            <a:off x="250825" y="549275"/>
            <a:ext cx="4465638"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u="sng">
                <a:solidFill>
                  <a:schemeClr val="tx1"/>
                </a:solidFill>
                <a:effectLst/>
                <a:latin typeface="Times New Roman" pitchFamily="18" charset="0"/>
                <a:ea typeface="楷体_GB2312" pitchFamily="49" charset="-122"/>
              </a:rPr>
              <a:t>四 、移位寄存器型计数器</a:t>
            </a:r>
          </a:p>
        </p:txBody>
      </p:sp>
      <p:sp>
        <p:nvSpPr>
          <p:cNvPr id="98309" name="Text Box 5"/>
          <p:cNvSpPr txBox="1">
            <a:spLocks noChangeArrowheads="1"/>
          </p:cNvSpPr>
          <p:nvPr/>
        </p:nvSpPr>
        <p:spPr bwMode="auto">
          <a:xfrm>
            <a:off x="323850" y="1052513"/>
            <a:ext cx="2519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a:t>
            </a:r>
            <a:r>
              <a:rPr kumimoji="1" lang="zh-CN" altLang="en-US" u="sng"/>
              <a:t>环形计数器</a:t>
            </a:r>
          </a:p>
        </p:txBody>
      </p:sp>
      <p:sp>
        <p:nvSpPr>
          <p:cNvPr id="98310" name="Text Box 6"/>
          <p:cNvSpPr txBox="1">
            <a:spLocks noChangeArrowheads="1"/>
          </p:cNvSpPr>
          <p:nvPr/>
        </p:nvSpPr>
        <p:spPr bwMode="auto">
          <a:xfrm>
            <a:off x="250825" y="1628775"/>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电路如图</a:t>
            </a:r>
            <a:r>
              <a:rPr kumimoji="1" lang="en-US" altLang="zh-CN"/>
              <a:t>6.3.38</a:t>
            </a:r>
            <a:r>
              <a:rPr kumimoji="1" lang="zh-CN" altLang="en-US"/>
              <a:t>所示，将移位寄存器首尾相接，则在时钟脉冲信号作用下，数据将循环右移。</a:t>
            </a:r>
          </a:p>
        </p:txBody>
      </p:sp>
      <p:sp>
        <p:nvSpPr>
          <p:cNvPr id="98311" name="Rectangle 7"/>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grpSp>
        <p:nvGrpSpPr>
          <p:cNvPr id="98315" name="Group 11"/>
          <p:cNvGrpSpPr>
            <a:grpSpLocks/>
          </p:cNvGrpSpPr>
          <p:nvPr/>
        </p:nvGrpSpPr>
        <p:grpSpPr bwMode="auto">
          <a:xfrm>
            <a:off x="250825" y="2924175"/>
            <a:ext cx="8496300" cy="2716213"/>
            <a:chOff x="204" y="1888"/>
            <a:chExt cx="5352" cy="1711"/>
          </a:xfrm>
        </p:grpSpPr>
        <p:pic>
          <p:nvPicPr>
            <p:cNvPr id="98312" name="Picture 8" descr="6-3-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1888"/>
              <a:ext cx="5352" cy="1711"/>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98313" name="Rectangle 9"/>
            <p:cNvSpPr>
              <a:spLocks noChangeArrowheads="1"/>
            </p:cNvSpPr>
            <p:nvPr/>
          </p:nvSpPr>
          <p:spPr bwMode="auto">
            <a:xfrm>
              <a:off x="4377" y="3294"/>
              <a:ext cx="10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6.3.38</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box(in)">
                                      <p:cBhvr>
                                        <p:cTn id="7" dur="1000"/>
                                        <p:tgtEl>
                                          <p:spTgt spid="983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98309"/>
                                        </p:tgtEl>
                                        <p:attrNameLst>
                                          <p:attrName>style.visibility</p:attrName>
                                        </p:attrNameLst>
                                      </p:cBhvr>
                                      <p:to>
                                        <p:strVal val="visible"/>
                                      </p:to>
                                    </p:set>
                                    <p:anim calcmode="lin" valueType="num">
                                      <p:cBhvr>
                                        <p:cTn id="12" dur="1000" fill="hold"/>
                                        <p:tgtEl>
                                          <p:spTgt spid="98309"/>
                                        </p:tgtEl>
                                        <p:attrNameLst>
                                          <p:attrName>ppt_x</p:attrName>
                                        </p:attrNameLst>
                                      </p:cBhvr>
                                      <p:tavLst>
                                        <p:tav tm="0">
                                          <p:val>
                                            <p:strVal val="#ppt_x-.2"/>
                                          </p:val>
                                        </p:tav>
                                        <p:tav tm="100000">
                                          <p:val>
                                            <p:strVal val="#ppt_x"/>
                                          </p:val>
                                        </p:tav>
                                      </p:tavLst>
                                    </p:anim>
                                    <p:anim calcmode="lin" valueType="num">
                                      <p:cBhvr>
                                        <p:cTn id="13" dur="1000" fill="hold"/>
                                        <p:tgtEl>
                                          <p:spTgt spid="98309"/>
                                        </p:tgtEl>
                                        <p:attrNameLst>
                                          <p:attrName>ppt_y</p:attrName>
                                        </p:attrNameLst>
                                      </p:cBhvr>
                                      <p:tavLst>
                                        <p:tav tm="0">
                                          <p:val>
                                            <p:strVal val="#ppt_y"/>
                                          </p:val>
                                        </p:tav>
                                        <p:tav tm="100000">
                                          <p:val>
                                            <p:strVal val="#ppt_y"/>
                                          </p:val>
                                        </p:tav>
                                      </p:tavLst>
                                    </p:anim>
                                    <p:animEffect transition="in" filter="wipe(right)" prLst="gradientSize: 0.1">
                                      <p:cBhvr>
                                        <p:cTn id="14" dur="1000"/>
                                        <p:tgtEl>
                                          <p:spTgt spid="983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8310"/>
                                        </p:tgtEl>
                                        <p:attrNameLst>
                                          <p:attrName>style.visibility</p:attrName>
                                        </p:attrNameLst>
                                      </p:cBhvr>
                                      <p:to>
                                        <p:strVal val="visible"/>
                                      </p:to>
                                    </p:set>
                                    <p:animEffect transition="in" filter="circle(in)">
                                      <p:cBhvr>
                                        <p:cTn id="19" dur="1000"/>
                                        <p:tgtEl>
                                          <p:spTgt spid="9831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98315"/>
                                        </p:tgtEl>
                                        <p:attrNameLst>
                                          <p:attrName>style.visibility</p:attrName>
                                        </p:attrNameLst>
                                      </p:cBhvr>
                                      <p:to>
                                        <p:strVal val="visible"/>
                                      </p:to>
                                    </p:set>
                                    <p:animEffect transition="in" filter="dissolve">
                                      <p:cBhvr>
                                        <p:cTn id="24" dur="1000"/>
                                        <p:tgtEl>
                                          <p:spTgt spid="98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9" grpId="0" autoUpdateAnimBg="0"/>
      <p:bldP spid="98310"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ChangeArrowheads="1"/>
          </p:cNvSpPr>
          <p:nvPr>
            <p:ph type="title"/>
          </p:nvPr>
        </p:nvSpPr>
        <p:spPr bwMode="auto">
          <a:xfrm>
            <a:off x="395288" y="3213100"/>
            <a:ext cx="7772400" cy="503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设初态为</a:t>
            </a:r>
            <a:r>
              <a:rPr lang="en-US" altLang="zh-CN" sz="2800">
                <a:solidFill>
                  <a:schemeClr val="tx1"/>
                </a:solidFill>
                <a:effectLst/>
                <a:latin typeface="Times New Roman" pitchFamily="18" charset="0"/>
                <a:ea typeface="楷体_GB2312" pitchFamily="49" charset="-122"/>
              </a:rPr>
              <a:t>1000,</a:t>
            </a:r>
            <a:r>
              <a:rPr lang="zh-CN" altLang="en-US" sz="2800">
                <a:solidFill>
                  <a:schemeClr val="tx1"/>
                </a:solidFill>
                <a:effectLst/>
                <a:latin typeface="Times New Roman" pitchFamily="18" charset="0"/>
                <a:ea typeface="楷体_GB2312" pitchFamily="49" charset="-122"/>
              </a:rPr>
              <a:t>则其状态转换图为</a:t>
            </a:r>
          </a:p>
        </p:txBody>
      </p:sp>
      <p:pic>
        <p:nvPicPr>
          <p:cNvPr id="993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860800"/>
            <a:ext cx="8604250" cy="264160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99337" name="Picture 9" descr="6-3-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836613"/>
            <a:ext cx="7345362" cy="234791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99338" name="Rectangle 10"/>
          <p:cNvSpPr>
            <a:spLocks noChangeArrowheads="1"/>
          </p:cNvSpPr>
          <p:nvPr/>
        </p:nvSpPr>
        <p:spPr bwMode="auto">
          <a:xfrm>
            <a:off x="0" y="0"/>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
        <p:nvSpPr>
          <p:cNvPr id="99342" name="AutoShape 14"/>
          <p:cNvSpPr>
            <a:spLocks noChangeArrowheads="1"/>
          </p:cNvSpPr>
          <p:nvPr/>
        </p:nvSpPr>
        <p:spPr bwMode="auto">
          <a:xfrm>
            <a:off x="1763713" y="908050"/>
            <a:ext cx="6972300" cy="2192338"/>
          </a:xfrm>
          <a:prstGeom prst="horizontalScroll">
            <a:avLst>
              <a:gd name="adj" fmla="val 9102"/>
            </a:avLst>
          </a:prstGeom>
          <a:solidFill>
            <a:schemeClr val="tx2"/>
          </a:solidFill>
          <a:ln w="12700" cap="sq">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a:solidFill>
                  <a:srgbClr val="000000"/>
                </a:solidFill>
              </a:rPr>
              <a:t>注：</a:t>
            </a:r>
            <a:r>
              <a:rPr kumimoji="1" lang="zh-CN" altLang="en-US">
                <a:solidFill>
                  <a:srgbClr val="000000"/>
                </a:solidFill>
              </a:rPr>
              <a:t>此电路有几种无效循环，而且一旦脱离有效循环，则不会自动进入到有效循环中，故此环形计数器不能自启动，必须 将电路置到有效循环的某个状态中。</a:t>
            </a:r>
            <a:r>
              <a:rPr lang="zh-CN" altLang="en-US">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9337"/>
                                        </p:tgtEl>
                                        <p:attrNameLst>
                                          <p:attrName>style.visibility</p:attrName>
                                        </p:attrNameLst>
                                      </p:cBhvr>
                                      <p:to>
                                        <p:strVal val="visible"/>
                                      </p:to>
                                    </p:set>
                                    <p:animEffect transition="in" filter="dissolve">
                                      <p:cBhvr>
                                        <p:cTn id="7" dur="1000"/>
                                        <p:tgtEl>
                                          <p:spTgt spid="993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30"/>
                                        </p:tgtEl>
                                        <p:attrNameLst>
                                          <p:attrName>style.visibility</p:attrName>
                                        </p:attrNameLst>
                                      </p:cBhvr>
                                      <p:to>
                                        <p:strVal val="visible"/>
                                      </p:to>
                                    </p:set>
                                    <p:animEffect transition="in" filter="wipe(left)">
                                      <p:cBhvr>
                                        <p:cTn id="12" dur="1000"/>
                                        <p:tgtEl>
                                          <p:spTgt spid="993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9336"/>
                                        </p:tgtEl>
                                        <p:attrNameLst>
                                          <p:attrName>style.visibility</p:attrName>
                                        </p:attrNameLst>
                                      </p:cBhvr>
                                      <p:to>
                                        <p:strVal val="visible"/>
                                      </p:to>
                                    </p:set>
                                    <p:animEffect transition="in" filter="dissolve">
                                      <p:cBhvr>
                                        <p:cTn id="17" dur="1000"/>
                                        <p:tgtEl>
                                          <p:spTgt spid="993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42"/>
                                        </p:tgtEl>
                                        <p:attrNameLst>
                                          <p:attrName>style.visibility</p:attrName>
                                        </p:attrNameLst>
                                      </p:cBhvr>
                                      <p:to>
                                        <p:strVal val="visible"/>
                                      </p:to>
                                    </p:set>
                                    <p:animEffect transition="in" filter="fade">
                                      <p:cBhvr>
                                        <p:cTn id="22" dur="1000"/>
                                        <p:tgtEl>
                                          <p:spTgt spid="99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99342"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0358" name="Object 6"/>
          <p:cNvGraphicFramePr>
            <a:graphicFrameLocks noChangeAspect="1"/>
          </p:cNvGraphicFramePr>
          <p:nvPr/>
        </p:nvGraphicFramePr>
        <p:xfrm>
          <a:off x="2411413" y="1628775"/>
          <a:ext cx="6553200" cy="3622675"/>
        </p:xfrm>
        <a:graphic>
          <a:graphicData uri="http://schemas.openxmlformats.org/presentationml/2006/ole">
            <mc:AlternateContent xmlns:mc="http://schemas.openxmlformats.org/markup-compatibility/2006">
              <mc:Choice xmlns:v="urn:schemas-microsoft-com:vml" Requires="v">
                <p:oleObj spid="_x0000_s100364" name="Visio" r:id="rId4" imgW="3286049" imgH="1739798" progId="Visio.Drawing.11">
                  <p:embed/>
                </p:oleObj>
              </mc:Choice>
              <mc:Fallback>
                <p:oleObj name="Visio" r:id="rId4" imgW="3286049" imgH="1739798"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2048" r="2159"/>
                      <a:stretch>
                        <a:fillRect/>
                      </a:stretch>
                    </p:blipFill>
                    <p:spPr bwMode="auto">
                      <a:xfrm>
                        <a:off x="2411413" y="1628775"/>
                        <a:ext cx="6553200" cy="362267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9" name="Rectangle 7"/>
          <p:cNvSpPr>
            <a:spLocks noChangeArrowheads="1"/>
          </p:cNvSpPr>
          <p:nvPr/>
        </p:nvSpPr>
        <p:spPr bwMode="auto">
          <a:xfrm>
            <a:off x="0" y="0"/>
            <a:ext cx="3924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
        <p:nvSpPr>
          <p:cNvPr id="100361" name="Rectangle 9"/>
          <p:cNvSpPr>
            <a:spLocks noGrp="1" noChangeArrowheads="1"/>
          </p:cNvSpPr>
          <p:nvPr>
            <p:ph type="title"/>
          </p:nvPr>
        </p:nvSpPr>
        <p:spPr bwMode="auto">
          <a:xfrm>
            <a:off x="179388" y="549275"/>
            <a:ext cx="8785225"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图</a:t>
            </a:r>
            <a:r>
              <a:rPr kumimoji="1" lang="en-US" altLang="zh-CN" sz="2800">
                <a:solidFill>
                  <a:schemeClr val="tx1"/>
                </a:solidFill>
                <a:effectLst/>
                <a:latin typeface="Times New Roman" pitchFamily="18" charset="0"/>
                <a:ea typeface="楷体_GB2312" pitchFamily="49" charset="-122"/>
              </a:rPr>
              <a:t>5.3.39</a:t>
            </a:r>
            <a:r>
              <a:rPr kumimoji="1" lang="zh-CN" altLang="en-US" sz="2800">
                <a:solidFill>
                  <a:schemeClr val="tx1"/>
                </a:solidFill>
                <a:effectLst/>
                <a:latin typeface="Times New Roman" pitchFamily="18" charset="0"/>
                <a:ea typeface="楷体_GB2312" pitchFamily="49" charset="-122"/>
              </a:rPr>
              <a:t>为能自启动的环形计数器的电路</a:t>
            </a:r>
            <a:r>
              <a:rPr kumimoji="1" lang="en-US" altLang="zh-CN" sz="2800">
                <a:solidFill>
                  <a:schemeClr val="tx1"/>
                </a:solidFill>
                <a:effectLst/>
                <a:latin typeface="Times New Roman" pitchFamily="18" charset="0"/>
                <a:ea typeface="楷体_GB2312" pitchFamily="49" charset="-122"/>
              </a:rPr>
              <a:t>,</a:t>
            </a:r>
            <a:r>
              <a:rPr kumimoji="1" lang="zh-CN" altLang="en-US" sz="2800">
                <a:solidFill>
                  <a:schemeClr val="tx1"/>
                </a:solidFill>
                <a:effectLst/>
                <a:latin typeface="Times New Roman" pitchFamily="18" charset="0"/>
                <a:ea typeface="楷体_GB2312" pitchFamily="49" charset="-122"/>
              </a:rPr>
              <a:t>与图</a:t>
            </a:r>
            <a:r>
              <a:rPr kumimoji="1" lang="en-US" altLang="zh-CN" sz="2800">
                <a:solidFill>
                  <a:schemeClr val="tx1"/>
                </a:solidFill>
                <a:effectLst/>
                <a:latin typeface="Times New Roman" pitchFamily="18" charset="0"/>
                <a:ea typeface="楷体_GB2312" pitchFamily="49" charset="-122"/>
              </a:rPr>
              <a:t>6.3.38</a:t>
            </a:r>
            <a:r>
              <a:rPr kumimoji="1" lang="zh-CN" altLang="en-US" sz="2800">
                <a:solidFill>
                  <a:schemeClr val="tx1"/>
                </a:solidFill>
                <a:effectLst/>
                <a:latin typeface="Times New Roman" pitchFamily="18" charset="0"/>
                <a:ea typeface="楷体_GB2312" pitchFamily="49" charset="-122"/>
              </a:rPr>
              <a:t>所示电路相比，加了一个反馈逻辑电路。</a:t>
            </a:r>
          </a:p>
        </p:txBody>
      </p:sp>
      <p:graphicFrame>
        <p:nvGraphicFramePr>
          <p:cNvPr id="100362" name="Object 10"/>
          <p:cNvGraphicFramePr>
            <a:graphicFrameLocks noChangeAspect="1"/>
          </p:cNvGraphicFramePr>
          <p:nvPr/>
        </p:nvGraphicFramePr>
        <p:xfrm>
          <a:off x="0" y="4556125"/>
          <a:ext cx="3563938" cy="2301875"/>
        </p:xfrm>
        <a:graphic>
          <a:graphicData uri="http://schemas.openxmlformats.org/presentationml/2006/ole">
            <mc:AlternateContent xmlns:mc="http://schemas.openxmlformats.org/markup-compatibility/2006">
              <mc:Choice xmlns:v="urn:schemas-microsoft-com:vml" Requires="v">
                <p:oleObj spid="_x0000_s100365" name="Equation" r:id="rId6" imgW="1650960" imgH="1066680" progId="Equation.3">
                  <p:embed/>
                </p:oleObj>
              </mc:Choice>
              <mc:Fallback>
                <p:oleObj name="Equation" r:id="rId6" imgW="1650960" imgH="106668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56125"/>
                        <a:ext cx="3563938" cy="23018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3" name="Rectangle 11"/>
          <p:cNvSpPr>
            <a:spLocks noChangeArrowheads="1"/>
          </p:cNvSpPr>
          <p:nvPr/>
        </p:nvSpPr>
        <p:spPr bwMode="auto">
          <a:xfrm>
            <a:off x="0" y="3860800"/>
            <a:ext cx="2327275"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其状态方程为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0361"/>
                                        </p:tgtEl>
                                        <p:attrNameLst>
                                          <p:attrName>style.visibility</p:attrName>
                                        </p:attrNameLst>
                                      </p:cBhvr>
                                      <p:to>
                                        <p:strVal val="visible"/>
                                      </p:to>
                                    </p:set>
                                    <p:animEffect transition="in" filter="box(in)">
                                      <p:cBhvr>
                                        <p:cTn id="7" dur="1000"/>
                                        <p:tgtEl>
                                          <p:spTgt spid="1003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0358"/>
                                        </p:tgtEl>
                                        <p:attrNameLst>
                                          <p:attrName>style.visibility</p:attrName>
                                        </p:attrNameLst>
                                      </p:cBhvr>
                                      <p:to>
                                        <p:strVal val="visible"/>
                                      </p:to>
                                    </p:set>
                                    <p:animEffect transition="in" filter="dissolve">
                                      <p:cBhvr>
                                        <p:cTn id="12" dur="1000"/>
                                        <p:tgtEl>
                                          <p:spTgt spid="1003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00363"/>
                                        </p:tgtEl>
                                        <p:attrNameLst>
                                          <p:attrName>style.visibility</p:attrName>
                                        </p:attrNameLst>
                                      </p:cBhvr>
                                      <p:to>
                                        <p:strVal val="visible"/>
                                      </p:to>
                                    </p:set>
                                    <p:anim calcmode="lin" valueType="num">
                                      <p:cBhvr>
                                        <p:cTn id="17" dur="1000" fill="hold"/>
                                        <p:tgtEl>
                                          <p:spTgt spid="100363"/>
                                        </p:tgtEl>
                                        <p:attrNameLst>
                                          <p:attrName>ppt_x</p:attrName>
                                        </p:attrNameLst>
                                      </p:cBhvr>
                                      <p:tavLst>
                                        <p:tav tm="0">
                                          <p:val>
                                            <p:strVal val="#ppt_x-.2"/>
                                          </p:val>
                                        </p:tav>
                                        <p:tav tm="100000">
                                          <p:val>
                                            <p:strVal val="#ppt_x"/>
                                          </p:val>
                                        </p:tav>
                                      </p:tavLst>
                                    </p:anim>
                                    <p:anim calcmode="lin" valueType="num">
                                      <p:cBhvr>
                                        <p:cTn id="18" dur="1000" fill="hold"/>
                                        <p:tgtEl>
                                          <p:spTgt spid="10036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003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00362"/>
                                        </p:tgtEl>
                                        <p:attrNameLst>
                                          <p:attrName>style.visibility</p:attrName>
                                        </p:attrNameLst>
                                      </p:cBhvr>
                                      <p:to>
                                        <p:strVal val="visible"/>
                                      </p:to>
                                    </p:set>
                                    <p:animEffect transition="in" filter="fade">
                                      <p:cBhvr>
                                        <p:cTn id="24" dur="10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1" grpId="0"/>
      <p:bldP spid="100363"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ChangeArrowheads="1"/>
          </p:cNvSpPr>
          <p:nvPr>
            <p:ph type="title"/>
          </p:nvPr>
        </p:nvSpPr>
        <p:spPr bwMode="auto">
          <a:xfrm>
            <a:off x="250825" y="620713"/>
            <a:ext cx="7273925" cy="5762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则可画出它的状态转换图为</a:t>
            </a:r>
            <a:endParaRPr lang="zh-CN" altLang="en-US" sz="2800">
              <a:solidFill>
                <a:schemeClr val="tx1"/>
              </a:solidFill>
              <a:effectLst/>
              <a:latin typeface="Times New Roman" pitchFamily="18" charset="0"/>
              <a:ea typeface="楷体_GB2312" pitchFamily="49" charset="-122"/>
            </a:endParaRPr>
          </a:p>
        </p:txBody>
      </p:sp>
      <p:graphicFrame>
        <p:nvGraphicFramePr>
          <p:cNvPr id="101383" name="Object 7"/>
          <p:cNvGraphicFramePr>
            <a:graphicFrameLocks noChangeAspect="1"/>
          </p:cNvGraphicFramePr>
          <p:nvPr/>
        </p:nvGraphicFramePr>
        <p:xfrm>
          <a:off x="250825" y="1484313"/>
          <a:ext cx="7920038" cy="5154612"/>
        </p:xfrm>
        <a:graphic>
          <a:graphicData uri="http://schemas.openxmlformats.org/presentationml/2006/ole">
            <mc:AlternateContent xmlns:mc="http://schemas.openxmlformats.org/markup-compatibility/2006">
              <mc:Choice xmlns:v="urn:schemas-microsoft-com:vml" Requires="v">
                <p:oleObj spid="_x0000_s101390" name="Visio" r:id="rId4" imgW="3751478" imgH="2511552" progId="Visio.Drawing.11">
                  <p:embed/>
                </p:oleObj>
              </mc:Choice>
              <mc:Fallback>
                <p:oleObj name="Visio" r:id="rId4" imgW="3751478" imgH="2511552"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b="2795"/>
                      <a:stretch>
                        <a:fillRect/>
                      </a:stretch>
                    </p:blipFill>
                    <p:spPr bwMode="auto">
                      <a:xfrm>
                        <a:off x="250825" y="1484313"/>
                        <a:ext cx="7920038" cy="515461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4" name="Rectangle 8"/>
          <p:cNvSpPr>
            <a:spLocks noChangeArrowheads="1"/>
          </p:cNvSpPr>
          <p:nvPr/>
        </p:nvSpPr>
        <p:spPr bwMode="auto">
          <a:xfrm>
            <a:off x="0" y="0"/>
            <a:ext cx="3924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graphicFrame>
        <p:nvGraphicFramePr>
          <p:cNvPr id="101385" name="Object 9"/>
          <p:cNvGraphicFramePr>
            <a:graphicFrameLocks noChangeAspect="1"/>
          </p:cNvGraphicFramePr>
          <p:nvPr/>
        </p:nvGraphicFramePr>
        <p:xfrm>
          <a:off x="5616575" y="0"/>
          <a:ext cx="3527425" cy="2279650"/>
        </p:xfrm>
        <a:graphic>
          <a:graphicData uri="http://schemas.openxmlformats.org/presentationml/2006/ole">
            <mc:AlternateContent xmlns:mc="http://schemas.openxmlformats.org/markup-compatibility/2006">
              <mc:Choice xmlns:v="urn:schemas-microsoft-com:vml" Requires="v">
                <p:oleObj spid="_x0000_s101391" name="Equation" r:id="rId6" imgW="1650960" imgH="1066680" progId="Equation.3">
                  <p:embed/>
                </p:oleObj>
              </mc:Choice>
              <mc:Fallback>
                <p:oleObj name="Equation" r:id="rId6" imgW="1650960" imgH="10666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6575" y="0"/>
                        <a:ext cx="3527425" cy="227965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6" name="AutoShape 10"/>
          <p:cNvSpPr>
            <a:spLocks noChangeArrowheads="1"/>
          </p:cNvSpPr>
          <p:nvPr/>
        </p:nvSpPr>
        <p:spPr bwMode="auto">
          <a:xfrm>
            <a:off x="4716463" y="3789363"/>
            <a:ext cx="576262" cy="576262"/>
          </a:xfrm>
          <a:prstGeom prst="curvedLeftArrow">
            <a:avLst>
              <a:gd name="adj1" fmla="val 20000"/>
              <a:gd name="adj2" fmla="val 40000"/>
              <a:gd name="adj3" fmla="val 33333"/>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1388" name="AutoShape 12"/>
          <p:cNvSpPr>
            <a:spLocks noChangeArrowheads="1"/>
          </p:cNvSpPr>
          <p:nvPr/>
        </p:nvSpPr>
        <p:spPr bwMode="auto">
          <a:xfrm>
            <a:off x="5724525" y="4581525"/>
            <a:ext cx="1366838" cy="1150938"/>
          </a:xfrm>
          <a:prstGeom prst="wedgeEllipseCallout">
            <a:avLst>
              <a:gd name="adj1" fmla="val -84495"/>
              <a:gd name="adj2" fmla="val -83102"/>
            </a:avLst>
          </a:prstGeom>
          <a:solidFill>
            <a:srgbClr val="FFFFCC"/>
          </a:solidFill>
          <a:ln w="12700" cap="sq">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solidFill>
                  <a:srgbClr val="FF3300"/>
                </a:solidFill>
              </a:rPr>
              <a:t>有效循环</a:t>
            </a:r>
          </a:p>
        </p:txBody>
      </p:sp>
      <p:sp>
        <p:nvSpPr>
          <p:cNvPr id="101389" name="AutoShape 13"/>
          <p:cNvSpPr>
            <a:spLocks noChangeArrowheads="1"/>
          </p:cNvSpPr>
          <p:nvPr/>
        </p:nvSpPr>
        <p:spPr bwMode="auto">
          <a:xfrm>
            <a:off x="1866900" y="4422775"/>
            <a:ext cx="7081838" cy="2030413"/>
          </a:xfrm>
          <a:prstGeom prst="horizontalScroll">
            <a:avLst>
              <a:gd name="adj" fmla="val 5634"/>
            </a:avLst>
          </a:prstGeom>
          <a:solidFill>
            <a:schemeClr val="tx2"/>
          </a:solidFill>
          <a:ln w="12700" cap="sq">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en-US" altLang="zh-CN">
                <a:solidFill>
                  <a:srgbClr val="000000"/>
                </a:solidFill>
              </a:rPr>
              <a:t>1.</a:t>
            </a:r>
            <a:r>
              <a:rPr kumimoji="1" lang="zh-CN" altLang="en-US">
                <a:solidFill>
                  <a:srgbClr val="000000"/>
                </a:solidFill>
              </a:rPr>
              <a:t>环形计数器结构简单，不需另加译码电路；</a:t>
            </a:r>
            <a:r>
              <a:rPr kumimoji="1" lang="en-US" altLang="zh-CN">
                <a:solidFill>
                  <a:srgbClr val="000000"/>
                </a:solidFill>
              </a:rPr>
              <a:t>2.</a:t>
            </a:r>
            <a:r>
              <a:rPr kumimoji="1" lang="zh-CN" altLang="en-US">
                <a:solidFill>
                  <a:srgbClr val="000000"/>
                </a:solidFill>
              </a:rPr>
              <a:t>环形计数器的缺点是没有充分利用电路的状态。</a:t>
            </a:r>
            <a:r>
              <a:rPr kumimoji="1" lang="en-US" altLang="zh-CN" i="1">
                <a:solidFill>
                  <a:srgbClr val="000000"/>
                </a:solidFill>
              </a:rPr>
              <a:t>n</a:t>
            </a:r>
            <a:r>
              <a:rPr kumimoji="1" lang="zh-CN" altLang="en-US">
                <a:solidFill>
                  <a:srgbClr val="000000"/>
                </a:solidFill>
              </a:rPr>
              <a:t>位移位寄存器组成的环形计数器只用了</a:t>
            </a:r>
            <a:r>
              <a:rPr kumimoji="1" lang="en-US" altLang="zh-CN" i="1">
                <a:solidFill>
                  <a:srgbClr val="000000"/>
                </a:solidFill>
              </a:rPr>
              <a:t>n</a:t>
            </a:r>
            <a:r>
              <a:rPr kumimoji="1" lang="zh-CN" altLang="en-US">
                <a:solidFill>
                  <a:srgbClr val="000000"/>
                </a:solidFill>
              </a:rPr>
              <a:t>个状态，而电路共有</a:t>
            </a:r>
            <a:r>
              <a:rPr kumimoji="1" lang="en-US" altLang="zh-CN">
                <a:solidFill>
                  <a:srgbClr val="000000"/>
                </a:solidFill>
              </a:rPr>
              <a:t>2</a:t>
            </a:r>
            <a:r>
              <a:rPr kumimoji="1" lang="en-US" altLang="zh-CN" i="1" baseline="30000">
                <a:solidFill>
                  <a:srgbClr val="000000"/>
                </a:solidFill>
              </a:rPr>
              <a:t>n</a:t>
            </a:r>
            <a:r>
              <a:rPr kumimoji="1" lang="zh-CN" altLang="en-US">
                <a:solidFill>
                  <a:srgbClr val="000000"/>
                </a:solidFill>
              </a:rPr>
              <a:t>个状态。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 calcmode="lin" valueType="num">
                                      <p:cBhvr>
                                        <p:cTn id="7" dur="1000" fill="hold"/>
                                        <p:tgtEl>
                                          <p:spTgt spid="101378"/>
                                        </p:tgtEl>
                                        <p:attrNameLst>
                                          <p:attrName>ppt_x</p:attrName>
                                        </p:attrNameLst>
                                      </p:cBhvr>
                                      <p:tavLst>
                                        <p:tav tm="0">
                                          <p:val>
                                            <p:strVal val="#ppt_x-.2"/>
                                          </p:val>
                                        </p:tav>
                                        <p:tav tm="100000">
                                          <p:val>
                                            <p:strVal val="#ppt_x"/>
                                          </p:val>
                                        </p:tav>
                                      </p:tavLst>
                                    </p:anim>
                                    <p:anim calcmode="lin" valueType="num">
                                      <p:cBhvr>
                                        <p:cTn id="8" dur="1000" fill="hold"/>
                                        <p:tgtEl>
                                          <p:spTgt spid="10137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13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101383"/>
                                        </p:tgtEl>
                                        <p:attrNameLst>
                                          <p:attrName>style.visibility</p:attrName>
                                        </p:attrNameLst>
                                      </p:cBhvr>
                                      <p:to>
                                        <p:strVal val="visible"/>
                                      </p:to>
                                    </p:set>
                                    <p:animEffect transition="in" filter="dissolve">
                                      <p:cBhvr>
                                        <p:cTn id="14" dur="1000"/>
                                        <p:tgtEl>
                                          <p:spTgt spid="10138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01385"/>
                                        </p:tgtEl>
                                        <p:attrNameLst>
                                          <p:attrName>style.visibility</p:attrName>
                                        </p:attrNameLst>
                                      </p:cBhvr>
                                      <p:to>
                                        <p:strVal val="visible"/>
                                      </p:to>
                                    </p:set>
                                    <p:animEffect transition="in" filter="fade">
                                      <p:cBhvr>
                                        <p:cTn id="19" dur="1000"/>
                                        <p:tgtEl>
                                          <p:spTgt spid="10138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1386"/>
                                        </p:tgtEl>
                                        <p:attrNameLst>
                                          <p:attrName>style.visibility</p:attrName>
                                        </p:attrNameLst>
                                      </p:cBhvr>
                                      <p:to>
                                        <p:strVal val="visible"/>
                                      </p:to>
                                    </p:set>
                                    <p:animEffect transition="in" filter="fade">
                                      <p:cBhvr>
                                        <p:cTn id="24" dur="1000"/>
                                        <p:tgtEl>
                                          <p:spTgt spid="10138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1388"/>
                                        </p:tgtEl>
                                        <p:attrNameLst>
                                          <p:attrName>style.visibility</p:attrName>
                                        </p:attrNameLst>
                                      </p:cBhvr>
                                      <p:to>
                                        <p:strVal val="visible"/>
                                      </p:to>
                                    </p:set>
                                    <p:animEffect transition="in" filter="fade">
                                      <p:cBhvr>
                                        <p:cTn id="29" dur="1000"/>
                                        <p:tgtEl>
                                          <p:spTgt spid="10138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1389"/>
                                        </p:tgtEl>
                                        <p:attrNameLst>
                                          <p:attrName>style.visibility</p:attrName>
                                        </p:attrNameLst>
                                      </p:cBhvr>
                                      <p:to>
                                        <p:strVal val="visible"/>
                                      </p:to>
                                    </p:set>
                                    <p:animEffect transition="in" filter="fade">
                                      <p:cBhvr>
                                        <p:cTn id="34" dur="1000"/>
                                        <p:tgtEl>
                                          <p:spTgt spid="101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86" grpId="0" animBg="1"/>
      <p:bldP spid="101388" grpId="0" animBg="1"/>
      <p:bldP spid="10138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ChangeArrowheads="1"/>
          </p:cNvSpPr>
          <p:nvPr>
            <p:ph type="title"/>
          </p:nvPr>
        </p:nvSpPr>
        <p:spPr bwMode="auto">
          <a:xfrm>
            <a:off x="0" y="0"/>
            <a:ext cx="6121400" cy="719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600" u="sng">
                <a:solidFill>
                  <a:srgbClr val="FFFF99"/>
                </a:solidFill>
                <a:effectLst/>
                <a:latin typeface="Times New Roman" pitchFamily="18" charset="0"/>
                <a:ea typeface="楷体_GB2312" pitchFamily="49" charset="-122"/>
              </a:rPr>
              <a:t>6.2.</a:t>
            </a:r>
            <a:r>
              <a:rPr lang="zh-CN" altLang="en-US" sz="3600" u="sng">
                <a:solidFill>
                  <a:srgbClr val="FFFF99"/>
                </a:solidFill>
                <a:effectLst/>
                <a:latin typeface="Times New Roman" pitchFamily="18" charset="0"/>
                <a:ea typeface="楷体_GB2312" pitchFamily="49" charset="-122"/>
              </a:rPr>
              <a:t>时序逻辑电路的分析方法</a:t>
            </a:r>
          </a:p>
        </p:txBody>
      </p:sp>
      <p:sp>
        <p:nvSpPr>
          <p:cNvPr id="10250" name="Text Box 10"/>
          <p:cNvSpPr txBox="1">
            <a:spLocks noChangeArrowheads="1"/>
          </p:cNvSpPr>
          <p:nvPr/>
        </p:nvSpPr>
        <p:spPr bwMode="auto">
          <a:xfrm>
            <a:off x="179388" y="620713"/>
            <a:ext cx="698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t>6.2.1 </a:t>
            </a:r>
            <a:r>
              <a:rPr kumimoji="1" lang="zh-CN" altLang="en-US" sz="3200" u="sng"/>
              <a:t>同步时序逻辑电路的分析方法</a:t>
            </a:r>
          </a:p>
        </p:txBody>
      </p:sp>
      <p:sp>
        <p:nvSpPr>
          <p:cNvPr id="10251" name="Rectangle 11"/>
          <p:cNvSpPr>
            <a:spLocks noChangeArrowheads="1"/>
          </p:cNvSpPr>
          <p:nvPr/>
        </p:nvSpPr>
        <p:spPr bwMode="auto">
          <a:xfrm>
            <a:off x="250825" y="1268413"/>
            <a:ext cx="871378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u="sng"/>
              <a:t>时序逻辑电路的分析：</a:t>
            </a:r>
            <a:r>
              <a:rPr lang="zh-CN" altLang="en-US"/>
              <a:t>就是给定时序电路，找出该的逻辑功能，即找出在输入和</a:t>
            </a:r>
            <a:r>
              <a:rPr lang="en-US" altLang="zh-CN" i="1"/>
              <a:t>CLK</a:t>
            </a:r>
            <a:r>
              <a:rPr lang="zh-CN" altLang="en-US"/>
              <a:t>作用下，电路的次态和输出。由于同步时序逻辑电路是在同一时钟作用下，故分析比较简单些，只要写出电路的驱动方程、输出方程和状态方程，根据状态方程得到电路的状态表或状态转换图，就可以得出电路的逻辑功能。</a:t>
            </a:r>
          </a:p>
        </p:txBody>
      </p:sp>
      <p:sp>
        <p:nvSpPr>
          <p:cNvPr id="10252" name="Text Box 12"/>
          <p:cNvSpPr txBox="1">
            <a:spLocks noChangeArrowheads="1"/>
          </p:cNvSpPr>
          <p:nvPr/>
        </p:nvSpPr>
        <p:spPr bwMode="auto">
          <a:xfrm>
            <a:off x="323850" y="400526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步骤：</a:t>
            </a:r>
          </a:p>
        </p:txBody>
      </p:sp>
      <p:sp>
        <p:nvSpPr>
          <p:cNvPr id="10253" name="Text Box 13"/>
          <p:cNvSpPr txBox="1">
            <a:spLocks noChangeArrowheads="1"/>
          </p:cNvSpPr>
          <p:nvPr/>
        </p:nvSpPr>
        <p:spPr bwMode="auto">
          <a:xfrm>
            <a:off x="323850" y="4652963"/>
            <a:ext cx="858361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1. </a:t>
            </a:r>
            <a:r>
              <a:rPr kumimoji="1" lang="zh-CN" altLang="en-US"/>
              <a:t>从给定的逻辑电路图中写出每个触发器的驱动方程（也就是存储电路中每个触发器输入信号的逻辑函数式）；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1000" fill="hold"/>
                                        <p:tgtEl>
                                          <p:spTgt spid="10242"/>
                                        </p:tgtEl>
                                        <p:attrNameLst>
                                          <p:attrName>ppt_w</p:attrName>
                                        </p:attrNameLst>
                                      </p:cBhvr>
                                      <p:tavLst>
                                        <p:tav tm="0">
                                          <p:val>
                                            <p:fltVal val="0"/>
                                          </p:val>
                                        </p:tav>
                                        <p:tav tm="100000">
                                          <p:val>
                                            <p:strVal val="#ppt_w"/>
                                          </p:val>
                                        </p:tav>
                                      </p:tavLst>
                                    </p:anim>
                                    <p:anim calcmode="lin" valueType="num">
                                      <p:cBhvr>
                                        <p:cTn id="8" dur="1000" fill="hold"/>
                                        <p:tgtEl>
                                          <p:spTgt spid="1024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250"/>
                                        </p:tgtEl>
                                        <p:attrNameLst>
                                          <p:attrName>style.visibility</p:attrName>
                                        </p:attrNameLst>
                                      </p:cBhvr>
                                      <p:to>
                                        <p:strVal val="visible"/>
                                      </p:to>
                                    </p:set>
                                    <p:animEffect transition="in" filter="wipe(left)">
                                      <p:cBhvr>
                                        <p:cTn id="13" dur="1000"/>
                                        <p:tgtEl>
                                          <p:spTgt spid="102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251"/>
                                        </p:tgtEl>
                                        <p:attrNameLst>
                                          <p:attrName>style.visibility</p:attrName>
                                        </p:attrNameLst>
                                      </p:cBhvr>
                                      <p:to>
                                        <p:strVal val="visible"/>
                                      </p:to>
                                    </p:set>
                                    <p:animEffect transition="in" filter="circle(in)">
                                      <p:cBhvr>
                                        <p:cTn id="18" dur="1000"/>
                                        <p:tgtEl>
                                          <p:spTgt spid="1025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272" fill="hold" grpId="0" nodeType="clickEffect">
                                  <p:stCondLst>
                                    <p:cond delay="0"/>
                                  </p:stCondLst>
                                  <p:childTnLst>
                                    <p:set>
                                      <p:cBhvr>
                                        <p:cTn id="22" dur="1" fill="hold">
                                          <p:stCondLst>
                                            <p:cond delay="0"/>
                                          </p:stCondLst>
                                        </p:cTn>
                                        <p:tgtEl>
                                          <p:spTgt spid="10252"/>
                                        </p:tgtEl>
                                        <p:attrNameLst>
                                          <p:attrName>style.visibility</p:attrName>
                                        </p:attrNameLst>
                                      </p:cBhvr>
                                      <p:to>
                                        <p:strVal val="visible"/>
                                      </p:to>
                                    </p:set>
                                    <p:anim calcmode="lin" valueType="num">
                                      <p:cBhvr>
                                        <p:cTn id="23" dur="1000" fill="hold"/>
                                        <p:tgtEl>
                                          <p:spTgt spid="10252"/>
                                        </p:tgtEl>
                                        <p:attrNameLst>
                                          <p:attrName>ppt_w</p:attrName>
                                        </p:attrNameLst>
                                      </p:cBhvr>
                                      <p:tavLst>
                                        <p:tav tm="0">
                                          <p:val>
                                            <p:strVal val="2/3*#ppt_w"/>
                                          </p:val>
                                        </p:tav>
                                        <p:tav tm="100000">
                                          <p:val>
                                            <p:strVal val="#ppt_w"/>
                                          </p:val>
                                        </p:tav>
                                      </p:tavLst>
                                    </p:anim>
                                    <p:anim calcmode="lin" valueType="num">
                                      <p:cBhvr>
                                        <p:cTn id="24" dur="1000" fill="hold"/>
                                        <p:tgtEl>
                                          <p:spTgt spid="10252"/>
                                        </p:tgtEl>
                                        <p:attrNameLst>
                                          <p:attrName>ppt_h</p:attrName>
                                        </p:attrNameLst>
                                      </p:cBhvr>
                                      <p:tavLst>
                                        <p:tav tm="0">
                                          <p:val>
                                            <p:strVal val="2/3*#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ntr" presetSubtype="0" fill="hold" grpId="1" nodeType="clickEffect">
                                  <p:stCondLst>
                                    <p:cond delay="0"/>
                                  </p:stCondLst>
                                  <p:childTnLst>
                                    <p:set>
                                      <p:cBhvr>
                                        <p:cTn id="28" dur="1" fill="hold">
                                          <p:stCondLst>
                                            <p:cond delay="0"/>
                                          </p:stCondLst>
                                        </p:cTn>
                                        <p:tgtEl>
                                          <p:spTgt spid="10253"/>
                                        </p:tgtEl>
                                        <p:attrNameLst>
                                          <p:attrName>style.visibility</p:attrName>
                                        </p:attrNameLst>
                                      </p:cBhvr>
                                      <p:to>
                                        <p:strVal val="visible"/>
                                      </p:to>
                                    </p:set>
                                    <p:anim calcmode="lin" valueType="num">
                                      <p:cBhvr>
                                        <p:cTn id="29" dur="1000" fill="hold"/>
                                        <p:tgtEl>
                                          <p:spTgt spid="10253"/>
                                        </p:tgtEl>
                                        <p:attrNameLst>
                                          <p:attrName>ppt_x</p:attrName>
                                        </p:attrNameLst>
                                      </p:cBhvr>
                                      <p:tavLst>
                                        <p:tav tm="0">
                                          <p:val>
                                            <p:strVal val="#ppt_x-.2"/>
                                          </p:val>
                                        </p:tav>
                                        <p:tav tm="100000">
                                          <p:val>
                                            <p:strVal val="#ppt_x"/>
                                          </p:val>
                                        </p:tav>
                                      </p:tavLst>
                                    </p:anim>
                                    <p:anim calcmode="lin" valueType="num">
                                      <p:cBhvr>
                                        <p:cTn id="30" dur="1000" fill="hold"/>
                                        <p:tgtEl>
                                          <p:spTgt spid="10253"/>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0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0" grpId="0" autoUpdateAnimBg="0"/>
      <p:bldP spid="10251" grpId="0"/>
      <p:bldP spid="10252" grpId="0" autoUpdateAnimBg="0"/>
      <p:bldP spid="10253" grpId="1"/>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ChangeArrowheads="1"/>
          </p:cNvSpPr>
          <p:nvPr>
            <p:ph type="title"/>
          </p:nvPr>
        </p:nvSpPr>
        <p:spPr bwMode="auto">
          <a:xfrm>
            <a:off x="250825" y="549275"/>
            <a:ext cx="5491163"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en-US" altLang="zh-CN" sz="2800" u="sng">
                <a:solidFill>
                  <a:schemeClr val="tx1"/>
                </a:solidFill>
                <a:effectLst/>
                <a:latin typeface="Times New Roman" pitchFamily="18" charset="0"/>
                <a:ea typeface="楷体_GB2312" pitchFamily="49" charset="-122"/>
              </a:rPr>
              <a:t>2. </a:t>
            </a:r>
            <a:r>
              <a:rPr kumimoji="1" lang="zh-CN" altLang="en-US" sz="2800" u="sng">
                <a:solidFill>
                  <a:schemeClr val="tx1"/>
                </a:solidFill>
                <a:effectLst/>
                <a:latin typeface="Times New Roman" pitchFamily="18" charset="0"/>
                <a:ea typeface="楷体_GB2312" pitchFamily="49" charset="-122"/>
              </a:rPr>
              <a:t>扭环形计数器</a:t>
            </a:r>
          </a:p>
        </p:txBody>
      </p:sp>
      <p:sp>
        <p:nvSpPr>
          <p:cNvPr id="102407" name="Text Box 7"/>
          <p:cNvSpPr txBox="1">
            <a:spLocks noChangeArrowheads="1"/>
          </p:cNvSpPr>
          <p:nvPr/>
        </p:nvSpPr>
        <p:spPr bwMode="auto">
          <a:xfrm>
            <a:off x="250825" y="1052513"/>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移位寄存器型计数器的结构可表示为图</a:t>
            </a:r>
            <a:r>
              <a:rPr kumimoji="1" lang="en-US" altLang="zh-CN"/>
              <a:t>6.3.40</a:t>
            </a:r>
            <a:r>
              <a:rPr kumimoji="1" lang="zh-CN" altLang="en-US"/>
              <a:t>所示的框图形式。</a:t>
            </a:r>
          </a:p>
        </p:txBody>
      </p:sp>
      <p:graphicFrame>
        <p:nvGraphicFramePr>
          <p:cNvPr id="102408" name="Object 8"/>
          <p:cNvGraphicFramePr>
            <a:graphicFrameLocks noChangeAspect="1"/>
          </p:cNvGraphicFramePr>
          <p:nvPr/>
        </p:nvGraphicFramePr>
        <p:xfrm>
          <a:off x="684213" y="2133600"/>
          <a:ext cx="7848600" cy="3138488"/>
        </p:xfrm>
        <a:graphic>
          <a:graphicData uri="http://schemas.openxmlformats.org/presentationml/2006/ole">
            <mc:AlternateContent xmlns:mc="http://schemas.openxmlformats.org/markup-compatibility/2006">
              <mc:Choice xmlns:v="urn:schemas-microsoft-com:vml" Requires="v">
                <p:oleObj spid="_x0000_s102414" name="Visio" r:id="rId4" imgW="3286049" imgH="1314298" progId="Visio.Drawing.11">
                  <p:embed/>
                </p:oleObj>
              </mc:Choice>
              <mc:Fallback>
                <p:oleObj name="Visio" r:id="rId4" imgW="3286049" imgH="1314298"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133600"/>
                        <a:ext cx="7848600" cy="313848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9" name="Text Box 9"/>
          <p:cNvSpPr txBox="1">
            <a:spLocks noChangeArrowheads="1"/>
          </p:cNvSpPr>
          <p:nvPr/>
        </p:nvSpPr>
        <p:spPr bwMode="auto">
          <a:xfrm>
            <a:off x="250825" y="5300663"/>
            <a:ext cx="4335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其反馈电路的表达式为</a:t>
            </a:r>
          </a:p>
        </p:txBody>
      </p:sp>
      <p:graphicFrame>
        <p:nvGraphicFramePr>
          <p:cNvPr id="102410" name="Object 10"/>
          <p:cNvGraphicFramePr>
            <a:graphicFrameLocks noChangeAspect="1"/>
          </p:cNvGraphicFramePr>
          <p:nvPr/>
        </p:nvGraphicFramePr>
        <p:xfrm>
          <a:off x="4140200" y="5445125"/>
          <a:ext cx="3529013" cy="552450"/>
        </p:xfrm>
        <a:graphic>
          <a:graphicData uri="http://schemas.openxmlformats.org/presentationml/2006/ole">
            <mc:AlternateContent xmlns:mc="http://schemas.openxmlformats.org/markup-compatibility/2006">
              <mc:Choice xmlns:v="urn:schemas-microsoft-com:vml" Requires="v">
                <p:oleObj spid="_x0000_s102415" name="Equation" r:id="rId6" imgW="1460160" imgH="228600" progId="Equation.3">
                  <p:embed/>
                </p:oleObj>
              </mc:Choice>
              <mc:Fallback>
                <p:oleObj name="Equation" r:id="rId6" imgW="1460160" imgH="228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0200" y="5445125"/>
                        <a:ext cx="3529013" cy="55245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1" name="Rectangle 11"/>
          <p:cNvSpPr>
            <a:spLocks noChangeArrowheads="1"/>
          </p:cNvSpPr>
          <p:nvPr/>
        </p:nvSpPr>
        <p:spPr bwMode="auto">
          <a:xfrm>
            <a:off x="0" y="0"/>
            <a:ext cx="3924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
        <p:nvSpPr>
          <p:cNvPr id="102412" name="Text Box 12"/>
          <p:cNvSpPr txBox="1">
            <a:spLocks noChangeArrowheads="1"/>
          </p:cNvSpPr>
          <p:nvPr/>
        </p:nvSpPr>
        <p:spPr bwMode="auto">
          <a:xfrm>
            <a:off x="152400" y="6165850"/>
            <a:ext cx="899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环形计数器是反馈函数中最简单的一种，其</a:t>
            </a:r>
            <a:r>
              <a:rPr kumimoji="1" lang="en-US" altLang="zh-CN" i="1"/>
              <a:t>D</a:t>
            </a:r>
            <a:r>
              <a:rPr kumimoji="1" lang="en-US" altLang="zh-CN" baseline="-25000"/>
              <a:t>0</a:t>
            </a:r>
            <a:r>
              <a:rPr kumimoji="1" lang="en-US" altLang="zh-CN"/>
              <a:t>=</a:t>
            </a:r>
            <a:r>
              <a:rPr kumimoji="1" lang="en-US" altLang="zh-CN" i="1"/>
              <a:t>Q</a:t>
            </a:r>
            <a:r>
              <a:rPr kumimoji="1" lang="en-US" altLang="zh-CN" baseline="-25000"/>
              <a:t>n</a:t>
            </a:r>
            <a:r>
              <a:rPr kumimoji="1" lang="zh-CN" altLang="en-US" baseline="-25000"/>
              <a:t>－</a:t>
            </a:r>
            <a:r>
              <a:rPr kumimoji="1" lang="en-US" altLang="zh-CN" baseline="-25000"/>
              <a:t>1</a:t>
            </a:r>
            <a:endParaRPr kumimoji="1" lang="en-US" altLang="zh-CN"/>
          </a:p>
        </p:txBody>
      </p:sp>
      <p:pic>
        <p:nvPicPr>
          <p:cNvPr id="102413" name="Picture 13" descr="6-3-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644900"/>
            <a:ext cx="7345362" cy="234791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 calcmode="lin" valueType="num">
                                      <p:cBhvr>
                                        <p:cTn id="7" dur="1000" fill="hold"/>
                                        <p:tgtEl>
                                          <p:spTgt spid="102402"/>
                                        </p:tgtEl>
                                        <p:attrNameLst>
                                          <p:attrName>ppt_x</p:attrName>
                                        </p:attrNameLst>
                                      </p:cBhvr>
                                      <p:tavLst>
                                        <p:tav tm="0">
                                          <p:val>
                                            <p:strVal val="#ppt_x-.2"/>
                                          </p:val>
                                        </p:tav>
                                        <p:tav tm="100000">
                                          <p:val>
                                            <p:strVal val="#ppt_x"/>
                                          </p:val>
                                        </p:tav>
                                      </p:tavLst>
                                    </p:anim>
                                    <p:anim calcmode="lin" valueType="num">
                                      <p:cBhvr>
                                        <p:cTn id="8" dur="1000" fill="hold"/>
                                        <p:tgtEl>
                                          <p:spTgt spid="10240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40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02407"/>
                                        </p:tgtEl>
                                        <p:attrNameLst>
                                          <p:attrName>style.visibility</p:attrName>
                                        </p:attrNameLst>
                                      </p:cBhvr>
                                      <p:to>
                                        <p:strVal val="visible"/>
                                      </p:to>
                                    </p:set>
                                    <p:animEffect transition="in" filter="circle(in)">
                                      <p:cBhvr>
                                        <p:cTn id="14" dur="1000"/>
                                        <p:tgtEl>
                                          <p:spTgt spid="10240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02408"/>
                                        </p:tgtEl>
                                        <p:attrNameLst>
                                          <p:attrName>style.visibility</p:attrName>
                                        </p:attrNameLst>
                                      </p:cBhvr>
                                      <p:to>
                                        <p:strVal val="visible"/>
                                      </p:to>
                                    </p:set>
                                    <p:animEffect transition="in" filter="dissolve">
                                      <p:cBhvr>
                                        <p:cTn id="19" dur="1000"/>
                                        <p:tgtEl>
                                          <p:spTgt spid="10240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102409"/>
                                        </p:tgtEl>
                                        <p:attrNameLst>
                                          <p:attrName>style.visibility</p:attrName>
                                        </p:attrNameLst>
                                      </p:cBhvr>
                                      <p:to>
                                        <p:strVal val="visible"/>
                                      </p:to>
                                    </p:set>
                                    <p:anim calcmode="lin" valueType="num">
                                      <p:cBhvr>
                                        <p:cTn id="24" dur="1000" fill="hold"/>
                                        <p:tgtEl>
                                          <p:spTgt spid="102409"/>
                                        </p:tgtEl>
                                        <p:attrNameLst>
                                          <p:attrName>ppt_x</p:attrName>
                                        </p:attrNameLst>
                                      </p:cBhvr>
                                      <p:tavLst>
                                        <p:tav tm="0">
                                          <p:val>
                                            <p:strVal val="#ppt_x-.2"/>
                                          </p:val>
                                        </p:tav>
                                        <p:tav tm="100000">
                                          <p:val>
                                            <p:strVal val="#ppt_x"/>
                                          </p:val>
                                        </p:tav>
                                      </p:tavLst>
                                    </p:anim>
                                    <p:anim calcmode="lin" valueType="num">
                                      <p:cBhvr>
                                        <p:cTn id="25" dur="1000" fill="hold"/>
                                        <p:tgtEl>
                                          <p:spTgt spid="102409"/>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024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02410"/>
                                        </p:tgtEl>
                                        <p:attrNameLst>
                                          <p:attrName>style.visibility</p:attrName>
                                        </p:attrNameLst>
                                      </p:cBhvr>
                                      <p:to>
                                        <p:strVal val="visible"/>
                                      </p:to>
                                    </p:set>
                                    <p:animEffect transition="in" filter="fade">
                                      <p:cBhvr>
                                        <p:cTn id="31" dur="1000"/>
                                        <p:tgtEl>
                                          <p:spTgt spid="1024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02412"/>
                                        </p:tgtEl>
                                        <p:attrNameLst>
                                          <p:attrName>style.visibility</p:attrName>
                                        </p:attrNameLst>
                                      </p:cBhvr>
                                      <p:to>
                                        <p:strVal val="visible"/>
                                      </p:to>
                                    </p:set>
                                    <p:animEffect transition="in" filter="box(in)">
                                      <p:cBhvr>
                                        <p:cTn id="36" dur="1000"/>
                                        <p:tgtEl>
                                          <p:spTgt spid="1024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102413"/>
                                        </p:tgtEl>
                                        <p:attrNameLst>
                                          <p:attrName>style.visibility</p:attrName>
                                        </p:attrNameLst>
                                      </p:cBhvr>
                                      <p:to>
                                        <p:strVal val="visible"/>
                                      </p:to>
                                    </p:set>
                                    <p:animEffect transition="in" filter="dissolve">
                                      <p:cBhvr>
                                        <p:cTn id="41" dur="1000"/>
                                        <p:tgtEl>
                                          <p:spTgt spid="102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7" grpId="0" autoUpdateAnimBg="0"/>
      <p:bldP spid="102409" grpId="0" autoUpdateAnimBg="0"/>
      <p:bldP spid="102412"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ChangeArrowheads="1"/>
          </p:cNvSpPr>
          <p:nvPr>
            <p:ph type="title"/>
          </p:nvPr>
        </p:nvSpPr>
        <p:spPr bwMode="auto">
          <a:xfrm>
            <a:off x="395288" y="620713"/>
            <a:ext cx="8424862" cy="1079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图</a:t>
            </a:r>
            <a:r>
              <a:rPr lang="en-US" altLang="zh-CN" sz="2800">
                <a:solidFill>
                  <a:schemeClr val="tx1"/>
                </a:solidFill>
                <a:effectLst/>
                <a:latin typeface="Times New Roman" pitchFamily="18" charset="0"/>
                <a:ea typeface="楷体_GB2312" pitchFamily="49" charset="-122"/>
              </a:rPr>
              <a:t>6.3.41</a:t>
            </a:r>
            <a:r>
              <a:rPr lang="zh-CN" altLang="en-US" sz="2800">
                <a:solidFill>
                  <a:schemeClr val="tx1"/>
                </a:solidFill>
                <a:effectLst/>
                <a:latin typeface="Times New Roman" pitchFamily="18" charset="0"/>
                <a:ea typeface="楷体_GB2312" pitchFamily="49" charset="-122"/>
              </a:rPr>
              <a:t>为环扭形计数器（也叫约翰逊计数器），其</a:t>
            </a:r>
            <a:r>
              <a:rPr lang="en-US" altLang="zh-CN" sz="2800" i="1">
                <a:solidFill>
                  <a:schemeClr val="tx1"/>
                </a:solidFill>
                <a:effectLst/>
                <a:latin typeface="Times New Roman" pitchFamily="18" charset="0"/>
                <a:ea typeface="楷体_GB2312" pitchFamily="49" charset="-122"/>
              </a:rPr>
              <a:t>D</a:t>
            </a:r>
            <a:r>
              <a:rPr lang="en-US" altLang="zh-CN" sz="2800" baseline="-25000">
                <a:solidFill>
                  <a:schemeClr val="tx1"/>
                </a:solidFill>
                <a:effectLst/>
                <a:latin typeface="Times New Roman" pitchFamily="18" charset="0"/>
                <a:ea typeface="楷体_GB2312" pitchFamily="49" charset="-122"/>
              </a:rPr>
              <a:t>0</a:t>
            </a:r>
            <a:r>
              <a:rPr lang="en-US" altLang="zh-CN" sz="2800">
                <a:solidFill>
                  <a:schemeClr val="tx1"/>
                </a:solidFill>
                <a:effectLst/>
                <a:latin typeface="Times New Roman" pitchFamily="18" charset="0"/>
                <a:ea typeface="楷体_GB2312" pitchFamily="49" charset="-122"/>
              </a:rPr>
              <a:t>=Q</a:t>
            </a:r>
            <a:r>
              <a:rPr lang="en-US" altLang="zh-CN" sz="2800">
                <a:solidFill>
                  <a:schemeClr val="tx1"/>
                </a:solidFill>
                <a:effectLst/>
                <a:latin typeface="Times New Roman" pitchFamily="18" charset="0"/>
                <a:ea typeface="楷体_GB2312" pitchFamily="49" charset="-122"/>
                <a:sym typeface="Symbol" pitchFamily="18" charset="2"/>
              </a:rPr>
              <a:t></a:t>
            </a:r>
            <a:r>
              <a:rPr lang="en-US" altLang="zh-CN" sz="2800" baseline="-25000">
                <a:solidFill>
                  <a:schemeClr val="tx1"/>
                </a:solidFill>
                <a:effectLst/>
                <a:latin typeface="Times New Roman" pitchFamily="18" charset="0"/>
                <a:ea typeface="楷体_GB2312" pitchFamily="49" charset="-122"/>
                <a:sym typeface="Symbol" pitchFamily="18" charset="2"/>
              </a:rPr>
              <a:t>3</a:t>
            </a:r>
            <a:endParaRPr lang="en-US" altLang="zh-CN" sz="2800">
              <a:solidFill>
                <a:schemeClr val="tx1"/>
              </a:solidFill>
              <a:effectLst/>
              <a:latin typeface="Times New Roman" pitchFamily="18" charset="0"/>
              <a:ea typeface="楷体_GB2312" pitchFamily="49" charset="-122"/>
              <a:sym typeface="Symbol" pitchFamily="18" charset="2"/>
            </a:endParaRPr>
          </a:p>
        </p:txBody>
      </p:sp>
      <p:sp>
        <p:nvSpPr>
          <p:cNvPr id="103434" name="Rectangle 10"/>
          <p:cNvSpPr>
            <a:spLocks noChangeArrowheads="1"/>
          </p:cNvSpPr>
          <p:nvPr/>
        </p:nvSpPr>
        <p:spPr bwMode="auto">
          <a:xfrm>
            <a:off x="0" y="0"/>
            <a:ext cx="3924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grpSp>
        <p:nvGrpSpPr>
          <p:cNvPr id="103440" name="Group 16"/>
          <p:cNvGrpSpPr>
            <a:grpSpLocks/>
          </p:cNvGrpSpPr>
          <p:nvPr/>
        </p:nvGrpSpPr>
        <p:grpSpPr bwMode="auto">
          <a:xfrm>
            <a:off x="1835150" y="1268413"/>
            <a:ext cx="7308850" cy="2112962"/>
            <a:chOff x="1156" y="799"/>
            <a:chExt cx="4604" cy="1331"/>
          </a:xfrm>
        </p:grpSpPr>
        <p:pic>
          <p:nvPicPr>
            <p:cNvPr id="103435" name="Picture 11" descr="6-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 y="799"/>
              <a:ext cx="4332" cy="1331"/>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03436" name="Rectangle 12"/>
            <p:cNvSpPr>
              <a:spLocks noChangeArrowheads="1"/>
            </p:cNvSpPr>
            <p:nvPr/>
          </p:nvSpPr>
          <p:spPr bwMode="auto">
            <a:xfrm>
              <a:off x="4604" y="1842"/>
              <a:ext cx="11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图</a:t>
              </a:r>
              <a:r>
                <a:rPr lang="en-US" altLang="zh-CN" sz="2400">
                  <a:solidFill>
                    <a:srgbClr val="000000"/>
                  </a:solidFill>
                </a:rPr>
                <a:t>6.3.41</a:t>
              </a:r>
            </a:p>
          </p:txBody>
        </p:sp>
      </p:grpSp>
      <p:pic>
        <p:nvPicPr>
          <p:cNvPr id="10343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3584575"/>
            <a:ext cx="5364163" cy="327342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03439" name="Rectangle 15"/>
          <p:cNvSpPr>
            <a:spLocks noChangeArrowheads="1"/>
          </p:cNvSpPr>
          <p:nvPr/>
        </p:nvSpPr>
        <p:spPr bwMode="auto">
          <a:xfrm>
            <a:off x="250825" y="3644900"/>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t>其状态转换图为</a:t>
            </a:r>
          </a:p>
        </p:txBody>
      </p:sp>
      <p:sp>
        <p:nvSpPr>
          <p:cNvPr id="103441" name="Rectangle 17"/>
          <p:cNvSpPr>
            <a:spLocks noChangeArrowheads="1"/>
          </p:cNvSpPr>
          <p:nvPr/>
        </p:nvSpPr>
        <p:spPr bwMode="auto">
          <a:xfrm>
            <a:off x="323850" y="4292600"/>
            <a:ext cx="30591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此电路不能自启动！！！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box(in)">
                                      <p:cBhvr>
                                        <p:cTn id="7" dur="1000"/>
                                        <p:tgtEl>
                                          <p:spTgt spid="103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3440"/>
                                        </p:tgtEl>
                                        <p:attrNameLst>
                                          <p:attrName>style.visibility</p:attrName>
                                        </p:attrNameLst>
                                      </p:cBhvr>
                                      <p:to>
                                        <p:strVal val="visible"/>
                                      </p:to>
                                    </p:set>
                                    <p:animEffect transition="in" filter="dissolve">
                                      <p:cBhvr>
                                        <p:cTn id="12" dur="1000"/>
                                        <p:tgtEl>
                                          <p:spTgt spid="1034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03439"/>
                                        </p:tgtEl>
                                        <p:attrNameLst>
                                          <p:attrName>style.visibility</p:attrName>
                                        </p:attrNameLst>
                                      </p:cBhvr>
                                      <p:to>
                                        <p:strVal val="visible"/>
                                      </p:to>
                                    </p:set>
                                    <p:anim calcmode="lin" valueType="num">
                                      <p:cBhvr>
                                        <p:cTn id="17" dur="1000" fill="hold"/>
                                        <p:tgtEl>
                                          <p:spTgt spid="103439"/>
                                        </p:tgtEl>
                                        <p:attrNameLst>
                                          <p:attrName>ppt_x</p:attrName>
                                        </p:attrNameLst>
                                      </p:cBhvr>
                                      <p:tavLst>
                                        <p:tav tm="0">
                                          <p:val>
                                            <p:strVal val="#ppt_x-.2"/>
                                          </p:val>
                                        </p:tav>
                                        <p:tav tm="100000">
                                          <p:val>
                                            <p:strVal val="#ppt_x"/>
                                          </p:val>
                                        </p:tav>
                                      </p:tavLst>
                                    </p:anim>
                                    <p:anim calcmode="lin" valueType="num">
                                      <p:cBhvr>
                                        <p:cTn id="18" dur="1000" fill="hold"/>
                                        <p:tgtEl>
                                          <p:spTgt spid="10343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0343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03438"/>
                                        </p:tgtEl>
                                        <p:attrNameLst>
                                          <p:attrName>style.visibility</p:attrName>
                                        </p:attrNameLst>
                                      </p:cBhvr>
                                      <p:to>
                                        <p:strVal val="visible"/>
                                      </p:to>
                                    </p:set>
                                    <p:animEffect transition="in" filter="dissolve">
                                      <p:cBhvr>
                                        <p:cTn id="24" dur="1000"/>
                                        <p:tgtEl>
                                          <p:spTgt spid="10343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03441"/>
                                        </p:tgtEl>
                                        <p:attrNameLst>
                                          <p:attrName>style.visibility</p:attrName>
                                        </p:attrNameLst>
                                      </p:cBhvr>
                                      <p:to>
                                        <p:strVal val="visible"/>
                                      </p:to>
                                    </p:set>
                                    <p:anim calcmode="lin" valueType="num">
                                      <p:cBhvr>
                                        <p:cTn id="29" dur="500" fill="hold"/>
                                        <p:tgtEl>
                                          <p:spTgt spid="103441"/>
                                        </p:tgtEl>
                                        <p:attrNameLst>
                                          <p:attrName>ppt_w</p:attrName>
                                        </p:attrNameLst>
                                      </p:cBhvr>
                                      <p:tavLst>
                                        <p:tav tm="0">
                                          <p:val>
                                            <p:fltVal val="0"/>
                                          </p:val>
                                        </p:tav>
                                        <p:tav tm="100000">
                                          <p:val>
                                            <p:strVal val="#ppt_w"/>
                                          </p:val>
                                        </p:tav>
                                      </p:tavLst>
                                    </p:anim>
                                    <p:anim calcmode="lin" valueType="num">
                                      <p:cBhvr>
                                        <p:cTn id="30" dur="500" fill="hold"/>
                                        <p:tgtEl>
                                          <p:spTgt spid="1034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39" grpId="0"/>
      <p:bldP spid="103441"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ChangeArrowheads="1"/>
          </p:cNvSpPr>
          <p:nvPr>
            <p:ph type="title"/>
          </p:nvPr>
        </p:nvSpPr>
        <p:spPr bwMode="auto">
          <a:xfrm>
            <a:off x="250825" y="692150"/>
            <a:ext cx="8659813" cy="576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为了实现自启动，则将电路修改成图</a:t>
            </a:r>
            <a:r>
              <a:rPr lang="en-US" altLang="zh-CN" sz="2800">
                <a:solidFill>
                  <a:schemeClr val="tx1"/>
                </a:solidFill>
                <a:effectLst/>
                <a:latin typeface="Times New Roman" pitchFamily="18" charset="0"/>
                <a:ea typeface="楷体_GB2312" pitchFamily="49" charset="-122"/>
              </a:rPr>
              <a:t>6.3.42</a:t>
            </a:r>
            <a:r>
              <a:rPr lang="zh-CN" altLang="en-US" sz="2800">
                <a:solidFill>
                  <a:schemeClr val="tx1"/>
                </a:solidFill>
                <a:effectLst/>
                <a:latin typeface="Times New Roman" pitchFamily="18" charset="0"/>
                <a:ea typeface="楷体_GB2312" pitchFamily="49" charset="-122"/>
              </a:rPr>
              <a:t>所示电路。</a:t>
            </a:r>
          </a:p>
        </p:txBody>
      </p:sp>
      <p:graphicFrame>
        <p:nvGraphicFramePr>
          <p:cNvPr id="104452" name="Object 4"/>
          <p:cNvGraphicFramePr>
            <a:graphicFrameLocks noChangeAspect="1"/>
          </p:cNvGraphicFramePr>
          <p:nvPr/>
        </p:nvGraphicFramePr>
        <p:xfrm>
          <a:off x="611188" y="2636838"/>
          <a:ext cx="7705725" cy="3400425"/>
        </p:xfrm>
        <a:graphic>
          <a:graphicData uri="http://schemas.openxmlformats.org/presentationml/2006/ole">
            <mc:AlternateContent xmlns:mc="http://schemas.openxmlformats.org/markup-compatibility/2006">
              <mc:Choice xmlns:v="urn:schemas-microsoft-com:vml" Requires="v">
                <p:oleObj spid="_x0000_s104457" name="Visio" r:id="rId4" imgW="3286049" imgH="1408481" progId="Visio.Drawing.11">
                  <p:embed/>
                </p:oleObj>
              </mc:Choice>
              <mc:Fallback>
                <p:oleObj name="Visio" r:id="rId4" imgW="3286049" imgH="140848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3462" r="4175" b="4793"/>
                      <a:stretch>
                        <a:fillRect/>
                      </a:stretch>
                    </p:blipFill>
                    <p:spPr bwMode="auto">
                      <a:xfrm>
                        <a:off x="611188" y="2636838"/>
                        <a:ext cx="7705725" cy="340042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3" name="Object 5"/>
          <p:cNvGraphicFramePr>
            <a:graphicFrameLocks noChangeAspect="1"/>
          </p:cNvGraphicFramePr>
          <p:nvPr/>
        </p:nvGraphicFramePr>
        <p:xfrm>
          <a:off x="1979613" y="1484313"/>
          <a:ext cx="4308475" cy="688975"/>
        </p:xfrm>
        <a:graphic>
          <a:graphicData uri="http://schemas.openxmlformats.org/presentationml/2006/ole">
            <mc:AlternateContent xmlns:mc="http://schemas.openxmlformats.org/markup-compatibility/2006">
              <mc:Choice xmlns:v="urn:schemas-microsoft-com:vml" Requires="v">
                <p:oleObj spid="_x0000_s104458" name="公式" r:id="rId6" imgW="1307880" imgH="203040" progId="Equation.3">
                  <p:embed/>
                </p:oleObj>
              </mc:Choice>
              <mc:Fallback>
                <p:oleObj name="公式" r:id="rId6" imgW="1307880" imgH="203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1484313"/>
                        <a:ext cx="4308475" cy="6889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6" name="Rectangle 8"/>
          <p:cNvSpPr>
            <a:spLocks noChangeArrowheads="1"/>
          </p:cNvSpPr>
          <p:nvPr/>
        </p:nvSpPr>
        <p:spPr bwMode="auto">
          <a:xfrm>
            <a:off x="0" y="0"/>
            <a:ext cx="3924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box(in)">
                                      <p:cBhvr>
                                        <p:cTn id="7" dur="1000"/>
                                        <p:tgtEl>
                                          <p:spTgt spid="104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fade">
                                      <p:cBhvr>
                                        <p:cTn id="12" dur="1000"/>
                                        <p:tgtEl>
                                          <p:spTgt spid="1044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4452"/>
                                        </p:tgtEl>
                                        <p:attrNameLst>
                                          <p:attrName>style.visibility</p:attrName>
                                        </p:attrNameLst>
                                      </p:cBhvr>
                                      <p:to>
                                        <p:strVal val="visible"/>
                                      </p:to>
                                    </p:set>
                                    <p:animEffect transition="in" filter="dissolve">
                                      <p:cBhvr>
                                        <p:cTn id="17" dur="1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60" name="Object 4"/>
          <p:cNvGraphicFramePr>
            <a:graphicFrameLocks noChangeAspect="1"/>
          </p:cNvGraphicFramePr>
          <p:nvPr/>
        </p:nvGraphicFramePr>
        <p:xfrm>
          <a:off x="1835150" y="692150"/>
          <a:ext cx="6842125" cy="2581275"/>
        </p:xfrm>
        <a:graphic>
          <a:graphicData uri="http://schemas.openxmlformats.org/presentationml/2006/ole">
            <mc:AlternateContent xmlns:mc="http://schemas.openxmlformats.org/markup-compatibility/2006">
              <mc:Choice xmlns:v="urn:schemas-microsoft-com:vml" Requires="v">
                <p:oleObj spid="_x0000_s326665" name="Visio" r:id="rId4" imgW="4033418" imgH="1520647" progId="Visio.Drawing.11">
                  <p:embed/>
                </p:oleObj>
              </mc:Choice>
              <mc:Fallback>
                <p:oleObj name="Visio" r:id="rId4" imgW="4033418" imgH="152064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692150"/>
                        <a:ext cx="6842125" cy="258127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6661" name="Text Box 5"/>
          <p:cNvSpPr txBox="1">
            <a:spLocks noGrp="1" noChangeArrowheads="1"/>
          </p:cNvSpPr>
          <p:nvPr>
            <p:ph type="title"/>
          </p:nvPr>
        </p:nvSpPr>
        <p:spPr bwMode="auto">
          <a:xfrm>
            <a:off x="250825" y="692150"/>
            <a:ext cx="1512888" cy="1223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其状态转换表为</a:t>
            </a:r>
          </a:p>
        </p:txBody>
      </p:sp>
      <p:sp>
        <p:nvSpPr>
          <p:cNvPr id="326662" name="Rectangle 6"/>
          <p:cNvSpPr>
            <a:spLocks noChangeArrowheads="1"/>
          </p:cNvSpPr>
          <p:nvPr/>
        </p:nvSpPr>
        <p:spPr bwMode="auto">
          <a:xfrm>
            <a:off x="0" y="0"/>
            <a:ext cx="3924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200" u="sng">
                <a:solidFill>
                  <a:srgbClr val="FFFF99"/>
                </a:solidFill>
              </a:rPr>
              <a:t>6.3.2 </a:t>
            </a:r>
            <a:r>
              <a:rPr lang="zh-CN" altLang="en-US" sz="3200" u="sng">
                <a:solidFill>
                  <a:srgbClr val="FFFF99"/>
                </a:solidFill>
              </a:rPr>
              <a:t>计数器</a:t>
            </a:r>
          </a:p>
        </p:txBody>
      </p:sp>
      <p:sp>
        <p:nvSpPr>
          <p:cNvPr id="326663" name="Text Box 7"/>
          <p:cNvSpPr txBox="1">
            <a:spLocks noChangeArrowheads="1"/>
          </p:cNvSpPr>
          <p:nvPr/>
        </p:nvSpPr>
        <p:spPr bwMode="auto">
          <a:xfrm>
            <a:off x="250825" y="3933825"/>
            <a:ext cx="86423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 </a:t>
            </a:r>
            <a:r>
              <a:rPr kumimoji="1" lang="en-US" altLang="zh-CN" i="1"/>
              <a:t>n</a:t>
            </a:r>
            <a:r>
              <a:rPr kumimoji="1" lang="zh-CN" altLang="en-US"/>
              <a:t>位移位寄存器构成的扭环型计数器的有效循环状态为</a:t>
            </a:r>
            <a:r>
              <a:rPr kumimoji="1" lang="en-US" altLang="zh-CN"/>
              <a:t>2</a:t>
            </a:r>
            <a:r>
              <a:rPr kumimoji="1" lang="en-US" altLang="zh-CN" i="1"/>
              <a:t>n</a:t>
            </a:r>
            <a:r>
              <a:rPr kumimoji="1" lang="zh-CN" altLang="en-US"/>
              <a:t>个，比环形计数器提高了一倍</a:t>
            </a:r>
            <a:r>
              <a:rPr kumimoji="1" lang="en-US" altLang="zh-CN"/>
              <a:t>;b. </a:t>
            </a:r>
            <a:r>
              <a:rPr kumimoji="1" lang="zh-CN" altLang="en-US"/>
              <a:t>在有效循环状态中，每次转换状态只有一个触发器改变状态，这样在将电路状态译码时不会出现竞争－冒险现象</a:t>
            </a:r>
            <a:r>
              <a:rPr kumimoji="1" lang="en-US" altLang="zh-CN"/>
              <a:t>;c. </a:t>
            </a:r>
            <a:r>
              <a:rPr kumimoji="1" lang="zh-CN" altLang="en-US"/>
              <a:t>虽然扭环型计数器的电路状态的利用率有所提高，但仍有</a:t>
            </a:r>
            <a:r>
              <a:rPr kumimoji="1" lang="en-US" altLang="zh-CN"/>
              <a:t>2</a:t>
            </a:r>
            <a:r>
              <a:rPr kumimoji="1" lang="en-US" altLang="zh-CN" i="1" baseline="30000"/>
              <a:t>n</a:t>
            </a:r>
            <a:r>
              <a:rPr kumimoji="1" lang="zh-CN" altLang="en-US"/>
              <a:t>－</a:t>
            </a:r>
            <a:r>
              <a:rPr kumimoji="1" lang="en-US" altLang="zh-CN"/>
              <a:t>2</a:t>
            </a:r>
            <a:r>
              <a:rPr kumimoji="1" lang="en-US" altLang="zh-CN" i="1"/>
              <a:t>n </a:t>
            </a:r>
            <a:r>
              <a:rPr kumimoji="1" lang="zh-CN" altLang="en-US"/>
              <a:t>个状态没有利用。</a:t>
            </a:r>
          </a:p>
        </p:txBody>
      </p:sp>
      <p:sp>
        <p:nvSpPr>
          <p:cNvPr id="326664" name="Text Box 8"/>
          <p:cNvSpPr txBox="1">
            <a:spLocks noChangeArrowheads="1"/>
          </p:cNvSpPr>
          <p:nvPr/>
        </p:nvSpPr>
        <p:spPr bwMode="auto">
          <a:xfrm>
            <a:off x="250825" y="3357563"/>
            <a:ext cx="453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solidFill>
                  <a:srgbClr val="FFFF99"/>
                </a:solidFill>
                <a:sym typeface="Webdings" pitchFamily="18" charset="2"/>
              </a:rPr>
              <a:t></a:t>
            </a:r>
            <a:r>
              <a:rPr kumimoji="1" lang="zh-CN" altLang="en-US" u="sng"/>
              <a:t>扭环型计数器的特点</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26661"/>
                                        </p:tgtEl>
                                        <p:attrNameLst>
                                          <p:attrName>style.visibility</p:attrName>
                                        </p:attrNameLst>
                                      </p:cBhvr>
                                      <p:to>
                                        <p:strVal val="visible"/>
                                      </p:to>
                                    </p:set>
                                    <p:animEffect transition="in" filter="barn(inHorizontal)">
                                      <p:cBhvr>
                                        <p:cTn id="7" dur="1000"/>
                                        <p:tgtEl>
                                          <p:spTgt spid="3266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6660"/>
                                        </p:tgtEl>
                                        <p:attrNameLst>
                                          <p:attrName>style.visibility</p:attrName>
                                        </p:attrNameLst>
                                      </p:cBhvr>
                                      <p:to>
                                        <p:strVal val="visible"/>
                                      </p:to>
                                    </p:set>
                                    <p:animEffect transition="in" filter="dissolve">
                                      <p:cBhvr>
                                        <p:cTn id="12" dur="1000"/>
                                        <p:tgtEl>
                                          <p:spTgt spid="3266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6664"/>
                                        </p:tgtEl>
                                        <p:attrNameLst>
                                          <p:attrName>style.visibility</p:attrName>
                                        </p:attrNameLst>
                                      </p:cBhvr>
                                      <p:to>
                                        <p:strVal val="visible"/>
                                      </p:to>
                                    </p:set>
                                    <p:animEffect transition="in" filter="box(in)">
                                      <p:cBhvr>
                                        <p:cTn id="17" dur="1000"/>
                                        <p:tgtEl>
                                          <p:spTgt spid="3266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26663"/>
                                        </p:tgtEl>
                                        <p:attrNameLst>
                                          <p:attrName>style.visibility</p:attrName>
                                        </p:attrNameLst>
                                      </p:cBhvr>
                                      <p:to>
                                        <p:strVal val="visible"/>
                                      </p:to>
                                    </p:set>
                                    <p:animEffect transition="in" filter="circle(in)">
                                      <p:cBhvr>
                                        <p:cTn id="22" dur="1000"/>
                                        <p:tgtEl>
                                          <p:spTgt spid="326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autoUpdateAnimBg="0"/>
      <p:bldP spid="326663" grpId="0" autoUpdateAnimBg="0"/>
      <p:bldP spid="326664"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80" name="Text Box 8"/>
          <p:cNvSpPr txBox="1">
            <a:spLocks noChangeArrowheads="1"/>
          </p:cNvSpPr>
          <p:nvPr>
            <p:ph type="title"/>
          </p:nvPr>
        </p:nvSpPr>
        <p:spPr bwMode="auto">
          <a:xfrm>
            <a:off x="179388" y="188913"/>
            <a:ext cx="7777162" cy="5762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a:spcBef>
                <a:spcPct val="50000"/>
              </a:spcBef>
            </a:pPr>
            <a:r>
              <a:rPr lang="en-US" altLang="zh-CN" sz="3200" u="sng">
                <a:solidFill>
                  <a:srgbClr val="FFFF99"/>
                </a:solidFill>
                <a:effectLst/>
                <a:latin typeface="Times New Roman" pitchFamily="18" charset="0"/>
                <a:ea typeface="楷体_GB2312" pitchFamily="49" charset="-122"/>
              </a:rPr>
              <a:t>6.3.3* </a:t>
            </a:r>
            <a:r>
              <a:rPr lang="zh-CN" altLang="en-US" sz="3200" u="sng">
                <a:solidFill>
                  <a:srgbClr val="FFFF99"/>
                </a:solidFill>
                <a:effectLst/>
                <a:latin typeface="Times New Roman" pitchFamily="18" charset="0"/>
                <a:ea typeface="楷体_GB2312" pitchFamily="49" charset="-122"/>
              </a:rPr>
              <a:t>顺序脉冲发生器</a:t>
            </a:r>
          </a:p>
        </p:txBody>
      </p:sp>
      <p:sp>
        <p:nvSpPr>
          <p:cNvPr id="105481" name="Text Box 9"/>
          <p:cNvSpPr txBox="1">
            <a:spLocks noChangeArrowheads="1"/>
          </p:cNvSpPr>
          <p:nvPr/>
        </p:nvSpPr>
        <p:spPr bwMode="auto">
          <a:xfrm>
            <a:off x="250825" y="765175"/>
            <a:ext cx="86645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在一些数字系统中，有时需要系统按照事先规定的顺序进行一系列的操作，这就要求系统的控制部分能给出一组在时间上有一定先后顺序的脉冲信号，能产生这种信号的电路就是顺序脉冲发生器。</a:t>
            </a:r>
          </a:p>
        </p:txBody>
      </p:sp>
      <p:sp>
        <p:nvSpPr>
          <p:cNvPr id="105482" name="Text Box 10"/>
          <p:cNvSpPr txBox="1">
            <a:spLocks noChangeArrowheads="1"/>
          </p:cNvSpPr>
          <p:nvPr/>
        </p:nvSpPr>
        <p:spPr bwMode="auto">
          <a:xfrm>
            <a:off x="323850" y="2708275"/>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a:t>
            </a:r>
            <a:r>
              <a:rPr kumimoji="1" lang="zh-CN" altLang="en-US" u="sng"/>
              <a:t>由移位寄存器构成：</a:t>
            </a:r>
          </a:p>
        </p:txBody>
      </p:sp>
      <p:sp>
        <p:nvSpPr>
          <p:cNvPr id="105483" name="Text Box 11"/>
          <p:cNvSpPr txBox="1">
            <a:spLocks noChangeArrowheads="1"/>
          </p:cNvSpPr>
          <p:nvPr/>
        </p:nvSpPr>
        <p:spPr bwMode="auto">
          <a:xfrm>
            <a:off x="304800" y="3284538"/>
            <a:ext cx="84439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可以由移位寄存器构成环形计数器，它就是一个顺序脉冲发生器。</a:t>
            </a:r>
          </a:p>
        </p:txBody>
      </p:sp>
      <p:sp>
        <p:nvSpPr>
          <p:cNvPr id="105484" name="Rectangle 12"/>
          <p:cNvSpPr>
            <a:spLocks noChangeArrowheads="1"/>
          </p:cNvSpPr>
          <p:nvPr/>
        </p:nvSpPr>
        <p:spPr bwMode="auto">
          <a:xfrm>
            <a:off x="323850" y="4365625"/>
            <a:ext cx="4287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电路和波形如图</a:t>
            </a:r>
            <a:r>
              <a:rPr lang="en-US" altLang="zh-CN"/>
              <a:t>6.3.43</a:t>
            </a:r>
            <a:r>
              <a:rPr lang="zh-CN" altLang="en-US"/>
              <a:t>所示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5480"/>
                                        </p:tgtEl>
                                        <p:attrNameLst>
                                          <p:attrName>style.visibility</p:attrName>
                                        </p:attrNameLst>
                                      </p:cBhvr>
                                      <p:to>
                                        <p:strVal val="visible"/>
                                      </p:to>
                                    </p:set>
                                    <p:anim calcmode="lin" valueType="num">
                                      <p:cBhvr>
                                        <p:cTn id="7" dur="1000" fill="hold"/>
                                        <p:tgtEl>
                                          <p:spTgt spid="105480"/>
                                        </p:tgtEl>
                                        <p:attrNameLst>
                                          <p:attrName>ppt_w</p:attrName>
                                        </p:attrNameLst>
                                      </p:cBhvr>
                                      <p:tavLst>
                                        <p:tav tm="0">
                                          <p:val>
                                            <p:fltVal val="0"/>
                                          </p:val>
                                        </p:tav>
                                        <p:tav tm="100000">
                                          <p:val>
                                            <p:strVal val="#ppt_w"/>
                                          </p:val>
                                        </p:tav>
                                      </p:tavLst>
                                    </p:anim>
                                    <p:anim calcmode="lin" valueType="num">
                                      <p:cBhvr>
                                        <p:cTn id="8" dur="1000" fill="hold"/>
                                        <p:tgtEl>
                                          <p:spTgt spid="10548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5481"/>
                                        </p:tgtEl>
                                        <p:attrNameLst>
                                          <p:attrName>style.visibility</p:attrName>
                                        </p:attrNameLst>
                                      </p:cBhvr>
                                      <p:to>
                                        <p:strVal val="visible"/>
                                      </p:to>
                                    </p:set>
                                    <p:animEffect transition="in" filter="circle(in)">
                                      <p:cBhvr>
                                        <p:cTn id="13" dur="1000"/>
                                        <p:tgtEl>
                                          <p:spTgt spid="10548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105482"/>
                                        </p:tgtEl>
                                        <p:attrNameLst>
                                          <p:attrName>style.visibility</p:attrName>
                                        </p:attrNameLst>
                                      </p:cBhvr>
                                      <p:to>
                                        <p:strVal val="visible"/>
                                      </p:to>
                                    </p:set>
                                    <p:anim calcmode="lin" valueType="num">
                                      <p:cBhvr>
                                        <p:cTn id="18" dur="1000" fill="hold"/>
                                        <p:tgtEl>
                                          <p:spTgt spid="105482"/>
                                        </p:tgtEl>
                                        <p:attrNameLst>
                                          <p:attrName>ppt_x</p:attrName>
                                        </p:attrNameLst>
                                      </p:cBhvr>
                                      <p:tavLst>
                                        <p:tav tm="0">
                                          <p:val>
                                            <p:strVal val="#ppt_x-.2"/>
                                          </p:val>
                                        </p:tav>
                                        <p:tav tm="100000">
                                          <p:val>
                                            <p:strVal val="#ppt_x"/>
                                          </p:val>
                                        </p:tav>
                                      </p:tavLst>
                                    </p:anim>
                                    <p:anim calcmode="lin" valueType="num">
                                      <p:cBhvr>
                                        <p:cTn id="19" dur="1000" fill="hold"/>
                                        <p:tgtEl>
                                          <p:spTgt spid="105482"/>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0548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05483"/>
                                        </p:tgtEl>
                                        <p:attrNameLst>
                                          <p:attrName>style.visibility</p:attrName>
                                        </p:attrNameLst>
                                      </p:cBhvr>
                                      <p:to>
                                        <p:strVal val="visible"/>
                                      </p:to>
                                    </p:set>
                                    <p:animEffect transition="in" filter="circle(in)">
                                      <p:cBhvr>
                                        <p:cTn id="25" dur="1000"/>
                                        <p:tgtEl>
                                          <p:spTgt spid="10548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5484"/>
                                        </p:tgtEl>
                                        <p:attrNameLst>
                                          <p:attrName>style.visibility</p:attrName>
                                        </p:attrNameLst>
                                      </p:cBhvr>
                                      <p:to>
                                        <p:strVal val="visible"/>
                                      </p:to>
                                    </p:set>
                                    <p:animEffect transition="in" filter="box(in)">
                                      <p:cBhvr>
                                        <p:cTn id="30" dur="1000"/>
                                        <p:tgtEl>
                                          <p:spTgt spid="105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autoUpdateAnimBg="0"/>
      <p:bldP spid="105481" grpId="0" autoUpdateAnimBg="0"/>
      <p:bldP spid="105482" grpId="0" autoUpdateAnimBg="0"/>
      <p:bldP spid="105483" grpId="0" autoUpdateAnimBg="0"/>
      <p:bldP spid="105484"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ChangeArrowheads="1"/>
          </p:cNvSpPr>
          <p:nvPr>
            <p:ph type="title"/>
          </p:nvPr>
        </p:nvSpPr>
        <p:spPr bwMode="auto">
          <a:xfrm>
            <a:off x="323850" y="5157788"/>
            <a:ext cx="8569325" cy="1511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注：此电路的特点是结构简单，不需译码电路，缺点是所用触发器的数目比较多，而且需采用自启动反馈逻辑电路。</a:t>
            </a:r>
          </a:p>
        </p:txBody>
      </p:sp>
      <p:graphicFrame>
        <p:nvGraphicFramePr>
          <p:cNvPr id="106500" name="Object 4"/>
          <p:cNvGraphicFramePr>
            <a:graphicFrameLocks noChangeAspect="1"/>
          </p:cNvGraphicFramePr>
          <p:nvPr/>
        </p:nvGraphicFramePr>
        <p:xfrm>
          <a:off x="0" y="981075"/>
          <a:ext cx="9144000" cy="3989388"/>
        </p:xfrm>
        <a:graphic>
          <a:graphicData uri="http://schemas.openxmlformats.org/presentationml/2006/ole">
            <mc:AlternateContent xmlns:mc="http://schemas.openxmlformats.org/markup-compatibility/2006">
              <mc:Choice xmlns:v="urn:schemas-microsoft-com:vml" Requires="v">
                <p:oleObj spid="_x0000_s106504" name="Visio" r:id="rId4" imgW="5000549" imgH="2222297" progId="Visio.Drawing.11">
                  <p:embed/>
                </p:oleObj>
              </mc:Choice>
              <mc:Fallback>
                <p:oleObj name="Visio" r:id="rId4" imgW="5000549" imgH="222229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1678" t="3775" r="6342" b="5931"/>
                      <a:stretch>
                        <a:fillRect/>
                      </a:stretch>
                    </p:blipFill>
                    <p:spPr bwMode="auto">
                      <a:xfrm>
                        <a:off x="0" y="981075"/>
                        <a:ext cx="9144000" cy="398938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03" name="Text Box 7"/>
          <p:cNvSpPr txBox="1">
            <a:spLocks noChangeArrowheads="1"/>
          </p:cNvSpPr>
          <p:nvPr/>
        </p:nvSpPr>
        <p:spPr bwMode="auto">
          <a:xfrm>
            <a:off x="179388" y="188913"/>
            <a:ext cx="77771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spcBef>
                <a:spcPct val="50000"/>
              </a:spcBef>
            </a:pPr>
            <a:r>
              <a:rPr lang="en-US" altLang="zh-CN" sz="3200" u="sng">
                <a:solidFill>
                  <a:srgbClr val="FFFF99"/>
                </a:solidFill>
              </a:rPr>
              <a:t>6.3.3* </a:t>
            </a:r>
            <a:r>
              <a:rPr lang="zh-CN" altLang="en-US" sz="3200" u="sng">
                <a:solidFill>
                  <a:srgbClr val="FFFF99"/>
                </a:solidFill>
              </a:rPr>
              <a:t>顺序脉冲发生器</a:t>
            </a:r>
            <a:r>
              <a:rPr lang="en-US" altLang="zh-CN" sz="3200" u="sng">
                <a:solidFill>
                  <a:srgbClr val="FFFF99"/>
                </a:solidFill>
              </a:rPr>
              <a:t>(</a:t>
            </a:r>
            <a:r>
              <a:rPr lang="zh-CN" altLang="en-US" sz="3200" u="sng">
                <a:solidFill>
                  <a:srgbClr val="FFFF99"/>
                </a:solidFill>
              </a:rPr>
              <a:t>计数器的应用）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dissolve">
                                      <p:cBhvr>
                                        <p:cTn id="7" dur="1000"/>
                                        <p:tgtEl>
                                          <p:spTgt spid="1065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6498"/>
                                        </p:tgtEl>
                                        <p:attrNameLst>
                                          <p:attrName>style.visibility</p:attrName>
                                        </p:attrNameLst>
                                      </p:cBhvr>
                                      <p:to>
                                        <p:strVal val="visible"/>
                                      </p:to>
                                    </p:set>
                                    <p:animEffect transition="in" filter="circle(in)">
                                      <p:cBhvr>
                                        <p:cTn id="12" dur="1000"/>
                                        <p:tgtEl>
                                          <p:spTgt spid="106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ChangeArrowheads="1"/>
          </p:cNvSpPr>
          <p:nvPr>
            <p:ph type="title"/>
          </p:nvPr>
        </p:nvSpPr>
        <p:spPr bwMode="auto">
          <a:xfrm>
            <a:off x="250825" y="692150"/>
            <a:ext cx="777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2.</a:t>
            </a:r>
            <a:r>
              <a:rPr lang="zh-CN" altLang="en-US" sz="2800" u="sng">
                <a:solidFill>
                  <a:schemeClr val="tx1"/>
                </a:solidFill>
                <a:effectLst/>
                <a:latin typeface="Times New Roman" pitchFamily="18" charset="0"/>
                <a:ea typeface="楷体_GB2312" pitchFamily="49" charset="-122"/>
              </a:rPr>
              <a:t>由计数器和译码器构成的顺序脉冲发生器</a:t>
            </a:r>
          </a:p>
        </p:txBody>
      </p:sp>
      <p:sp>
        <p:nvSpPr>
          <p:cNvPr id="107524" name="Text Box 4"/>
          <p:cNvSpPr txBox="1">
            <a:spLocks noChangeArrowheads="1"/>
          </p:cNvSpPr>
          <p:nvPr/>
        </p:nvSpPr>
        <p:spPr bwMode="auto">
          <a:xfrm>
            <a:off x="250825" y="1268413"/>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图</a:t>
            </a:r>
            <a:r>
              <a:rPr kumimoji="1" lang="en-US" altLang="zh-CN"/>
              <a:t>6.3.44</a:t>
            </a:r>
            <a:r>
              <a:rPr kumimoji="1" lang="zh-CN" altLang="en-US"/>
              <a:t>为由</a:t>
            </a:r>
            <a:r>
              <a:rPr kumimoji="1" lang="en-US" altLang="zh-CN"/>
              <a:t>74LS161</a:t>
            </a:r>
            <a:r>
              <a:rPr kumimoji="1" lang="zh-CN" altLang="en-US"/>
              <a:t>构成的</a:t>
            </a:r>
            <a:r>
              <a:rPr kumimoji="1" lang="en-US" altLang="zh-CN"/>
              <a:t>8</a:t>
            </a:r>
            <a:r>
              <a:rPr kumimoji="1" lang="zh-CN" altLang="en-US"/>
              <a:t>进制计数器和</a:t>
            </a:r>
            <a:r>
              <a:rPr kumimoji="1" lang="en-US" altLang="zh-CN"/>
              <a:t>3</a:t>
            </a:r>
            <a:r>
              <a:rPr kumimoji="1" lang="zh-CN" altLang="en-US"/>
              <a:t>－</a:t>
            </a:r>
            <a:r>
              <a:rPr kumimoji="1" lang="en-US" altLang="zh-CN"/>
              <a:t>8</a:t>
            </a:r>
            <a:r>
              <a:rPr kumimoji="1" lang="zh-CN" altLang="en-US"/>
              <a:t>译码器构成的顺序节拍脉冲发生器</a:t>
            </a:r>
          </a:p>
        </p:txBody>
      </p:sp>
      <p:sp>
        <p:nvSpPr>
          <p:cNvPr id="107526" name="Text Box 6"/>
          <p:cNvSpPr txBox="1">
            <a:spLocks noChangeArrowheads="1"/>
          </p:cNvSpPr>
          <p:nvPr/>
        </p:nvSpPr>
        <p:spPr bwMode="auto">
          <a:xfrm>
            <a:off x="0" y="0"/>
            <a:ext cx="77771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spcBef>
                <a:spcPct val="50000"/>
              </a:spcBef>
            </a:pPr>
            <a:r>
              <a:rPr lang="en-US" altLang="zh-CN" sz="3200" u="sng">
                <a:solidFill>
                  <a:srgbClr val="FFFF99"/>
                </a:solidFill>
              </a:rPr>
              <a:t>6.3.3* </a:t>
            </a:r>
            <a:r>
              <a:rPr lang="zh-CN" altLang="en-US" sz="3200" u="sng">
                <a:solidFill>
                  <a:srgbClr val="FFFF99"/>
                </a:solidFill>
              </a:rPr>
              <a:t>顺序脉冲发生器</a:t>
            </a:r>
            <a:r>
              <a:rPr lang="en-US" altLang="zh-CN" sz="3200" u="sng">
                <a:solidFill>
                  <a:srgbClr val="FFFF99"/>
                </a:solidFill>
              </a:rPr>
              <a:t>(</a:t>
            </a:r>
            <a:r>
              <a:rPr lang="zh-CN" altLang="en-US" sz="3200" u="sng">
                <a:solidFill>
                  <a:srgbClr val="FFFF99"/>
                </a:solidFill>
              </a:rPr>
              <a:t>计数器的应用）</a:t>
            </a:r>
          </a:p>
        </p:txBody>
      </p:sp>
      <p:grpSp>
        <p:nvGrpSpPr>
          <p:cNvPr id="107529" name="Group 9"/>
          <p:cNvGrpSpPr>
            <a:grpSpLocks/>
          </p:cNvGrpSpPr>
          <p:nvPr/>
        </p:nvGrpSpPr>
        <p:grpSpPr bwMode="auto">
          <a:xfrm>
            <a:off x="900113" y="2349500"/>
            <a:ext cx="6623050" cy="3959225"/>
            <a:chOff x="431" y="1389"/>
            <a:chExt cx="4218" cy="2527"/>
          </a:xfrm>
        </p:grpSpPr>
        <p:pic>
          <p:nvPicPr>
            <p:cNvPr id="107527" name="Picture 7" descr="6-3-5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1389"/>
              <a:ext cx="4218" cy="2527"/>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07528" name="Rectangle 8"/>
            <p:cNvSpPr>
              <a:spLocks noChangeArrowheads="1"/>
            </p:cNvSpPr>
            <p:nvPr/>
          </p:nvSpPr>
          <p:spPr bwMode="auto">
            <a:xfrm>
              <a:off x="2925" y="3566"/>
              <a:ext cx="1497"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6.3.44</a:t>
              </a:r>
            </a:p>
          </p:txBody>
        </p:sp>
      </p:grpSp>
      <p:pic>
        <p:nvPicPr>
          <p:cNvPr id="107530" name="Picture 10" descr="6-3-53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476250"/>
            <a:ext cx="4787900" cy="611981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07531" name="Text Box 11"/>
          <p:cNvSpPr txBox="1">
            <a:spLocks noChangeArrowheads="1"/>
          </p:cNvSpPr>
          <p:nvPr/>
        </p:nvSpPr>
        <p:spPr bwMode="auto">
          <a:xfrm>
            <a:off x="250825" y="6338888"/>
            <a:ext cx="4211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输出波形如图所示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box(in)">
                                      <p:cBhvr>
                                        <p:cTn id="7" dur="1000"/>
                                        <p:tgtEl>
                                          <p:spTgt spid="107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7524"/>
                                        </p:tgtEl>
                                        <p:attrNameLst>
                                          <p:attrName>style.visibility</p:attrName>
                                        </p:attrNameLst>
                                      </p:cBhvr>
                                      <p:to>
                                        <p:strVal val="visible"/>
                                      </p:to>
                                    </p:set>
                                    <p:animEffect transition="in" filter="circle(in)">
                                      <p:cBhvr>
                                        <p:cTn id="12" dur="1000"/>
                                        <p:tgtEl>
                                          <p:spTgt spid="1075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7529"/>
                                        </p:tgtEl>
                                        <p:attrNameLst>
                                          <p:attrName>style.visibility</p:attrName>
                                        </p:attrNameLst>
                                      </p:cBhvr>
                                      <p:to>
                                        <p:strVal val="visible"/>
                                      </p:to>
                                    </p:set>
                                    <p:animEffect transition="in" filter="dissolve">
                                      <p:cBhvr>
                                        <p:cTn id="17" dur="1000"/>
                                        <p:tgtEl>
                                          <p:spTgt spid="1075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107531"/>
                                        </p:tgtEl>
                                        <p:attrNameLst>
                                          <p:attrName>style.visibility</p:attrName>
                                        </p:attrNameLst>
                                      </p:cBhvr>
                                      <p:to>
                                        <p:strVal val="visible"/>
                                      </p:to>
                                    </p:set>
                                    <p:anim calcmode="lin" valueType="num">
                                      <p:cBhvr>
                                        <p:cTn id="22" dur="1000" fill="hold"/>
                                        <p:tgtEl>
                                          <p:spTgt spid="107531"/>
                                        </p:tgtEl>
                                        <p:attrNameLst>
                                          <p:attrName>ppt_x</p:attrName>
                                        </p:attrNameLst>
                                      </p:cBhvr>
                                      <p:tavLst>
                                        <p:tav tm="0">
                                          <p:val>
                                            <p:strVal val="#ppt_x-.2"/>
                                          </p:val>
                                        </p:tav>
                                        <p:tav tm="100000">
                                          <p:val>
                                            <p:strVal val="#ppt_x"/>
                                          </p:val>
                                        </p:tav>
                                      </p:tavLst>
                                    </p:anim>
                                    <p:anim calcmode="lin" valueType="num">
                                      <p:cBhvr>
                                        <p:cTn id="23" dur="1000" fill="hold"/>
                                        <p:tgtEl>
                                          <p:spTgt spid="107531"/>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075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07530"/>
                                        </p:tgtEl>
                                        <p:attrNameLst>
                                          <p:attrName>style.visibility</p:attrName>
                                        </p:attrNameLst>
                                      </p:cBhvr>
                                      <p:to>
                                        <p:strVal val="visible"/>
                                      </p:to>
                                    </p:set>
                                    <p:animEffect transition="in" filter="fade">
                                      <p:cBhvr>
                                        <p:cTn id="29" dur="1000"/>
                                        <p:tgtEl>
                                          <p:spTgt spid="107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p:bldP spid="107524" grpId="0" autoUpdateAnimBg="0"/>
      <p:bldP spid="107531"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ChangeArrowheads="1"/>
          </p:cNvSpPr>
          <p:nvPr>
            <p:ph type="title"/>
          </p:nvPr>
        </p:nvSpPr>
        <p:spPr bwMode="auto">
          <a:xfrm>
            <a:off x="323850" y="188913"/>
            <a:ext cx="7704138"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3200" u="sng">
                <a:solidFill>
                  <a:srgbClr val="FFFF99"/>
                </a:solidFill>
                <a:effectLst/>
                <a:latin typeface="Times New Roman" pitchFamily="18" charset="0"/>
                <a:ea typeface="楷体_GB2312" pitchFamily="49" charset="-122"/>
              </a:rPr>
              <a:t>6.3.4* </a:t>
            </a:r>
            <a:r>
              <a:rPr lang="zh-CN" altLang="en-US" sz="3200" u="sng">
                <a:solidFill>
                  <a:srgbClr val="FFFF99"/>
                </a:solidFill>
                <a:effectLst/>
                <a:latin typeface="Times New Roman" pitchFamily="18" charset="0"/>
                <a:ea typeface="楷体_GB2312" pitchFamily="49" charset="-122"/>
              </a:rPr>
              <a:t>序列信号发生器</a:t>
            </a:r>
            <a:r>
              <a:rPr lang="en-US" altLang="zh-CN" sz="3200" u="sng">
                <a:solidFill>
                  <a:srgbClr val="FFFF99"/>
                </a:solidFill>
                <a:effectLst/>
                <a:latin typeface="Times New Roman" pitchFamily="18" charset="0"/>
                <a:ea typeface="楷体_GB2312" pitchFamily="49" charset="-122"/>
              </a:rPr>
              <a:t>(</a:t>
            </a:r>
            <a:r>
              <a:rPr lang="zh-CN" altLang="en-US" sz="3200" u="sng">
                <a:solidFill>
                  <a:srgbClr val="FFFF99"/>
                </a:solidFill>
                <a:effectLst/>
                <a:latin typeface="Times New Roman" pitchFamily="18" charset="0"/>
                <a:ea typeface="楷体_GB2312" pitchFamily="49" charset="-122"/>
              </a:rPr>
              <a:t>计数器的应用）</a:t>
            </a:r>
          </a:p>
        </p:txBody>
      </p:sp>
      <p:sp>
        <p:nvSpPr>
          <p:cNvPr id="109573" name="Text Box 5"/>
          <p:cNvSpPr txBox="1">
            <a:spLocks noChangeArrowheads="1"/>
          </p:cNvSpPr>
          <p:nvPr/>
        </p:nvSpPr>
        <p:spPr bwMode="auto">
          <a:xfrm>
            <a:off x="228600" y="836613"/>
            <a:ext cx="873601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在数字信号的传输和数字系统的测试中，有时需要用到一组特定的串行数字信号，这样的信号称为序列信号，产生序列信号的电路称为序列信号发生器。</a:t>
            </a:r>
          </a:p>
        </p:txBody>
      </p:sp>
      <p:sp>
        <p:nvSpPr>
          <p:cNvPr id="109574" name="Text Box 6"/>
          <p:cNvSpPr txBox="1">
            <a:spLocks noChangeArrowheads="1"/>
          </p:cNvSpPr>
          <p:nvPr/>
        </p:nvSpPr>
        <p:spPr bwMode="auto">
          <a:xfrm>
            <a:off x="250825" y="2276475"/>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构成序列信号发生器的方法很多，现介绍两种</a:t>
            </a:r>
          </a:p>
        </p:txBody>
      </p:sp>
      <p:sp>
        <p:nvSpPr>
          <p:cNvPr id="109575" name="Text Box 7"/>
          <p:cNvSpPr txBox="1">
            <a:spLocks noChangeArrowheads="1"/>
          </p:cNvSpPr>
          <p:nvPr/>
        </p:nvSpPr>
        <p:spPr bwMode="auto">
          <a:xfrm>
            <a:off x="395288" y="2852738"/>
            <a:ext cx="685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a:t>
            </a:r>
            <a:r>
              <a:rPr kumimoji="1" lang="zh-CN" altLang="en-US" u="sng"/>
              <a:t>由计数器和数据选择器构成</a:t>
            </a:r>
          </a:p>
        </p:txBody>
      </p:sp>
      <p:sp>
        <p:nvSpPr>
          <p:cNvPr id="109576" name="Text Box 8"/>
          <p:cNvSpPr txBox="1">
            <a:spLocks noChangeArrowheads="1"/>
          </p:cNvSpPr>
          <p:nvPr/>
        </p:nvSpPr>
        <p:spPr bwMode="auto">
          <a:xfrm>
            <a:off x="323850" y="3500438"/>
            <a:ext cx="85693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此电路比较简单和直观，若产生一个</a:t>
            </a:r>
            <a:r>
              <a:rPr kumimoji="1" lang="en-US" altLang="zh-CN"/>
              <a:t>8</a:t>
            </a:r>
            <a:r>
              <a:rPr kumimoji="1" lang="zh-CN" altLang="en-US"/>
              <a:t>位序列信号为</a:t>
            </a:r>
            <a:r>
              <a:rPr kumimoji="1" lang="en-US" altLang="zh-CN"/>
              <a:t>00010111(</a:t>
            </a:r>
            <a:r>
              <a:rPr kumimoji="1" lang="zh-CN" altLang="en-US"/>
              <a:t>时间顺序为自左向右），则可用一个</a:t>
            </a:r>
            <a:r>
              <a:rPr kumimoji="1" lang="en-US" altLang="zh-CN"/>
              <a:t>8</a:t>
            </a:r>
            <a:r>
              <a:rPr kumimoji="1" lang="zh-CN" altLang="en-US"/>
              <a:t>进制的计数器和一个</a:t>
            </a:r>
            <a:r>
              <a:rPr kumimoji="1" lang="en-US" altLang="zh-CN"/>
              <a:t>8</a:t>
            </a:r>
            <a:r>
              <a:rPr kumimoji="1" lang="zh-CN" altLang="en-US"/>
              <a:t>选</a:t>
            </a:r>
            <a:r>
              <a:rPr kumimoji="1" lang="en-US" altLang="zh-CN"/>
              <a:t>1</a:t>
            </a:r>
            <a:r>
              <a:rPr kumimoji="1" lang="zh-CN" altLang="en-US"/>
              <a:t>数据选择器来实现，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 calcmode="lin" valueType="num">
                                      <p:cBhvr>
                                        <p:cTn id="7" dur="500" fill="hold"/>
                                        <p:tgtEl>
                                          <p:spTgt spid="109570"/>
                                        </p:tgtEl>
                                        <p:attrNameLst>
                                          <p:attrName>ppt_w</p:attrName>
                                        </p:attrNameLst>
                                      </p:cBhvr>
                                      <p:tavLst>
                                        <p:tav tm="0">
                                          <p:val>
                                            <p:fltVal val="0"/>
                                          </p:val>
                                        </p:tav>
                                        <p:tav tm="100000">
                                          <p:val>
                                            <p:strVal val="#ppt_w"/>
                                          </p:val>
                                        </p:tav>
                                      </p:tavLst>
                                    </p:anim>
                                    <p:anim calcmode="lin" valueType="num">
                                      <p:cBhvr>
                                        <p:cTn id="8" dur="500" fill="hold"/>
                                        <p:tgtEl>
                                          <p:spTgt spid="1095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9573"/>
                                        </p:tgtEl>
                                        <p:attrNameLst>
                                          <p:attrName>style.visibility</p:attrName>
                                        </p:attrNameLst>
                                      </p:cBhvr>
                                      <p:to>
                                        <p:strVal val="visible"/>
                                      </p:to>
                                    </p:set>
                                    <p:animEffect transition="in" filter="circle(in)">
                                      <p:cBhvr>
                                        <p:cTn id="13" dur="1000"/>
                                        <p:tgtEl>
                                          <p:spTgt spid="10957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9574"/>
                                        </p:tgtEl>
                                        <p:attrNameLst>
                                          <p:attrName>style.visibility</p:attrName>
                                        </p:attrNameLst>
                                      </p:cBhvr>
                                      <p:to>
                                        <p:strVal val="visible"/>
                                      </p:to>
                                    </p:set>
                                    <p:animEffect transition="in" filter="box(in)">
                                      <p:cBhvr>
                                        <p:cTn id="18" dur="1000"/>
                                        <p:tgtEl>
                                          <p:spTgt spid="10957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109575"/>
                                        </p:tgtEl>
                                        <p:attrNameLst>
                                          <p:attrName>style.visibility</p:attrName>
                                        </p:attrNameLst>
                                      </p:cBhvr>
                                      <p:to>
                                        <p:strVal val="visible"/>
                                      </p:to>
                                    </p:set>
                                    <p:anim calcmode="lin" valueType="num">
                                      <p:cBhvr>
                                        <p:cTn id="23" dur="1000" fill="hold"/>
                                        <p:tgtEl>
                                          <p:spTgt spid="109575"/>
                                        </p:tgtEl>
                                        <p:attrNameLst>
                                          <p:attrName>ppt_x</p:attrName>
                                        </p:attrNameLst>
                                      </p:cBhvr>
                                      <p:tavLst>
                                        <p:tav tm="0">
                                          <p:val>
                                            <p:strVal val="#ppt_x-.2"/>
                                          </p:val>
                                        </p:tav>
                                        <p:tav tm="100000">
                                          <p:val>
                                            <p:strVal val="#ppt_x"/>
                                          </p:val>
                                        </p:tav>
                                      </p:tavLst>
                                    </p:anim>
                                    <p:anim calcmode="lin" valueType="num">
                                      <p:cBhvr>
                                        <p:cTn id="24" dur="1000" fill="hold"/>
                                        <p:tgtEl>
                                          <p:spTgt spid="109575"/>
                                        </p:tgtEl>
                                        <p:attrNameLst>
                                          <p:attrName>ppt_y</p:attrName>
                                        </p:attrNameLst>
                                      </p:cBhvr>
                                      <p:tavLst>
                                        <p:tav tm="0">
                                          <p:val>
                                            <p:strVal val="#ppt_y"/>
                                          </p:val>
                                        </p:tav>
                                        <p:tav tm="100000">
                                          <p:val>
                                            <p:strVal val="#ppt_y"/>
                                          </p:val>
                                        </p:tav>
                                      </p:tavLst>
                                    </p:anim>
                                    <p:animEffect transition="in" filter="wipe(right)" prLst="gradientSize: 0.1">
                                      <p:cBhvr>
                                        <p:cTn id="25" dur="1000"/>
                                        <p:tgtEl>
                                          <p:spTgt spid="10957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9576"/>
                                        </p:tgtEl>
                                        <p:attrNameLst>
                                          <p:attrName>style.visibility</p:attrName>
                                        </p:attrNameLst>
                                      </p:cBhvr>
                                      <p:to>
                                        <p:strVal val="visible"/>
                                      </p:to>
                                    </p:set>
                                    <p:animEffect transition="in" filter="circle(in)">
                                      <p:cBhvr>
                                        <p:cTn id="30" dur="1000"/>
                                        <p:tgtEl>
                                          <p:spTgt spid="109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3" grpId="0" autoUpdateAnimBg="0"/>
      <p:bldP spid="109574" grpId="0" autoUpdateAnimBg="0"/>
      <p:bldP spid="109575" grpId="0" autoUpdateAnimBg="0"/>
      <p:bldP spid="10957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0603" name="Group 11"/>
          <p:cNvGrpSpPr>
            <a:grpSpLocks/>
          </p:cNvGrpSpPr>
          <p:nvPr/>
        </p:nvGrpSpPr>
        <p:grpSpPr bwMode="auto">
          <a:xfrm>
            <a:off x="250825" y="1196975"/>
            <a:ext cx="6408738" cy="3224213"/>
            <a:chOff x="249" y="709"/>
            <a:chExt cx="4037" cy="2031"/>
          </a:xfrm>
        </p:grpSpPr>
        <p:pic>
          <p:nvPicPr>
            <p:cNvPr id="110598" name="Picture 6" descr="6-3-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709"/>
              <a:ext cx="4037" cy="2031"/>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10602" name="Rectangle 10"/>
            <p:cNvSpPr>
              <a:spLocks noChangeArrowheads="1"/>
            </p:cNvSpPr>
            <p:nvPr/>
          </p:nvSpPr>
          <p:spPr bwMode="auto">
            <a:xfrm>
              <a:off x="1474" y="2432"/>
              <a:ext cx="1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6.3.45</a:t>
              </a:r>
            </a:p>
          </p:txBody>
        </p:sp>
      </p:grpSp>
      <p:sp>
        <p:nvSpPr>
          <p:cNvPr id="110599" name="Rectangle 7"/>
          <p:cNvSpPr>
            <a:spLocks noGrp="1" noChangeArrowheads="1"/>
          </p:cNvSpPr>
          <p:nvPr>
            <p:ph type="title"/>
          </p:nvPr>
        </p:nvSpPr>
        <p:spPr bwMode="auto">
          <a:xfrm>
            <a:off x="250825" y="549275"/>
            <a:ext cx="8229600" cy="6334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其电路及状态转换表如图</a:t>
            </a:r>
            <a:r>
              <a:rPr kumimoji="1" lang="en-US" altLang="zh-CN" sz="2800">
                <a:solidFill>
                  <a:schemeClr val="tx1"/>
                </a:solidFill>
                <a:effectLst/>
                <a:latin typeface="Times New Roman" pitchFamily="18" charset="0"/>
                <a:ea typeface="楷体_GB2312" pitchFamily="49" charset="-122"/>
              </a:rPr>
              <a:t>6.3.45</a:t>
            </a:r>
            <a:r>
              <a:rPr kumimoji="1" lang="zh-CN" altLang="en-US" sz="2800">
                <a:solidFill>
                  <a:schemeClr val="tx1"/>
                </a:solidFill>
                <a:effectLst/>
                <a:latin typeface="Times New Roman" pitchFamily="18" charset="0"/>
                <a:ea typeface="楷体_GB2312" pitchFamily="49" charset="-122"/>
              </a:rPr>
              <a:t>所示。</a:t>
            </a:r>
          </a:p>
        </p:txBody>
      </p:sp>
      <p:sp>
        <p:nvSpPr>
          <p:cNvPr id="110600" name="Rectangle 8"/>
          <p:cNvSpPr>
            <a:spLocks noChangeArrowheads="1"/>
          </p:cNvSpPr>
          <p:nvPr/>
        </p:nvSpPr>
        <p:spPr bwMode="auto">
          <a:xfrm>
            <a:off x="0" y="0"/>
            <a:ext cx="77041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6.3.4* </a:t>
            </a:r>
            <a:r>
              <a:rPr lang="zh-CN" altLang="en-US" sz="3200" u="sng">
                <a:solidFill>
                  <a:srgbClr val="FFFF99"/>
                </a:solidFill>
              </a:rPr>
              <a:t>序列信号发生器</a:t>
            </a:r>
            <a:r>
              <a:rPr lang="en-US" altLang="zh-CN" sz="3200" u="sng">
                <a:solidFill>
                  <a:srgbClr val="FFFF99"/>
                </a:solidFill>
              </a:rPr>
              <a:t>(</a:t>
            </a:r>
            <a:r>
              <a:rPr lang="zh-CN" altLang="en-US" sz="3200" u="sng">
                <a:solidFill>
                  <a:srgbClr val="FFFF99"/>
                </a:solidFill>
              </a:rPr>
              <a:t>计数器的应用）</a:t>
            </a:r>
          </a:p>
        </p:txBody>
      </p:sp>
      <p:graphicFrame>
        <p:nvGraphicFramePr>
          <p:cNvPr id="110601" name="Object 9"/>
          <p:cNvGraphicFramePr>
            <a:graphicFrameLocks noChangeAspect="1"/>
          </p:cNvGraphicFramePr>
          <p:nvPr/>
        </p:nvGraphicFramePr>
        <p:xfrm>
          <a:off x="5503863" y="3213100"/>
          <a:ext cx="3352800" cy="3644900"/>
        </p:xfrm>
        <a:graphic>
          <a:graphicData uri="http://schemas.openxmlformats.org/presentationml/2006/ole">
            <mc:AlternateContent xmlns:mc="http://schemas.openxmlformats.org/markup-compatibility/2006">
              <mc:Choice xmlns:v="urn:schemas-microsoft-com:vml" Requires="v">
                <p:oleObj spid="_x0000_s110604" name="Visio" r:id="rId5" imgW="1232306" imgH="1404823" progId="Visio.Drawing.11">
                  <p:embed/>
                </p:oleObj>
              </mc:Choice>
              <mc:Fallback>
                <p:oleObj name="Visio" r:id="rId5" imgW="1232306" imgH="1404823"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t="4042"/>
                      <a:stretch>
                        <a:fillRect/>
                      </a:stretch>
                    </p:blipFill>
                    <p:spPr bwMode="auto">
                      <a:xfrm>
                        <a:off x="5503863" y="3213100"/>
                        <a:ext cx="3352800" cy="364490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9"/>
                                        </p:tgtEl>
                                        <p:attrNameLst>
                                          <p:attrName>style.visibility</p:attrName>
                                        </p:attrNameLst>
                                      </p:cBhvr>
                                      <p:to>
                                        <p:strVal val="visible"/>
                                      </p:to>
                                    </p:set>
                                    <p:animEffect transition="in" filter="wipe(left)">
                                      <p:cBhvr>
                                        <p:cTn id="7" dur="1000"/>
                                        <p:tgtEl>
                                          <p:spTgt spid="1105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0603"/>
                                        </p:tgtEl>
                                        <p:attrNameLst>
                                          <p:attrName>style.visibility</p:attrName>
                                        </p:attrNameLst>
                                      </p:cBhvr>
                                      <p:to>
                                        <p:strVal val="visible"/>
                                      </p:to>
                                    </p:set>
                                    <p:animEffect transition="in" filter="dissolve">
                                      <p:cBhvr>
                                        <p:cTn id="12" dur="1000"/>
                                        <p:tgtEl>
                                          <p:spTgt spid="1106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0601"/>
                                        </p:tgtEl>
                                        <p:attrNameLst>
                                          <p:attrName>style.visibility</p:attrName>
                                        </p:attrNameLst>
                                      </p:cBhvr>
                                      <p:to>
                                        <p:strVal val="visible"/>
                                      </p:to>
                                    </p:set>
                                    <p:animEffect transition="in" filter="fade">
                                      <p:cBhvr>
                                        <p:cTn id="17" dur="1000"/>
                                        <p:tgtEl>
                                          <p:spTgt spid="110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ChangeArrowheads="1"/>
          </p:cNvSpPr>
          <p:nvPr>
            <p:ph type="title"/>
          </p:nvPr>
        </p:nvSpPr>
        <p:spPr bwMode="auto">
          <a:xfrm>
            <a:off x="152400" y="476250"/>
            <a:ext cx="8991600" cy="1439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6.3.9 </a:t>
            </a:r>
            <a:r>
              <a:rPr lang="zh-CN" altLang="en-US" sz="2800">
                <a:solidFill>
                  <a:schemeClr val="tx1"/>
                </a:solidFill>
                <a:effectLst/>
                <a:latin typeface="Times New Roman" pitchFamily="18" charset="0"/>
                <a:ea typeface="楷体_GB2312" pitchFamily="49" charset="-122"/>
              </a:rPr>
              <a:t>给定</a:t>
            </a:r>
            <a:r>
              <a:rPr lang="en-US" altLang="zh-CN" sz="2800">
                <a:solidFill>
                  <a:schemeClr val="tx1"/>
                </a:solidFill>
                <a:effectLst/>
                <a:latin typeface="Times New Roman" pitchFamily="18" charset="0"/>
                <a:ea typeface="楷体_GB2312" pitchFamily="49" charset="-122"/>
              </a:rPr>
              <a:t>3</a:t>
            </a:r>
            <a:r>
              <a:rPr lang="zh-CN" altLang="en-US" sz="2800">
                <a:solidFill>
                  <a:schemeClr val="tx1"/>
                </a:solidFill>
                <a:effectLst/>
                <a:latin typeface="Times New Roman" pitchFamily="18" charset="0"/>
                <a:ea typeface="楷体_GB2312" pitchFamily="49" charset="-122"/>
              </a:rPr>
              <a:t>线－</a:t>
            </a:r>
            <a:r>
              <a:rPr lang="en-US" altLang="zh-CN" sz="2800">
                <a:solidFill>
                  <a:schemeClr val="tx1"/>
                </a:solidFill>
                <a:effectLst/>
                <a:latin typeface="Times New Roman" pitchFamily="18" charset="0"/>
                <a:ea typeface="楷体_GB2312" pitchFamily="49" charset="-122"/>
              </a:rPr>
              <a:t>8</a:t>
            </a:r>
            <a:r>
              <a:rPr lang="zh-CN" altLang="en-US" sz="2800">
                <a:solidFill>
                  <a:schemeClr val="tx1"/>
                </a:solidFill>
                <a:effectLst/>
                <a:latin typeface="Times New Roman" pitchFamily="18" charset="0"/>
                <a:ea typeface="楷体_GB2312" pitchFamily="49" charset="-122"/>
              </a:rPr>
              <a:t>线译码器</a:t>
            </a:r>
            <a:r>
              <a:rPr lang="en-US" altLang="zh-CN" sz="2800">
                <a:solidFill>
                  <a:schemeClr val="tx1"/>
                </a:solidFill>
                <a:effectLst/>
                <a:latin typeface="Times New Roman" pitchFamily="18" charset="0"/>
                <a:ea typeface="楷体_GB2312" pitchFamily="49" charset="-122"/>
              </a:rPr>
              <a:t>74LS138</a:t>
            </a:r>
            <a:r>
              <a:rPr lang="zh-CN" altLang="en-US" sz="2800">
                <a:solidFill>
                  <a:schemeClr val="tx1"/>
                </a:solidFill>
                <a:effectLst/>
                <a:latin typeface="Times New Roman" pitchFamily="18" charset="0"/>
                <a:ea typeface="楷体_GB2312" pitchFamily="49" charset="-122"/>
              </a:rPr>
              <a:t>和</a:t>
            </a:r>
            <a:r>
              <a:rPr lang="en-US" altLang="zh-CN" sz="2800">
                <a:solidFill>
                  <a:schemeClr val="tx1"/>
                </a:solidFill>
                <a:effectLst/>
                <a:latin typeface="Times New Roman" pitchFamily="18" charset="0"/>
                <a:ea typeface="楷体_GB2312" pitchFamily="49" charset="-122"/>
              </a:rPr>
              <a:t>4</a:t>
            </a:r>
            <a:r>
              <a:rPr lang="zh-CN" altLang="en-US" sz="2800">
                <a:solidFill>
                  <a:schemeClr val="tx1"/>
                </a:solidFill>
                <a:effectLst/>
                <a:latin typeface="Times New Roman" pitchFamily="18" charset="0"/>
                <a:ea typeface="楷体_GB2312" pitchFamily="49" charset="-122"/>
              </a:rPr>
              <a:t>位二进制同步加法计数器</a:t>
            </a:r>
            <a:r>
              <a:rPr lang="en-US" altLang="zh-CN" sz="2800">
                <a:solidFill>
                  <a:schemeClr val="tx1"/>
                </a:solidFill>
                <a:effectLst/>
                <a:latin typeface="Times New Roman" pitchFamily="18" charset="0"/>
                <a:ea typeface="楷体_GB2312" pitchFamily="49" charset="-122"/>
              </a:rPr>
              <a:t>74LS161</a:t>
            </a:r>
            <a:r>
              <a:rPr lang="zh-CN" altLang="en-US" sz="2800">
                <a:solidFill>
                  <a:schemeClr val="tx1"/>
                </a:solidFill>
                <a:effectLst/>
                <a:latin typeface="Times New Roman" pitchFamily="18" charset="0"/>
                <a:ea typeface="楷体_GB2312" pitchFamily="49" charset="-122"/>
              </a:rPr>
              <a:t>以及与非门，要求组成</a:t>
            </a:r>
            <a:r>
              <a:rPr lang="en-US" altLang="zh-CN" sz="2800">
                <a:solidFill>
                  <a:schemeClr val="tx1"/>
                </a:solidFill>
                <a:effectLst/>
                <a:latin typeface="Times New Roman" pitchFamily="18" charset="0"/>
                <a:ea typeface="楷体_GB2312" pitchFamily="49" charset="-122"/>
              </a:rPr>
              <a:t>12</a:t>
            </a:r>
            <a:r>
              <a:rPr lang="zh-CN" altLang="en-US" sz="2800">
                <a:solidFill>
                  <a:schemeClr val="tx1"/>
                </a:solidFill>
                <a:effectLst/>
                <a:latin typeface="Times New Roman" pitchFamily="18" charset="0"/>
                <a:ea typeface="楷体_GB2312" pitchFamily="49" charset="-122"/>
              </a:rPr>
              <a:t>节拍顺序脉冲发生器。</a:t>
            </a:r>
          </a:p>
        </p:txBody>
      </p:sp>
      <p:sp>
        <p:nvSpPr>
          <p:cNvPr id="112645" name="Text Box 5"/>
          <p:cNvSpPr txBox="1">
            <a:spLocks noChangeArrowheads="1"/>
          </p:cNvSpPr>
          <p:nvPr/>
        </p:nvSpPr>
        <p:spPr bwMode="auto">
          <a:xfrm>
            <a:off x="179388" y="1989138"/>
            <a:ext cx="295275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解：将</a:t>
            </a:r>
            <a:r>
              <a:rPr kumimoji="1" lang="en-US" altLang="zh-CN"/>
              <a:t>4</a:t>
            </a:r>
            <a:r>
              <a:rPr kumimoji="1" lang="zh-CN" altLang="en-US"/>
              <a:t>位十六进制加法计数器</a:t>
            </a:r>
            <a:r>
              <a:rPr kumimoji="1" lang="en-US" altLang="zh-CN"/>
              <a:t>74LS161</a:t>
            </a:r>
            <a:r>
              <a:rPr kumimoji="1" lang="zh-CN" altLang="en-US"/>
              <a:t>构成</a:t>
            </a:r>
            <a:r>
              <a:rPr kumimoji="1" lang="en-US" altLang="zh-CN"/>
              <a:t>12</a:t>
            </a:r>
            <a:r>
              <a:rPr kumimoji="1" lang="zh-CN" altLang="en-US"/>
              <a:t>进制计数器，将</a:t>
            </a:r>
            <a:r>
              <a:rPr kumimoji="1" lang="en-US" altLang="zh-CN"/>
              <a:t>74LS138</a:t>
            </a:r>
            <a:r>
              <a:rPr kumimoji="1" lang="zh-CN" altLang="en-US"/>
              <a:t>构成</a:t>
            </a:r>
            <a:r>
              <a:rPr kumimoji="1" lang="en-US" altLang="zh-CN"/>
              <a:t>4</a:t>
            </a:r>
            <a:r>
              <a:rPr kumimoji="1" lang="zh-CN" altLang="en-US"/>
              <a:t>线－</a:t>
            </a:r>
            <a:r>
              <a:rPr kumimoji="1" lang="en-US" altLang="zh-CN"/>
              <a:t>16</a:t>
            </a:r>
            <a:r>
              <a:rPr kumimoji="1" lang="zh-CN" altLang="en-US"/>
              <a:t>线译码器，再连线即可构成</a:t>
            </a:r>
            <a:r>
              <a:rPr kumimoji="1" lang="en-US" altLang="zh-CN"/>
              <a:t>12</a:t>
            </a:r>
            <a:r>
              <a:rPr kumimoji="1" lang="zh-CN" altLang="en-US"/>
              <a:t>节拍顺序脉冲发生器。其电路如图</a:t>
            </a:r>
            <a:r>
              <a:rPr kumimoji="1" lang="en-US" altLang="zh-CN"/>
              <a:t>6.3.46</a:t>
            </a:r>
            <a:r>
              <a:rPr kumimoji="1" lang="zh-CN" altLang="en-US"/>
              <a:t>所示。</a:t>
            </a:r>
          </a:p>
        </p:txBody>
      </p:sp>
      <p:graphicFrame>
        <p:nvGraphicFramePr>
          <p:cNvPr id="112646" name="Object 6"/>
          <p:cNvGraphicFramePr>
            <a:graphicFrameLocks noChangeAspect="1"/>
          </p:cNvGraphicFramePr>
          <p:nvPr/>
        </p:nvGraphicFramePr>
        <p:xfrm>
          <a:off x="3352800" y="1484313"/>
          <a:ext cx="5791200" cy="5113337"/>
        </p:xfrm>
        <a:graphic>
          <a:graphicData uri="http://schemas.openxmlformats.org/presentationml/2006/ole">
            <mc:AlternateContent xmlns:mc="http://schemas.openxmlformats.org/markup-compatibility/2006">
              <mc:Choice xmlns:v="urn:schemas-microsoft-com:vml" Requires="v">
                <p:oleObj spid="_x0000_s112648" name="Visio" r:id="rId4" imgW="3406445" imgH="3197352" progId="Visio.Drawing.11">
                  <p:embed/>
                </p:oleObj>
              </mc:Choice>
              <mc:Fallback>
                <p:oleObj name="Visio" r:id="rId4" imgW="3406445" imgH="3197352"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b="5902"/>
                      <a:stretch>
                        <a:fillRect/>
                      </a:stretch>
                    </p:blipFill>
                    <p:spPr bwMode="auto">
                      <a:xfrm>
                        <a:off x="3352800" y="1484313"/>
                        <a:ext cx="5791200" cy="5113337"/>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47" name="Rectangle 7"/>
          <p:cNvSpPr>
            <a:spLocks noChangeArrowheads="1"/>
          </p:cNvSpPr>
          <p:nvPr/>
        </p:nvSpPr>
        <p:spPr bwMode="auto">
          <a:xfrm>
            <a:off x="0" y="0"/>
            <a:ext cx="77041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6.3.4* </a:t>
            </a:r>
            <a:r>
              <a:rPr lang="zh-CN" altLang="en-US" sz="3200" u="sng">
                <a:solidFill>
                  <a:srgbClr val="FFFF99"/>
                </a:solidFill>
              </a:rPr>
              <a:t>序列信号发生器</a:t>
            </a:r>
            <a:r>
              <a:rPr lang="en-US" altLang="zh-CN" sz="3200" u="sng">
                <a:solidFill>
                  <a:srgbClr val="FFFF99"/>
                </a:solidFill>
              </a:rPr>
              <a:t>(</a:t>
            </a:r>
            <a:r>
              <a:rPr lang="zh-CN" altLang="en-US" sz="3200" u="sng">
                <a:solidFill>
                  <a:srgbClr val="FFFF99"/>
                </a:solidFill>
              </a:rPr>
              <a:t>计数器的应用）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box(in)">
                                      <p:cBhvr>
                                        <p:cTn id="7" dur="1000"/>
                                        <p:tgtEl>
                                          <p:spTgt spid="112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12645"/>
                                        </p:tgtEl>
                                        <p:attrNameLst>
                                          <p:attrName>style.visibility</p:attrName>
                                        </p:attrNameLst>
                                      </p:cBhvr>
                                      <p:to>
                                        <p:strVal val="visible"/>
                                      </p:to>
                                    </p:set>
                                    <p:animEffect transition="in" filter="barn(inHorizontal)">
                                      <p:cBhvr>
                                        <p:cTn id="12" dur="1000"/>
                                        <p:tgtEl>
                                          <p:spTgt spid="1126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2646"/>
                                        </p:tgtEl>
                                        <p:attrNameLst>
                                          <p:attrName>style.visibility</p:attrName>
                                        </p:attrNameLst>
                                      </p:cBhvr>
                                      <p:to>
                                        <p:strVal val="visible"/>
                                      </p:to>
                                    </p:set>
                                    <p:animEffect transition="in" filter="dissolve">
                                      <p:cBhvr>
                                        <p:cTn id="17" dur="1000"/>
                                        <p:tgtEl>
                                          <p:spTgt spid="11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ChangeArrowheads="1"/>
          </p:cNvSpPr>
          <p:nvPr>
            <p:ph type="title"/>
          </p:nvPr>
        </p:nvSpPr>
        <p:spPr bwMode="auto">
          <a:xfrm>
            <a:off x="250825" y="765175"/>
            <a:ext cx="8497888" cy="1439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en-US" altLang="zh-CN" sz="2800">
                <a:solidFill>
                  <a:schemeClr val="tx1"/>
                </a:solidFill>
                <a:effectLst/>
                <a:latin typeface="Times New Roman" pitchFamily="18" charset="0"/>
                <a:ea typeface="楷体_GB2312" pitchFamily="49" charset="-122"/>
              </a:rPr>
              <a:t>2.</a:t>
            </a:r>
            <a:r>
              <a:rPr kumimoji="1" lang="zh-CN" altLang="en-US" sz="2800">
                <a:solidFill>
                  <a:schemeClr val="tx1"/>
                </a:solidFill>
                <a:effectLst/>
                <a:latin typeface="Times New Roman" pitchFamily="18" charset="0"/>
                <a:ea typeface="楷体_GB2312" pitchFamily="49" charset="-122"/>
              </a:rPr>
              <a:t>把得到的驱动方程代入相应触发器的特性方程中，就可以得到每个触发器的状态方程，由这些状态方程得到整个时序逻辑电路的方程组；</a:t>
            </a:r>
          </a:p>
        </p:txBody>
      </p:sp>
      <p:sp>
        <p:nvSpPr>
          <p:cNvPr id="12297" name="Text Box 9"/>
          <p:cNvSpPr txBox="1">
            <a:spLocks noChangeArrowheads="1"/>
          </p:cNvSpPr>
          <p:nvPr/>
        </p:nvSpPr>
        <p:spPr bwMode="auto">
          <a:xfrm>
            <a:off x="250825" y="2205038"/>
            <a:ext cx="601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3. </a:t>
            </a:r>
            <a:r>
              <a:rPr kumimoji="1" lang="zh-CN" altLang="en-US"/>
              <a:t>根据逻辑图写出电路的输出方程；</a:t>
            </a:r>
          </a:p>
        </p:txBody>
      </p:sp>
      <p:sp>
        <p:nvSpPr>
          <p:cNvPr id="12299" name="Text Box 11"/>
          <p:cNvSpPr txBox="1">
            <a:spLocks noChangeArrowheads="1"/>
          </p:cNvSpPr>
          <p:nvPr/>
        </p:nvSpPr>
        <p:spPr bwMode="auto">
          <a:xfrm>
            <a:off x="179388" y="2781300"/>
            <a:ext cx="89646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4.</a:t>
            </a:r>
            <a:r>
              <a:rPr kumimoji="1" lang="zh-CN" altLang="en-US"/>
              <a:t>写出整个电路的状态转换表、状态转换图和时序图；</a:t>
            </a:r>
          </a:p>
        </p:txBody>
      </p:sp>
      <p:sp>
        <p:nvSpPr>
          <p:cNvPr id="12300" name="Text Box 12"/>
          <p:cNvSpPr txBox="1">
            <a:spLocks noChangeArrowheads="1"/>
          </p:cNvSpPr>
          <p:nvPr/>
        </p:nvSpPr>
        <p:spPr bwMode="auto">
          <a:xfrm>
            <a:off x="179388" y="3500438"/>
            <a:ext cx="8713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5.</a:t>
            </a:r>
            <a:r>
              <a:rPr kumimoji="1" lang="zh-CN" altLang="en-US"/>
              <a:t>由状态转换表或状态转换图得出电路的逻辑功能。</a:t>
            </a:r>
          </a:p>
        </p:txBody>
      </p:sp>
      <p:sp>
        <p:nvSpPr>
          <p:cNvPr id="12301" name="Rectangle 13"/>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inHorizontal)">
                                      <p:cBhvr>
                                        <p:cTn id="7" dur="1000"/>
                                        <p:tgtEl>
                                          <p:spTgt spid="12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2297"/>
                                        </p:tgtEl>
                                        <p:attrNameLst>
                                          <p:attrName>style.visibility</p:attrName>
                                        </p:attrNameLst>
                                      </p:cBhvr>
                                      <p:to>
                                        <p:strVal val="visible"/>
                                      </p:to>
                                    </p:set>
                                    <p:animEffect transition="in" filter="barn(outHorizontal)">
                                      <p:cBhvr>
                                        <p:cTn id="12" dur="1000"/>
                                        <p:tgtEl>
                                          <p:spTgt spid="122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299"/>
                                        </p:tgtEl>
                                        <p:attrNameLst>
                                          <p:attrName>style.visibility</p:attrName>
                                        </p:attrNameLst>
                                      </p:cBhvr>
                                      <p:to>
                                        <p:strVal val="visible"/>
                                      </p:to>
                                    </p:set>
                                    <p:animEffect transition="in" filter="barn(inVertical)">
                                      <p:cBhvr>
                                        <p:cTn id="17" dur="1000"/>
                                        <p:tgtEl>
                                          <p:spTgt spid="122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1" nodeType="clickEffect">
                                  <p:stCondLst>
                                    <p:cond delay="0"/>
                                  </p:stCondLst>
                                  <p:childTnLst>
                                    <p:set>
                                      <p:cBhvr>
                                        <p:cTn id="21" dur="1" fill="hold">
                                          <p:stCondLst>
                                            <p:cond delay="0"/>
                                          </p:stCondLst>
                                        </p:cTn>
                                        <p:tgtEl>
                                          <p:spTgt spid="12300"/>
                                        </p:tgtEl>
                                        <p:attrNameLst>
                                          <p:attrName>style.visibility</p:attrName>
                                        </p:attrNameLst>
                                      </p:cBhvr>
                                      <p:to>
                                        <p:strVal val="visible"/>
                                      </p:to>
                                    </p:set>
                                    <p:animEffect transition="in" filter="barn(outVertical)">
                                      <p:cBhvr>
                                        <p:cTn id="22" dur="1000"/>
                                        <p:tgtEl>
                                          <p:spTgt spid="12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7" grpId="0" autoUpdateAnimBg="0"/>
      <p:bldP spid="12299" grpId="0" autoUpdateAnimBg="0"/>
      <p:bldP spid="12300" grpId="1"/>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ChangeArrowheads="1"/>
          </p:cNvSpPr>
          <p:nvPr>
            <p:ph type="title"/>
          </p:nvPr>
        </p:nvSpPr>
        <p:spPr bwMode="auto">
          <a:xfrm>
            <a:off x="0" y="549275"/>
            <a:ext cx="9144000" cy="1008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6.3.10 </a:t>
            </a:r>
            <a:r>
              <a:rPr lang="zh-CN" altLang="en-US" sz="2800">
                <a:solidFill>
                  <a:schemeClr val="tx1"/>
                </a:solidFill>
                <a:effectLst/>
                <a:latin typeface="Times New Roman" pitchFamily="18" charset="0"/>
                <a:ea typeface="楷体_GB2312" pitchFamily="49" charset="-122"/>
              </a:rPr>
              <a:t>试分析图</a:t>
            </a:r>
            <a:r>
              <a:rPr lang="en-US" altLang="zh-CN" sz="2800">
                <a:solidFill>
                  <a:schemeClr val="tx1"/>
                </a:solidFill>
                <a:effectLst/>
                <a:latin typeface="Times New Roman" pitchFamily="18" charset="0"/>
                <a:ea typeface="楷体_GB2312" pitchFamily="49" charset="-122"/>
              </a:rPr>
              <a:t>6.3.47</a:t>
            </a:r>
            <a:r>
              <a:rPr lang="zh-CN" altLang="en-US" sz="2800">
                <a:solidFill>
                  <a:schemeClr val="tx1"/>
                </a:solidFill>
                <a:effectLst/>
                <a:latin typeface="Times New Roman" pitchFamily="18" charset="0"/>
                <a:ea typeface="楷体_GB2312" pitchFamily="49" charset="-122"/>
              </a:rPr>
              <a:t>所示电路的逻辑功能，要求写出电路的输出序列信号，说明电路中</a:t>
            </a:r>
            <a:r>
              <a:rPr lang="en-US" altLang="zh-CN" sz="2800" i="1">
                <a:solidFill>
                  <a:schemeClr val="tx1"/>
                </a:solidFill>
                <a:effectLst/>
                <a:latin typeface="Times New Roman" pitchFamily="18" charset="0"/>
                <a:ea typeface="楷体_GB2312" pitchFamily="49" charset="-122"/>
              </a:rPr>
              <a:t>JK</a:t>
            </a:r>
            <a:r>
              <a:rPr lang="zh-CN" altLang="en-US" sz="2800">
                <a:solidFill>
                  <a:schemeClr val="tx1"/>
                </a:solidFill>
                <a:effectLst/>
                <a:latin typeface="Times New Roman" pitchFamily="18" charset="0"/>
                <a:ea typeface="楷体_GB2312" pitchFamily="49" charset="-122"/>
              </a:rPr>
              <a:t>触发器的作用。</a:t>
            </a:r>
          </a:p>
        </p:txBody>
      </p:sp>
      <p:graphicFrame>
        <p:nvGraphicFramePr>
          <p:cNvPr id="113668" name="Object 4"/>
          <p:cNvGraphicFramePr>
            <a:graphicFrameLocks noChangeAspect="1"/>
          </p:cNvGraphicFramePr>
          <p:nvPr/>
        </p:nvGraphicFramePr>
        <p:xfrm>
          <a:off x="1116013" y="1557338"/>
          <a:ext cx="6913562" cy="4989512"/>
        </p:xfrm>
        <a:graphic>
          <a:graphicData uri="http://schemas.openxmlformats.org/presentationml/2006/ole">
            <mc:AlternateContent xmlns:mc="http://schemas.openxmlformats.org/markup-compatibility/2006">
              <mc:Choice xmlns:v="urn:schemas-microsoft-com:vml" Requires="v">
                <p:oleObj spid="_x0000_s113673" name="Visio" r:id="rId4" imgW="3260750" imgH="2403348" progId="Visio.Drawing.11">
                  <p:embed/>
                </p:oleObj>
              </mc:Choice>
              <mc:Fallback>
                <p:oleObj name="Visio" r:id="rId4" imgW="3260750" imgH="2403348"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3894" r="2605" b="8392"/>
                      <a:stretch>
                        <a:fillRect/>
                      </a:stretch>
                    </p:blipFill>
                    <p:spPr bwMode="auto">
                      <a:xfrm>
                        <a:off x="1116013" y="1557338"/>
                        <a:ext cx="6913562" cy="498951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2" name="Rectangle 8"/>
          <p:cNvSpPr>
            <a:spLocks noChangeArrowheads="1"/>
          </p:cNvSpPr>
          <p:nvPr/>
        </p:nvSpPr>
        <p:spPr bwMode="auto">
          <a:xfrm>
            <a:off x="0" y="0"/>
            <a:ext cx="77041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6.3.4* </a:t>
            </a:r>
            <a:r>
              <a:rPr lang="zh-CN" altLang="en-US" sz="3200" u="sng">
                <a:solidFill>
                  <a:srgbClr val="FFFF99"/>
                </a:solidFill>
              </a:rPr>
              <a:t>序列信号发生器</a:t>
            </a:r>
            <a:r>
              <a:rPr lang="en-US" altLang="zh-CN" sz="3200" u="sng">
                <a:solidFill>
                  <a:srgbClr val="FFFF99"/>
                </a:solidFill>
              </a:rPr>
              <a:t>(</a:t>
            </a:r>
            <a:r>
              <a:rPr lang="zh-CN" altLang="en-US" sz="3200" u="sng">
                <a:solidFill>
                  <a:srgbClr val="FFFF99"/>
                </a:solidFill>
              </a:rPr>
              <a:t>计数器的应用）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box(in)">
                                      <p:cBhvr>
                                        <p:cTn id="7" dur="1000"/>
                                        <p:tgtEl>
                                          <p:spTgt spid="113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dissolve">
                                      <p:cBhvr>
                                        <p:cTn id="12" dur="1000"/>
                                        <p:tgtEl>
                                          <p:spTgt spid="113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2" name="Text Box 4"/>
          <p:cNvSpPr txBox="1">
            <a:spLocks noGrp="1" noChangeArrowheads="1"/>
          </p:cNvSpPr>
          <p:nvPr>
            <p:ph type="title"/>
          </p:nvPr>
        </p:nvSpPr>
        <p:spPr bwMode="auto">
          <a:xfrm>
            <a:off x="0" y="620713"/>
            <a:ext cx="8820150" cy="18002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解：本例题是一序列信号，发生器，</a:t>
            </a:r>
            <a:r>
              <a:rPr kumimoji="1" lang="en-US" altLang="zh-CN" sz="2800">
                <a:solidFill>
                  <a:schemeClr val="tx1"/>
                </a:solidFill>
                <a:effectLst/>
                <a:latin typeface="Times New Roman" pitchFamily="18" charset="0"/>
                <a:ea typeface="楷体_GB2312" pitchFamily="49" charset="-122"/>
              </a:rPr>
              <a:t>74LS161</a:t>
            </a:r>
            <a:r>
              <a:rPr kumimoji="1" lang="zh-CN" altLang="en-US" sz="2800">
                <a:solidFill>
                  <a:schemeClr val="tx1"/>
                </a:solidFill>
                <a:effectLst/>
                <a:latin typeface="Times New Roman" pitchFamily="18" charset="0"/>
                <a:ea typeface="楷体_GB2312" pitchFamily="49" charset="-122"/>
              </a:rPr>
              <a:t>构成</a:t>
            </a:r>
            <a:r>
              <a:rPr kumimoji="1" lang="en-US" altLang="zh-CN" sz="2800">
                <a:solidFill>
                  <a:schemeClr val="tx1"/>
                </a:solidFill>
                <a:effectLst/>
                <a:latin typeface="Times New Roman" pitchFamily="18" charset="0"/>
                <a:ea typeface="楷体_GB2312" pitchFamily="49" charset="-122"/>
              </a:rPr>
              <a:t>8</a:t>
            </a:r>
            <a:r>
              <a:rPr kumimoji="1" lang="zh-CN" altLang="en-US" sz="2800">
                <a:solidFill>
                  <a:schemeClr val="tx1"/>
                </a:solidFill>
                <a:effectLst/>
                <a:latin typeface="Times New Roman" pitchFamily="18" charset="0"/>
                <a:ea typeface="楷体_GB2312" pitchFamily="49" charset="-122"/>
              </a:rPr>
              <a:t>进制计数器</a:t>
            </a:r>
            <a:r>
              <a:rPr kumimoji="1" lang="en-US" altLang="zh-CN" sz="2800">
                <a:solidFill>
                  <a:schemeClr val="tx1"/>
                </a:solidFill>
                <a:effectLst/>
                <a:latin typeface="Times New Roman" pitchFamily="18" charset="0"/>
                <a:ea typeface="楷体_GB2312" pitchFamily="49" charset="-122"/>
              </a:rPr>
              <a:t>74LS151</a:t>
            </a:r>
            <a:r>
              <a:rPr kumimoji="1" lang="zh-CN" altLang="en-US" sz="2800">
                <a:solidFill>
                  <a:schemeClr val="tx1"/>
                </a:solidFill>
                <a:effectLst/>
                <a:latin typeface="Times New Roman" pitchFamily="18" charset="0"/>
                <a:ea typeface="楷体_GB2312" pitchFamily="49" charset="-122"/>
              </a:rPr>
              <a:t>构成序列信号输出网络，</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触发器起输出缓冲作用，防止输出出现冒险现象。其输出状态表如下</a:t>
            </a:r>
          </a:p>
        </p:txBody>
      </p:sp>
      <p:graphicFrame>
        <p:nvGraphicFramePr>
          <p:cNvPr id="329734" name="Object 6"/>
          <p:cNvGraphicFramePr>
            <a:graphicFrameLocks noChangeAspect="1"/>
          </p:cNvGraphicFramePr>
          <p:nvPr/>
        </p:nvGraphicFramePr>
        <p:xfrm>
          <a:off x="2555875" y="2095500"/>
          <a:ext cx="6265863" cy="4522788"/>
        </p:xfrm>
        <a:graphic>
          <a:graphicData uri="http://schemas.openxmlformats.org/presentationml/2006/ole">
            <mc:AlternateContent xmlns:mc="http://schemas.openxmlformats.org/markup-compatibility/2006">
              <mc:Choice xmlns:v="urn:schemas-microsoft-com:vml" Requires="v">
                <p:oleObj spid="_x0000_s329736" name="Visio" r:id="rId4" imgW="3260750" imgH="2403348" progId="Visio.Drawing.11">
                  <p:embed/>
                </p:oleObj>
              </mc:Choice>
              <mc:Fallback>
                <p:oleObj name="Visio" r:id="rId4" imgW="3260750" imgH="2403348"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3894" r="2605" b="8392"/>
                      <a:stretch>
                        <a:fillRect/>
                      </a:stretch>
                    </p:blipFill>
                    <p:spPr bwMode="auto">
                      <a:xfrm>
                        <a:off x="2555875" y="2095500"/>
                        <a:ext cx="6265863" cy="452278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9735" name="Rectangle 7"/>
          <p:cNvSpPr>
            <a:spLocks noChangeArrowheads="1"/>
          </p:cNvSpPr>
          <p:nvPr/>
        </p:nvSpPr>
        <p:spPr bwMode="auto">
          <a:xfrm>
            <a:off x="0" y="0"/>
            <a:ext cx="77041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6.3.4* </a:t>
            </a:r>
            <a:r>
              <a:rPr lang="zh-CN" altLang="en-US" sz="3200" u="sng">
                <a:solidFill>
                  <a:srgbClr val="FFFF99"/>
                </a:solidFill>
              </a:rPr>
              <a:t>序列信号发生器</a:t>
            </a:r>
            <a:r>
              <a:rPr lang="en-US" altLang="zh-CN" sz="3200" u="sng">
                <a:solidFill>
                  <a:srgbClr val="FFFF99"/>
                </a:solidFill>
              </a:rPr>
              <a:t>(</a:t>
            </a:r>
            <a:r>
              <a:rPr lang="zh-CN" altLang="en-US" sz="3200" u="sng">
                <a:solidFill>
                  <a:srgbClr val="FFFF99"/>
                </a:solidFill>
              </a:rPr>
              <a:t>计数器的应用）</a:t>
            </a:r>
          </a:p>
        </p:txBody>
      </p:sp>
      <p:graphicFrame>
        <p:nvGraphicFramePr>
          <p:cNvPr id="329733" name="Object 5"/>
          <p:cNvGraphicFramePr>
            <a:graphicFrameLocks noChangeAspect="1"/>
          </p:cNvGraphicFramePr>
          <p:nvPr/>
        </p:nvGraphicFramePr>
        <p:xfrm>
          <a:off x="179388" y="2997200"/>
          <a:ext cx="2206625" cy="2736850"/>
        </p:xfrm>
        <a:graphic>
          <a:graphicData uri="http://schemas.openxmlformats.org/presentationml/2006/ole">
            <mc:AlternateContent xmlns:mc="http://schemas.openxmlformats.org/markup-compatibility/2006">
              <mc:Choice xmlns:v="urn:schemas-microsoft-com:vml" Requires="v">
                <p:oleObj spid="_x0000_s329737" name="Visio" r:id="rId6" imgW="1035406" imgH="1185367" progId="Visio.Drawing.11">
                  <p:embed/>
                </p:oleObj>
              </mc:Choice>
              <mc:Fallback>
                <p:oleObj name="Visio" r:id="rId6" imgW="1035406" imgH="1185367"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l="11972" t="4613"/>
                      <a:stretch>
                        <a:fillRect/>
                      </a:stretch>
                    </p:blipFill>
                    <p:spPr bwMode="auto">
                      <a:xfrm>
                        <a:off x="179388" y="2997200"/>
                        <a:ext cx="2206625" cy="27368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9734"/>
                                        </p:tgtEl>
                                        <p:attrNameLst>
                                          <p:attrName>style.visibility</p:attrName>
                                        </p:attrNameLst>
                                      </p:cBhvr>
                                      <p:to>
                                        <p:strVal val="visible"/>
                                      </p:to>
                                    </p:set>
                                    <p:animEffect transition="in" filter="dissolve">
                                      <p:cBhvr>
                                        <p:cTn id="7" dur="1000"/>
                                        <p:tgtEl>
                                          <p:spTgt spid="3297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9732"/>
                                        </p:tgtEl>
                                        <p:attrNameLst>
                                          <p:attrName>style.visibility</p:attrName>
                                        </p:attrNameLst>
                                      </p:cBhvr>
                                      <p:to>
                                        <p:strVal val="visible"/>
                                      </p:to>
                                    </p:set>
                                    <p:animEffect transition="in" filter="box(in)">
                                      <p:cBhvr>
                                        <p:cTn id="12" dur="1000"/>
                                        <p:tgtEl>
                                          <p:spTgt spid="3297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29733"/>
                                        </p:tgtEl>
                                        <p:attrNameLst>
                                          <p:attrName>style.visibility</p:attrName>
                                        </p:attrNameLst>
                                      </p:cBhvr>
                                      <p:to>
                                        <p:strVal val="visible"/>
                                      </p:to>
                                    </p:set>
                                    <p:animEffect transition="in" filter="fade">
                                      <p:cBhvr>
                                        <p:cTn id="17" dur="1000"/>
                                        <p:tgtEl>
                                          <p:spTgt spid="32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2"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6899" name="Text Box 3"/>
          <p:cNvSpPr txBox="1">
            <a:spLocks noChangeArrowheads="1"/>
          </p:cNvSpPr>
          <p:nvPr/>
        </p:nvSpPr>
        <p:spPr bwMode="auto">
          <a:xfrm>
            <a:off x="228600" y="68580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
        <p:nvSpPr>
          <p:cNvPr id="336900" name="Text Box 4"/>
          <p:cNvSpPr txBox="1">
            <a:spLocks noChangeArrowheads="1"/>
          </p:cNvSpPr>
          <p:nvPr/>
        </p:nvSpPr>
        <p:spPr bwMode="auto">
          <a:xfrm>
            <a:off x="323850" y="1196975"/>
            <a:ext cx="274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步骤：</a:t>
            </a:r>
          </a:p>
        </p:txBody>
      </p:sp>
      <p:sp>
        <p:nvSpPr>
          <p:cNvPr id="336901" name="Text Box 5"/>
          <p:cNvSpPr txBox="1">
            <a:spLocks noChangeArrowheads="1"/>
          </p:cNvSpPr>
          <p:nvPr/>
        </p:nvSpPr>
        <p:spPr bwMode="auto">
          <a:xfrm>
            <a:off x="250825" y="1773238"/>
            <a:ext cx="868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一 、逻辑抽象，得出电路的状态转换图或状态转换表</a:t>
            </a:r>
          </a:p>
        </p:txBody>
      </p:sp>
      <p:sp>
        <p:nvSpPr>
          <p:cNvPr id="336902" name="Text Box 6"/>
          <p:cNvSpPr txBox="1">
            <a:spLocks noChangeArrowheads="1"/>
          </p:cNvSpPr>
          <p:nvPr/>
        </p:nvSpPr>
        <p:spPr bwMode="auto">
          <a:xfrm>
            <a:off x="323850" y="2276475"/>
            <a:ext cx="85883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1.</a:t>
            </a:r>
            <a:r>
              <a:rPr kumimoji="1" lang="zh-CN" altLang="en-US"/>
              <a:t>分析给定的逻辑问题，确定输入变量、输出变量以及电路的状态数。通常取原因（或条件）作为输入逻辑变量，取结果作输出逻辑变量；</a:t>
            </a:r>
          </a:p>
        </p:txBody>
      </p:sp>
      <p:sp>
        <p:nvSpPr>
          <p:cNvPr id="336903" name="Text Box 7"/>
          <p:cNvSpPr txBox="1">
            <a:spLocks noChangeArrowheads="1"/>
          </p:cNvSpPr>
          <p:nvPr/>
        </p:nvSpPr>
        <p:spPr bwMode="auto">
          <a:xfrm>
            <a:off x="250825" y="3716338"/>
            <a:ext cx="8610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2.</a:t>
            </a:r>
            <a:r>
              <a:rPr kumimoji="1" lang="zh-CN" altLang="en-US"/>
              <a:t>定义输入、输出逻辑状态和每个电路状态的含义，并将电路状态顺序编号；</a:t>
            </a:r>
          </a:p>
        </p:txBody>
      </p:sp>
      <p:sp>
        <p:nvSpPr>
          <p:cNvPr id="336904" name="Text Box 8"/>
          <p:cNvSpPr txBox="1">
            <a:spLocks noChangeArrowheads="1"/>
          </p:cNvSpPr>
          <p:nvPr/>
        </p:nvSpPr>
        <p:spPr bwMode="auto">
          <a:xfrm>
            <a:off x="323850" y="4868863"/>
            <a:ext cx="8512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楷体_GB2312" pitchFamily="49" charset="-122"/>
              </a:rPr>
              <a:t>3.</a:t>
            </a:r>
            <a:r>
              <a:rPr kumimoji="1" lang="zh-CN" altLang="en-US">
                <a:latin typeface="楷体_GB2312" pitchFamily="49" charset="-122"/>
              </a:rPr>
              <a:t>按照题意列出电路的状态转换表或画出电路的状态转换图。</a:t>
            </a:r>
          </a:p>
        </p:txBody>
      </p:sp>
      <p:sp>
        <p:nvSpPr>
          <p:cNvPr id="336907" name="Text Box 11"/>
          <p:cNvSpPr txBox="1">
            <a:spLocks noChangeArrowheads="1"/>
          </p:cNvSpPr>
          <p:nvPr/>
        </p:nvSpPr>
        <p:spPr bwMode="auto">
          <a:xfrm>
            <a:off x="179388" y="0"/>
            <a:ext cx="7921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u="sng">
                <a:solidFill>
                  <a:srgbClr val="FFFF99"/>
                </a:solidFill>
              </a:rPr>
              <a:t>6.4 </a:t>
            </a:r>
            <a:r>
              <a:rPr lang="zh-CN" altLang="en-US" sz="3600" u="sng">
                <a:solidFill>
                  <a:srgbClr val="FFFF99"/>
                </a:solidFill>
              </a:rPr>
              <a:t>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36907"/>
                                        </p:tgtEl>
                                        <p:attrNameLst>
                                          <p:attrName>style.visibility</p:attrName>
                                        </p:attrNameLst>
                                      </p:cBhvr>
                                      <p:to>
                                        <p:strVal val="visible"/>
                                      </p:to>
                                    </p:set>
                                    <p:anim calcmode="lin" valueType="num">
                                      <p:cBhvr>
                                        <p:cTn id="7" dur="1000" fill="hold"/>
                                        <p:tgtEl>
                                          <p:spTgt spid="336907"/>
                                        </p:tgtEl>
                                        <p:attrNameLst>
                                          <p:attrName>ppt_w</p:attrName>
                                        </p:attrNameLst>
                                      </p:cBhvr>
                                      <p:tavLst>
                                        <p:tav tm="0">
                                          <p:val>
                                            <p:fltVal val="0"/>
                                          </p:val>
                                        </p:tav>
                                        <p:tav tm="100000">
                                          <p:val>
                                            <p:strVal val="#ppt_w"/>
                                          </p:val>
                                        </p:tav>
                                      </p:tavLst>
                                    </p:anim>
                                    <p:anim calcmode="lin" valueType="num">
                                      <p:cBhvr>
                                        <p:cTn id="8" dur="1000" fill="hold"/>
                                        <p:tgtEl>
                                          <p:spTgt spid="33690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36899"/>
                                        </p:tgtEl>
                                        <p:attrNameLst>
                                          <p:attrName>style.visibility</p:attrName>
                                        </p:attrNameLst>
                                      </p:cBhvr>
                                      <p:to>
                                        <p:strVal val="visible"/>
                                      </p:to>
                                    </p:set>
                                    <p:animEffect transition="in" filter="wipe(left)">
                                      <p:cBhvr>
                                        <p:cTn id="13" dur="1000"/>
                                        <p:tgtEl>
                                          <p:spTgt spid="33689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72" fill="hold" grpId="0" nodeType="clickEffect">
                                  <p:stCondLst>
                                    <p:cond delay="0"/>
                                  </p:stCondLst>
                                  <p:childTnLst>
                                    <p:set>
                                      <p:cBhvr>
                                        <p:cTn id="17" dur="1" fill="hold">
                                          <p:stCondLst>
                                            <p:cond delay="0"/>
                                          </p:stCondLst>
                                        </p:cTn>
                                        <p:tgtEl>
                                          <p:spTgt spid="336900"/>
                                        </p:tgtEl>
                                        <p:attrNameLst>
                                          <p:attrName>style.visibility</p:attrName>
                                        </p:attrNameLst>
                                      </p:cBhvr>
                                      <p:to>
                                        <p:strVal val="visible"/>
                                      </p:to>
                                    </p:set>
                                    <p:anim calcmode="lin" valueType="num">
                                      <p:cBhvr>
                                        <p:cTn id="18" dur="1000" fill="hold"/>
                                        <p:tgtEl>
                                          <p:spTgt spid="336900"/>
                                        </p:tgtEl>
                                        <p:attrNameLst>
                                          <p:attrName>ppt_w</p:attrName>
                                        </p:attrNameLst>
                                      </p:cBhvr>
                                      <p:tavLst>
                                        <p:tav tm="0">
                                          <p:val>
                                            <p:strVal val="2/3*#ppt_w"/>
                                          </p:val>
                                        </p:tav>
                                        <p:tav tm="100000">
                                          <p:val>
                                            <p:strVal val="#ppt_w"/>
                                          </p:val>
                                        </p:tav>
                                      </p:tavLst>
                                    </p:anim>
                                    <p:anim calcmode="lin" valueType="num">
                                      <p:cBhvr>
                                        <p:cTn id="19" dur="1000" fill="hold"/>
                                        <p:tgtEl>
                                          <p:spTgt spid="336900"/>
                                        </p:tgtEl>
                                        <p:attrNameLst>
                                          <p:attrName>ppt_h</p:attrName>
                                        </p:attrNameLst>
                                      </p:cBhvr>
                                      <p:tavLst>
                                        <p:tav tm="0">
                                          <p:val>
                                            <p:strVal val="2/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36901"/>
                                        </p:tgtEl>
                                        <p:attrNameLst>
                                          <p:attrName>style.visibility</p:attrName>
                                        </p:attrNameLst>
                                      </p:cBhvr>
                                      <p:to>
                                        <p:strVal val="visible"/>
                                      </p:to>
                                    </p:set>
                                    <p:animEffect transition="in" filter="box(in)">
                                      <p:cBhvr>
                                        <p:cTn id="24" dur="1000"/>
                                        <p:tgtEl>
                                          <p:spTgt spid="3369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36902"/>
                                        </p:tgtEl>
                                        <p:attrNameLst>
                                          <p:attrName>style.visibility</p:attrName>
                                        </p:attrNameLst>
                                      </p:cBhvr>
                                      <p:to>
                                        <p:strVal val="visible"/>
                                      </p:to>
                                    </p:set>
                                    <p:animEffect transition="in" filter="circle(in)">
                                      <p:cBhvr>
                                        <p:cTn id="29" dur="1000"/>
                                        <p:tgtEl>
                                          <p:spTgt spid="33690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336903"/>
                                        </p:tgtEl>
                                        <p:attrNameLst>
                                          <p:attrName>style.visibility</p:attrName>
                                        </p:attrNameLst>
                                      </p:cBhvr>
                                      <p:to>
                                        <p:strVal val="visible"/>
                                      </p:to>
                                    </p:set>
                                    <p:animEffect transition="in" filter="circle(in)">
                                      <p:cBhvr>
                                        <p:cTn id="34" dur="1000"/>
                                        <p:tgtEl>
                                          <p:spTgt spid="33690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36904"/>
                                        </p:tgtEl>
                                        <p:attrNameLst>
                                          <p:attrName>style.visibility</p:attrName>
                                        </p:attrNameLst>
                                      </p:cBhvr>
                                      <p:to>
                                        <p:strVal val="visible"/>
                                      </p:to>
                                    </p:set>
                                    <p:animEffect transition="in" filter="circle(in)">
                                      <p:cBhvr>
                                        <p:cTn id="39" dur="1000"/>
                                        <p:tgtEl>
                                          <p:spTgt spid="336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autoUpdateAnimBg="0"/>
      <p:bldP spid="336900" grpId="0" autoUpdateAnimBg="0"/>
      <p:bldP spid="336901" grpId="0" autoUpdateAnimBg="0"/>
      <p:bldP spid="336902" grpId="0" autoUpdateAnimBg="0"/>
      <p:bldP spid="336903" grpId="0" autoUpdateAnimBg="0"/>
      <p:bldP spid="336904" grpId="0" autoUpdateAnimBg="0"/>
      <p:bldP spid="33690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bwMode="auto">
          <a:xfrm>
            <a:off x="250825" y="549275"/>
            <a:ext cx="3609975"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二、 状态化简 </a:t>
            </a:r>
          </a:p>
        </p:txBody>
      </p:sp>
      <p:sp>
        <p:nvSpPr>
          <p:cNvPr id="382981" name="Text Box 5"/>
          <p:cNvSpPr txBox="1">
            <a:spLocks noChangeArrowheads="1"/>
          </p:cNvSpPr>
          <p:nvPr/>
        </p:nvSpPr>
        <p:spPr bwMode="auto">
          <a:xfrm>
            <a:off x="323850" y="1125538"/>
            <a:ext cx="84963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u="sng">
                <a:solidFill>
                  <a:srgbClr val="FFFF99"/>
                </a:solidFill>
              </a:rPr>
              <a:t>若两个电路状态在相同的输入下有相同的输出，并且转换到同样的一个状态去，则称这两个状态为等价状态</a:t>
            </a:r>
            <a:r>
              <a:rPr kumimoji="1" lang="zh-CN" altLang="en-US"/>
              <a:t>。等价状态可以合并，这样设计的电路状态数少，电路越简。</a:t>
            </a:r>
          </a:p>
        </p:txBody>
      </p:sp>
      <p:sp>
        <p:nvSpPr>
          <p:cNvPr id="382982" name="Text Box 6"/>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
        <p:nvSpPr>
          <p:cNvPr id="382983" name="Rectangle 7"/>
          <p:cNvSpPr>
            <a:spLocks noChangeArrowheads="1"/>
          </p:cNvSpPr>
          <p:nvPr/>
        </p:nvSpPr>
        <p:spPr bwMode="auto">
          <a:xfrm>
            <a:off x="250825" y="3068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u="sng"/>
              <a:t>三、 状态分配</a:t>
            </a:r>
          </a:p>
        </p:txBody>
      </p:sp>
      <p:sp>
        <p:nvSpPr>
          <p:cNvPr id="382984" name="Text Box 8"/>
          <p:cNvSpPr txBox="1">
            <a:spLocks noChangeArrowheads="1"/>
          </p:cNvSpPr>
          <p:nvPr/>
        </p:nvSpPr>
        <p:spPr bwMode="auto">
          <a:xfrm>
            <a:off x="250825" y="3716338"/>
            <a:ext cx="548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状态分配也叫状态编码</a:t>
            </a:r>
          </a:p>
        </p:txBody>
      </p:sp>
      <p:sp>
        <p:nvSpPr>
          <p:cNvPr id="382985" name="Text Box 9"/>
          <p:cNvSpPr txBox="1">
            <a:spLocks noChangeArrowheads="1"/>
          </p:cNvSpPr>
          <p:nvPr/>
        </p:nvSpPr>
        <p:spPr bwMode="auto">
          <a:xfrm>
            <a:off x="179388" y="4292600"/>
            <a:ext cx="8713787"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a:t>
            </a:r>
            <a:r>
              <a:rPr kumimoji="1" lang="zh-CN" altLang="en-US"/>
              <a:t>确定触发器的数目</a:t>
            </a:r>
            <a:r>
              <a:rPr kumimoji="1" lang="en-US" altLang="zh-CN" i="1"/>
              <a:t>n </a:t>
            </a:r>
            <a:r>
              <a:rPr kumimoji="1" lang="zh-CN" altLang="en-US"/>
              <a:t>；</a:t>
            </a:r>
          </a:p>
          <a:p>
            <a:pPr>
              <a:spcBef>
                <a:spcPct val="50000"/>
              </a:spcBef>
            </a:pPr>
            <a:r>
              <a:rPr kumimoji="1" lang="en-US" altLang="zh-CN"/>
              <a:t>b.</a:t>
            </a:r>
            <a:r>
              <a:rPr kumimoji="1" lang="zh-CN" altLang="en-US"/>
              <a:t>确定电路的状态数</a:t>
            </a:r>
            <a:r>
              <a:rPr kumimoji="1" lang="en-US" altLang="zh-CN" i="1"/>
              <a:t>M</a:t>
            </a:r>
            <a:r>
              <a:rPr kumimoji="1" lang="en-US" altLang="zh-CN"/>
              <a:t> </a:t>
            </a:r>
            <a:r>
              <a:rPr kumimoji="1" lang="zh-CN" altLang="en-US"/>
              <a:t>，应满足</a:t>
            </a:r>
            <a:r>
              <a:rPr kumimoji="1" lang="en-US" altLang="zh-CN"/>
              <a:t>2</a:t>
            </a:r>
            <a:r>
              <a:rPr kumimoji="1" lang="en-US" altLang="zh-CN" i="1" baseline="30000"/>
              <a:t>n</a:t>
            </a:r>
            <a:r>
              <a:rPr kumimoji="1" lang="zh-CN" altLang="en-US" baseline="30000"/>
              <a:t>－</a:t>
            </a:r>
            <a:r>
              <a:rPr kumimoji="1" lang="en-US" altLang="zh-CN" baseline="30000"/>
              <a:t>1</a:t>
            </a:r>
            <a:r>
              <a:rPr kumimoji="1" lang="en-US" altLang="zh-CN"/>
              <a:t>&lt;</a:t>
            </a:r>
            <a:r>
              <a:rPr kumimoji="1" lang="en-US" altLang="zh-CN" i="1"/>
              <a:t>M</a:t>
            </a:r>
            <a:r>
              <a:rPr kumimoji="1" lang="en-US" altLang="zh-CN"/>
              <a:t>≤2</a:t>
            </a:r>
            <a:r>
              <a:rPr kumimoji="1" lang="en-US" altLang="zh-CN" i="1" baseline="30000"/>
              <a:t>n</a:t>
            </a:r>
            <a:r>
              <a:rPr kumimoji="1" lang="en-US" altLang="zh-CN"/>
              <a:t>;</a:t>
            </a:r>
          </a:p>
          <a:p>
            <a:pPr>
              <a:spcBef>
                <a:spcPct val="50000"/>
              </a:spcBef>
            </a:pPr>
            <a:r>
              <a:rPr kumimoji="1" lang="en-US" altLang="zh-CN"/>
              <a:t>c.</a:t>
            </a:r>
            <a:r>
              <a:rPr kumimoji="1" lang="zh-CN" altLang="en-US"/>
              <a:t>进行状态编码，即将电路的状态和触发器状态组合对应起来。</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2978"/>
                                        </p:tgtEl>
                                        <p:attrNameLst>
                                          <p:attrName>style.visibility</p:attrName>
                                        </p:attrNameLst>
                                      </p:cBhvr>
                                      <p:to>
                                        <p:strVal val="visible"/>
                                      </p:to>
                                    </p:set>
                                    <p:animEffect transition="in" filter="box(in)">
                                      <p:cBhvr>
                                        <p:cTn id="7" dur="1000"/>
                                        <p:tgtEl>
                                          <p:spTgt spid="382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82981"/>
                                        </p:tgtEl>
                                        <p:attrNameLst>
                                          <p:attrName>style.visibility</p:attrName>
                                        </p:attrNameLst>
                                      </p:cBhvr>
                                      <p:to>
                                        <p:strVal val="visible"/>
                                      </p:to>
                                    </p:set>
                                    <p:animEffect transition="in" filter="circle(in)">
                                      <p:cBhvr>
                                        <p:cTn id="12" dur="1000"/>
                                        <p:tgtEl>
                                          <p:spTgt spid="3829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2983"/>
                                        </p:tgtEl>
                                        <p:attrNameLst>
                                          <p:attrName>style.visibility</p:attrName>
                                        </p:attrNameLst>
                                      </p:cBhvr>
                                      <p:to>
                                        <p:strVal val="visible"/>
                                      </p:to>
                                    </p:set>
                                    <p:animEffect transition="in" filter="box(in)">
                                      <p:cBhvr>
                                        <p:cTn id="17" dur="1000"/>
                                        <p:tgtEl>
                                          <p:spTgt spid="3829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382984"/>
                                        </p:tgtEl>
                                        <p:attrNameLst>
                                          <p:attrName>style.visibility</p:attrName>
                                        </p:attrNameLst>
                                      </p:cBhvr>
                                      <p:to>
                                        <p:strVal val="visible"/>
                                      </p:to>
                                    </p:set>
                                    <p:anim calcmode="lin" valueType="num">
                                      <p:cBhvr>
                                        <p:cTn id="22" dur="1000" fill="hold"/>
                                        <p:tgtEl>
                                          <p:spTgt spid="382984"/>
                                        </p:tgtEl>
                                        <p:attrNameLst>
                                          <p:attrName>ppt_x</p:attrName>
                                        </p:attrNameLst>
                                      </p:cBhvr>
                                      <p:tavLst>
                                        <p:tav tm="0">
                                          <p:val>
                                            <p:strVal val="#ppt_x-.2"/>
                                          </p:val>
                                        </p:tav>
                                        <p:tav tm="100000">
                                          <p:val>
                                            <p:strVal val="#ppt_x"/>
                                          </p:val>
                                        </p:tav>
                                      </p:tavLst>
                                    </p:anim>
                                    <p:anim calcmode="lin" valueType="num">
                                      <p:cBhvr>
                                        <p:cTn id="23" dur="1000" fill="hold"/>
                                        <p:tgtEl>
                                          <p:spTgt spid="38298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38298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82985"/>
                                        </p:tgtEl>
                                        <p:attrNameLst>
                                          <p:attrName>style.visibility</p:attrName>
                                        </p:attrNameLst>
                                      </p:cBhvr>
                                      <p:to>
                                        <p:strVal val="visible"/>
                                      </p:to>
                                    </p:set>
                                    <p:animEffect transition="in" filter="circle(in)">
                                      <p:cBhvr>
                                        <p:cTn id="29" dur="1000"/>
                                        <p:tgtEl>
                                          <p:spTgt spid="382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p:bldP spid="382981" grpId="0" autoUpdateAnimBg="0"/>
      <p:bldP spid="382983" grpId="0" autoUpdateAnimBg="0"/>
      <p:bldP spid="382984" grpId="0" autoUpdateAnimBg="0"/>
      <p:bldP spid="382985"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50" name="Text Box 6"/>
          <p:cNvSpPr txBox="1">
            <a:spLocks noChangeArrowheads="1"/>
          </p:cNvSpPr>
          <p:nvPr/>
        </p:nvSpPr>
        <p:spPr bwMode="auto">
          <a:xfrm>
            <a:off x="250825" y="1628775"/>
            <a:ext cx="86106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 </a:t>
            </a:r>
            <a:r>
              <a:rPr kumimoji="1" lang="zh-CN" altLang="en-US"/>
              <a:t>选定触发器的类型；</a:t>
            </a:r>
          </a:p>
          <a:p>
            <a:pPr>
              <a:spcBef>
                <a:spcPct val="50000"/>
              </a:spcBef>
            </a:pPr>
            <a:r>
              <a:rPr kumimoji="1" lang="en-US" altLang="zh-CN"/>
              <a:t>b. </a:t>
            </a:r>
            <a:r>
              <a:rPr kumimoji="1" lang="zh-CN" altLang="en-US"/>
              <a:t>由状态转换图（或状态转换表）和选定的状态编码、触发器的类型，写出电路的状态方程、驱动方程和输出方程。</a:t>
            </a:r>
          </a:p>
        </p:txBody>
      </p:sp>
      <p:sp>
        <p:nvSpPr>
          <p:cNvPr id="338951" name="Text Box 7"/>
          <p:cNvSpPr txBox="1">
            <a:spLocks noChangeArrowheads="1"/>
          </p:cNvSpPr>
          <p:nvPr/>
        </p:nvSpPr>
        <p:spPr bwMode="auto">
          <a:xfrm>
            <a:off x="323850" y="3644900"/>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五 、根据得到的方程式画出逻辑图</a:t>
            </a:r>
          </a:p>
        </p:txBody>
      </p:sp>
      <p:sp>
        <p:nvSpPr>
          <p:cNvPr id="338952" name="Text Box 8"/>
          <p:cNvSpPr txBox="1">
            <a:spLocks noChangeArrowheads="1"/>
          </p:cNvSpPr>
          <p:nvPr/>
        </p:nvSpPr>
        <p:spPr bwMode="auto">
          <a:xfrm>
            <a:off x="250825" y="4221163"/>
            <a:ext cx="8153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六、 检查设计的电路能否自启动</a:t>
            </a:r>
          </a:p>
        </p:txBody>
      </p:sp>
      <p:sp>
        <p:nvSpPr>
          <p:cNvPr id="338953" name="Text Box 9"/>
          <p:cNvSpPr txBox="1">
            <a:spLocks noChangeArrowheads="1"/>
          </p:cNvSpPr>
          <p:nvPr/>
        </p:nvSpPr>
        <p:spPr bwMode="auto">
          <a:xfrm>
            <a:off x="250825" y="4797425"/>
            <a:ext cx="86868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若电路不能自启动，则应采取下面措施：</a:t>
            </a:r>
          </a:p>
          <a:p>
            <a:pPr>
              <a:spcBef>
                <a:spcPct val="50000"/>
              </a:spcBef>
            </a:pPr>
            <a:r>
              <a:rPr kumimoji="1" lang="en-US" altLang="zh-CN"/>
              <a:t>a. </a:t>
            </a:r>
            <a:r>
              <a:rPr kumimoji="1" lang="zh-CN" altLang="en-US"/>
              <a:t>通过预置数将电路状态置成有效循环状态中；</a:t>
            </a:r>
          </a:p>
          <a:p>
            <a:pPr>
              <a:spcBef>
                <a:spcPct val="50000"/>
              </a:spcBef>
            </a:pPr>
            <a:r>
              <a:rPr kumimoji="1" lang="en-US" altLang="zh-CN"/>
              <a:t>b. </a:t>
            </a:r>
            <a:r>
              <a:rPr kumimoji="1" lang="zh-CN" altLang="en-US"/>
              <a:t>通过修改逻辑设计加以解决。</a:t>
            </a:r>
          </a:p>
        </p:txBody>
      </p:sp>
      <p:sp>
        <p:nvSpPr>
          <p:cNvPr id="338954" name="Rectangle 10"/>
          <p:cNvSpPr>
            <a:spLocks noGrp="1" noChangeArrowheads="1"/>
          </p:cNvSpPr>
          <p:nvPr>
            <p:ph type="title"/>
          </p:nvPr>
        </p:nvSpPr>
        <p:spPr bwMode="auto">
          <a:xfrm>
            <a:off x="250825" y="549275"/>
            <a:ext cx="8642350" cy="9223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四 、选定触发器的类型，求出电路的状态方程、驱动方程和输出方程</a:t>
            </a:r>
          </a:p>
        </p:txBody>
      </p:sp>
      <p:sp>
        <p:nvSpPr>
          <p:cNvPr id="338955" name="Text Box 11"/>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8954"/>
                                        </p:tgtEl>
                                        <p:attrNameLst>
                                          <p:attrName>style.visibility</p:attrName>
                                        </p:attrNameLst>
                                      </p:cBhvr>
                                      <p:to>
                                        <p:strVal val="visible"/>
                                      </p:to>
                                    </p:set>
                                    <p:animEffect transition="in" filter="box(in)">
                                      <p:cBhvr>
                                        <p:cTn id="7" dur="1000"/>
                                        <p:tgtEl>
                                          <p:spTgt spid="338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38950"/>
                                        </p:tgtEl>
                                        <p:attrNameLst>
                                          <p:attrName>style.visibility</p:attrName>
                                        </p:attrNameLst>
                                      </p:cBhvr>
                                      <p:to>
                                        <p:strVal val="visible"/>
                                      </p:to>
                                    </p:set>
                                    <p:animEffect transition="in" filter="circle(in)">
                                      <p:cBhvr>
                                        <p:cTn id="12" dur="1000"/>
                                        <p:tgtEl>
                                          <p:spTgt spid="3389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38951"/>
                                        </p:tgtEl>
                                        <p:attrNameLst>
                                          <p:attrName>style.visibility</p:attrName>
                                        </p:attrNameLst>
                                      </p:cBhvr>
                                      <p:to>
                                        <p:strVal val="visible"/>
                                      </p:to>
                                    </p:set>
                                    <p:animEffect transition="in" filter="box(in)">
                                      <p:cBhvr>
                                        <p:cTn id="17" dur="1000"/>
                                        <p:tgtEl>
                                          <p:spTgt spid="3389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38952"/>
                                        </p:tgtEl>
                                        <p:attrNameLst>
                                          <p:attrName>style.visibility</p:attrName>
                                        </p:attrNameLst>
                                      </p:cBhvr>
                                      <p:to>
                                        <p:strVal val="visible"/>
                                      </p:to>
                                    </p:set>
                                    <p:animEffect transition="in" filter="box(in)">
                                      <p:cBhvr>
                                        <p:cTn id="22" dur="1000"/>
                                        <p:tgtEl>
                                          <p:spTgt spid="3389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38953"/>
                                        </p:tgtEl>
                                        <p:attrNameLst>
                                          <p:attrName>style.visibility</p:attrName>
                                        </p:attrNameLst>
                                      </p:cBhvr>
                                      <p:to>
                                        <p:strVal val="visible"/>
                                      </p:to>
                                    </p:set>
                                    <p:animEffect transition="in" filter="circle(in)">
                                      <p:cBhvr>
                                        <p:cTn id="27" dur="2000"/>
                                        <p:tgtEl>
                                          <p:spTgt spid="338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0" grpId="0" autoUpdateAnimBg="0"/>
      <p:bldP spid="338951" grpId="0" autoUpdateAnimBg="0"/>
      <p:bldP spid="338952" grpId="0" autoUpdateAnimBg="0"/>
      <p:bldP spid="338953" grpId="0" autoUpdateAnimBg="0"/>
      <p:bldP spid="338954"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ChangeArrowheads="1"/>
          </p:cNvSpPr>
          <p:nvPr>
            <p:ph type="title"/>
          </p:nvPr>
        </p:nvSpPr>
        <p:spPr bwMode="auto">
          <a:xfrm>
            <a:off x="179388" y="836613"/>
            <a:ext cx="77724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同步时序逻辑电路设计过程框图如图</a:t>
            </a:r>
            <a:r>
              <a:rPr lang="en-US" altLang="zh-CN" sz="2800">
                <a:solidFill>
                  <a:schemeClr val="tx1"/>
                </a:solidFill>
                <a:effectLst/>
                <a:latin typeface="Times New Roman" pitchFamily="18" charset="0"/>
                <a:ea typeface="楷体_GB2312" pitchFamily="49" charset="-122"/>
              </a:rPr>
              <a:t>6.4.1</a:t>
            </a:r>
            <a:r>
              <a:rPr lang="zh-CN" altLang="en-US" sz="2800">
                <a:solidFill>
                  <a:schemeClr val="tx1"/>
                </a:solidFill>
                <a:effectLst/>
                <a:latin typeface="Times New Roman" pitchFamily="18" charset="0"/>
                <a:ea typeface="楷体_GB2312" pitchFamily="49" charset="-122"/>
              </a:rPr>
              <a:t>所示。</a:t>
            </a:r>
          </a:p>
        </p:txBody>
      </p:sp>
      <p:graphicFrame>
        <p:nvGraphicFramePr>
          <p:cNvPr id="340995" name="Object 3"/>
          <p:cNvGraphicFramePr>
            <a:graphicFrameLocks noChangeAspect="1"/>
          </p:cNvGraphicFramePr>
          <p:nvPr/>
        </p:nvGraphicFramePr>
        <p:xfrm>
          <a:off x="0" y="1773238"/>
          <a:ext cx="9144000" cy="2528887"/>
        </p:xfrm>
        <a:graphic>
          <a:graphicData uri="http://schemas.openxmlformats.org/presentationml/2006/ole">
            <mc:AlternateContent xmlns:mc="http://schemas.openxmlformats.org/markup-compatibility/2006">
              <mc:Choice xmlns:v="urn:schemas-microsoft-com:vml" Requires="v">
                <p:oleObj spid="_x0000_s341002" name="Visio" r:id="rId4" imgW="4960925" imgH="1371600" progId="Visio.Drawing.11">
                  <p:embed/>
                </p:oleObj>
              </mc:Choice>
              <mc:Fallback>
                <p:oleObj name="Visio" r:id="rId4" imgW="4960925" imgH="13716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73238"/>
                        <a:ext cx="9144000" cy="25288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1000" name="Text Box 8"/>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0994"/>
                                        </p:tgtEl>
                                        <p:attrNameLst>
                                          <p:attrName>style.visibility</p:attrName>
                                        </p:attrNameLst>
                                      </p:cBhvr>
                                      <p:to>
                                        <p:strVal val="visible"/>
                                      </p:to>
                                    </p:set>
                                    <p:animEffect transition="in" filter="wipe(left)">
                                      <p:cBhvr>
                                        <p:cTn id="7" dur="1000"/>
                                        <p:tgtEl>
                                          <p:spTgt spid="340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0995"/>
                                        </p:tgtEl>
                                        <p:attrNameLst>
                                          <p:attrName>style.visibility</p:attrName>
                                        </p:attrNameLst>
                                      </p:cBhvr>
                                      <p:to>
                                        <p:strVal val="visible"/>
                                      </p:to>
                                    </p:set>
                                    <p:animEffect transition="in" filter="dissolve">
                                      <p:cBhvr>
                                        <p:cTn id="12" dur="1000"/>
                                        <p:tgtEl>
                                          <p:spTgt spid="340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bwMode="auto">
          <a:xfrm>
            <a:off x="142875" y="549275"/>
            <a:ext cx="9001125" cy="4905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例</a:t>
            </a:r>
            <a:r>
              <a:rPr kumimoji="1" lang="en-US" altLang="zh-CN" sz="2800">
                <a:solidFill>
                  <a:schemeClr val="tx1"/>
                </a:solidFill>
                <a:effectLst/>
                <a:latin typeface="Times New Roman" pitchFamily="18" charset="0"/>
                <a:ea typeface="楷体_GB2312" pitchFamily="49" charset="-122"/>
              </a:rPr>
              <a:t>6.4.1 </a:t>
            </a:r>
            <a:r>
              <a:rPr kumimoji="1" lang="zh-CN" altLang="en-US" sz="2800">
                <a:solidFill>
                  <a:schemeClr val="tx1"/>
                </a:solidFill>
                <a:effectLst/>
                <a:latin typeface="Times New Roman" pitchFamily="18" charset="0"/>
                <a:ea typeface="楷体_GB2312" pitchFamily="49" charset="-122"/>
              </a:rPr>
              <a:t>试设计一个带有进位输出端的十三进制计数器。</a:t>
            </a:r>
          </a:p>
        </p:txBody>
      </p:sp>
      <p:sp>
        <p:nvSpPr>
          <p:cNvPr id="384005" name="Text Box 5"/>
          <p:cNvSpPr txBox="1">
            <a:spLocks noChangeArrowheads="1"/>
          </p:cNvSpPr>
          <p:nvPr/>
        </p:nvSpPr>
        <p:spPr bwMode="auto">
          <a:xfrm>
            <a:off x="179388" y="1125538"/>
            <a:ext cx="871378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a:t>
            </a:r>
            <a:r>
              <a:rPr kumimoji="1" lang="zh-CN" altLang="en-US" u="sng"/>
              <a:t>①确定输入输出变量：</a:t>
            </a:r>
            <a:r>
              <a:rPr kumimoji="1" lang="zh-CN" altLang="en-US"/>
              <a:t>由于电路没有输入变量，故属于穆尔型同步时序电路。设进位输出信号为</a:t>
            </a:r>
            <a:r>
              <a:rPr kumimoji="1" lang="en-US" altLang="zh-CN"/>
              <a:t>C</a:t>
            </a:r>
            <a:r>
              <a:rPr kumimoji="1" lang="zh-CN" altLang="en-US"/>
              <a:t>，有进位输出为</a:t>
            </a:r>
            <a:r>
              <a:rPr kumimoji="1" lang="en-US" altLang="zh-CN"/>
              <a:t>C</a:t>
            </a:r>
            <a:r>
              <a:rPr kumimoji="1" lang="zh-CN" altLang="en-US"/>
              <a:t>＝</a:t>
            </a:r>
            <a:r>
              <a:rPr kumimoji="1" lang="en-US" altLang="zh-CN"/>
              <a:t>1</a:t>
            </a:r>
            <a:r>
              <a:rPr kumimoji="1" lang="zh-CN" altLang="en-US"/>
              <a:t>，无进位输出时</a:t>
            </a:r>
            <a:r>
              <a:rPr kumimoji="1" lang="en-US" altLang="zh-CN"/>
              <a:t>C</a:t>
            </a:r>
            <a:r>
              <a:rPr kumimoji="1" lang="zh-CN" altLang="en-US"/>
              <a:t>＝</a:t>
            </a:r>
            <a:r>
              <a:rPr kumimoji="1" lang="en-US" altLang="zh-CN"/>
              <a:t>0</a:t>
            </a:r>
            <a:r>
              <a:rPr kumimoji="1" lang="zh-CN" altLang="en-US"/>
              <a:t>。</a:t>
            </a:r>
          </a:p>
        </p:txBody>
      </p:sp>
      <p:sp>
        <p:nvSpPr>
          <p:cNvPr id="384007" name="Text Box 7"/>
          <p:cNvSpPr txBox="1">
            <a:spLocks noChangeArrowheads="1"/>
          </p:cNvSpPr>
          <p:nvPr/>
        </p:nvSpPr>
        <p:spPr bwMode="auto">
          <a:xfrm>
            <a:off x="179388" y="2636838"/>
            <a:ext cx="367188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②</a:t>
            </a:r>
            <a:r>
              <a:rPr kumimoji="1" lang="zh-CN" altLang="en-US" u="sng"/>
              <a:t>给出状态转换图：</a:t>
            </a:r>
            <a:r>
              <a:rPr kumimoji="1" lang="zh-CN" altLang="en-US"/>
              <a:t>根据题意，</a:t>
            </a:r>
            <a:r>
              <a:rPr kumimoji="1" lang="en-US" altLang="zh-CN" i="1"/>
              <a:t>M</a:t>
            </a:r>
            <a:r>
              <a:rPr kumimoji="1" lang="zh-CN" altLang="en-US"/>
              <a:t>＝</a:t>
            </a:r>
            <a:r>
              <a:rPr kumimoji="1" lang="en-US" altLang="zh-CN"/>
              <a:t>13</a:t>
            </a:r>
            <a:r>
              <a:rPr kumimoji="1" lang="zh-CN" altLang="en-US"/>
              <a:t>，其状态转换图如图</a:t>
            </a:r>
            <a:r>
              <a:rPr kumimoji="1" lang="en-US" altLang="zh-CN"/>
              <a:t>6.4.2</a:t>
            </a:r>
            <a:r>
              <a:rPr kumimoji="1" lang="zh-CN" altLang="en-US"/>
              <a:t>所示。</a:t>
            </a:r>
          </a:p>
        </p:txBody>
      </p:sp>
      <p:sp>
        <p:nvSpPr>
          <p:cNvPr id="384008" name="Text Box 8"/>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84009" name="Object 9"/>
          <p:cNvGraphicFramePr>
            <a:graphicFrameLocks noChangeAspect="1"/>
          </p:cNvGraphicFramePr>
          <p:nvPr/>
        </p:nvGraphicFramePr>
        <p:xfrm>
          <a:off x="4067175" y="2582863"/>
          <a:ext cx="4681538" cy="3994150"/>
        </p:xfrm>
        <a:graphic>
          <a:graphicData uri="http://schemas.openxmlformats.org/presentationml/2006/ole">
            <mc:AlternateContent xmlns:mc="http://schemas.openxmlformats.org/markup-compatibility/2006">
              <mc:Choice xmlns:v="urn:schemas-microsoft-com:vml" Requires="v">
                <p:oleObj spid="_x0000_s384010" name="Visio" r:id="rId4" imgW="2343302" imgH="2003450" progId="Visio.Drawing.11">
                  <p:embed/>
                </p:oleObj>
              </mc:Choice>
              <mc:Fallback>
                <p:oleObj name="Visio" r:id="rId4" imgW="2343302" imgH="200345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r="2866" b="3058"/>
                      <a:stretch>
                        <a:fillRect/>
                      </a:stretch>
                    </p:blipFill>
                    <p:spPr bwMode="auto">
                      <a:xfrm>
                        <a:off x="4067175" y="2582863"/>
                        <a:ext cx="4681538" cy="3994150"/>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4002"/>
                                        </p:tgtEl>
                                        <p:attrNameLst>
                                          <p:attrName>style.visibility</p:attrName>
                                        </p:attrNameLst>
                                      </p:cBhvr>
                                      <p:to>
                                        <p:strVal val="visible"/>
                                      </p:to>
                                    </p:set>
                                    <p:animEffect transition="in" filter="box(in)">
                                      <p:cBhvr>
                                        <p:cTn id="7" dur="1000"/>
                                        <p:tgtEl>
                                          <p:spTgt spid="384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84005"/>
                                        </p:tgtEl>
                                        <p:attrNameLst>
                                          <p:attrName>style.visibility</p:attrName>
                                        </p:attrNameLst>
                                      </p:cBhvr>
                                      <p:to>
                                        <p:strVal val="visible"/>
                                      </p:to>
                                    </p:set>
                                    <p:animEffect transition="in" filter="circle(in)">
                                      <p:cBhvr>
                                        <p:cTn id="12" dur="1000"/>
                                        <p:tgtEl>
                                          <p:spTgt spid="3840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384007"/>
                                        </p:tgtEl>
                                        <p:attrNameLst>
                                          <p:attrName>style.visibility</p:attrName>
                                        </p:attrNameLst>
                                      </p:cBhvr>
                                      <p:to>
                                        <p:strVal val="visible"/>
                                      </p:to>
                                    </p:set>
                                    <p:animEffect transition="in" filter="barn(inHorizontal)">
                                      <p:cBhvr>
                                        <p:cTn id="17" dur="1000"/>
                                        <p:tgtEl>
                                          <p:spTgt spid="3840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84009"/>
                                        </p:tgtEl>
                                        <p:attrNameLst>
                                          <p:attrName>style.visibility</p:attrName>
                                        </p:attrNameLst>
                                      </p:cBhvr>
                                      <p:to>
                                        <p:strVal val="visible"/>
                                      </p:to>
                                    </p:set>
                                    <p:animEffect transition="in" filter="dissolve">
                                      <p:cBhvr>
                                        <p:cTn id="22" dur="1000"/>
                                        <p:tgtEl>
                                          <p:spTgt spid="384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p:bldP spid="384005" grpId="0" autoUpdateAnimBg="0"/>
      <p:bldP spid="384007"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2" name="Rectangle 2"/>
          <p:cNvSpPr>
            <a:spLocks noChangeArrowheads="1"/>
          </p:cNvSpPr>
          <p:nvPr>
            <p:ph type="title"/>
          </p:nvPr>
        </p:nvSpPr>
        <p:spPr bwMode="auto">
          <a:xfrm>
            <a:off x="323850" y="765175"/>
            <a:ext cx="3600450" cy="316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③</a:t>
            </a:r>
            <a:r>
              <a:rPr lang="zh-CN" altLang="en-US" sz="2800" u="sng">
                <a:solidFill>
                  <a:schemeClr val="tx1"/>
                </a:solidFill>
                <a:effectLst/>
                <a:latin typeface="Times New Roman" pitchFamily="18" charset="0"/>
                <a:ea typeface="楷体_GB2312" pitchFamily="49" charset="-122"/>
              </a:rPr>
              <a:t>给出状态表：</a:t>
            </a:r>
            <a:r>
              <a:rPr lang="zh-CN" altLang="en-US" sz="2800">
                <a:solidFill>
                  <a:schemeClr val="tx1"/>
                </a:solidFill>
                <a:effectLst/>
                <a:latin typeface="Times New Roman" pitchFamily="18" charset="0"/>
                <a:ea typeface="楷体_GB2312" pitchFamily="49" charset="-122"/>
              </a:rPr>
              <a:t>由于</a:t>
            </a:r>
            <a:r>
              <a:rPr lang="en-US" altLang="zh-CN" sz="2800" i="1">
                <a:solidFill>
                  <a:schemeClr val="tx1"/>
                </a:solidFill>
                <a:effectLst/>
                <a:latin typeface="Times New Roman" pitchFamily="18" charset="0"/>
                <a:ea typeface="楷体_GB2312" pitchFamily="49" charset="-122"/>
              </a:rPr>
              <a:t>M</a:t>
            </a:r>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13,</a:t>
            </a:r>
            <a:r>
              <a:rPr lang="zh-CN" altLang="en-US" sz="2800">
                <a:solidFill>
                  <a:schemeClr val="tx1"/>
                </a:solidFill>
                <a:effectLst/>
                <a:latin typeface="Times New Roman" pitchFamily="18" charset="0"/>
                <a:ea typeface="楷体_GB2312" pitchFamily="49" charset="-122"/>
              </a:rPr>
              <a:t>故应取</a:t>
            </a:r>
            <a:r>
              <a:rPr lang="en-US" altLang="zh-CN" sz="2800" i="1">
                <a:solidFill>
                  <a:schemeClr val="tx1"/>
                </a:solidFill>
                <a:effectLst/>
                <a:latin typeface="Times New Roman" pitchFamily="18" charset="0"/>
                <a:ea typeface="楷体_GB2312" pitchFamily="49" charset="-122"/>
              </a:rPr>
              <a:t>n</a:t>
            </a:r>
            <a:r>
              <a:rPr lang="en-US" altLang="zh-CN" sz="2800">
                <a:solidFill>
                  <a:schemeClr val="tx1"/>
                </a:solidFill>
                <a:effectLst/>
                <a:latin typeface="Times New Roman" pitchFamily="18" charset="0"/>
                <a:ea typeface="楷体_GB2312" pitchFamily="49" charset="-122"/>
              </a:rPr>
              <a:t>=4</a:t>
            </a:r>
            <a:r>
              <a:rPr lang="zh-CN" altLang="en-US" sz="2800">
                <a:solidFill>
                  <a:schemeClr val="tx1"/>
                </a:solidFill>
                <a:effectLst/>
                <a:latin typeface="Times New Roman" pitchFamily="18" charset="0"/>
                <a:ea typeface="楷体_GB2312" pitchFamily="49" charset="-122"/>
              </a:rPr>
              <a:t>，取其中的</a:t>
            </a:r>
            <a:r>
              <a:rPr lang="en-US" altLang="zh-CN" sz="2800">
                <a:solidFill>
                  <a:schemeClr val="tx1"/>
                </a:solidFill>
                <a:effectLst/>
                <a:latin typeface="Times New Roman" pitchFamily="18" charset="0"/>
                <a:ea typeface="楷体_GB2312" pitchFamily="49" charset="-122"/>
              </a:rPr>
              <a:t>13</a:t>
            </a:r>
            <a:r>
              <a:rPr lang="zh-CN" altLang="en-US" sz="2800">
                <a:solidFill>
                  <a:schemeClr val="tx1"/>
                </a:solidFill>
                <a:effectLst/>
                <a:latin typeface="Times New Roman" pitchFamily="18" charset="0"/>
                <a:ea typeface="楷体_GB2312" pitchFamily="49" charset="-122"/>
              </a:rPr>
              <a:t>个状态，不能再简化。按十进制数取</a:t>
            </a:r>
            <a:r>
              <a:rPr lang="en-US" altLang="zh-CN" sz="2800">
                <a:solidFill>
                  <a:schemeClr val="tx1"/>
                </a:solidFill>
                <a:effectLst/>
                <a:latin typeface="Times New Roman" pitchFamily="18" charset="0"/>
                <a:ea typeface="楷体_GB2312" pitchFamily="49" charset="-122"/>
              </a:rPr>
              <a:t>0000</a:t>
            </a:r>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1100</a:t>
            </a:r>
            <a:r>
              <a:rPr lang="zh-CN" altLang="en-US" sz="2800">
                <a:solidFill>
                  <a:schemeClr val="tx1"/>
                </a:solidFill>
                <a:effectLst/>
                <a:latin typeface="Times New Roman" pitchFamily="18" charset="0"/>
                <a:ea typeface="楷体_GB2312" pitchFamily="49" charset="-122"/>
              </a:rPr>
              <a:t>十三个状态，</a:t>
            </a:r>
            <a:r>
              <a:rPr kumimoji="1" lang="zh-CN" altLang="en-US" sz="2800">
                <a:solidFill>
                  <a:schemeClr val="tx1"/>
                </a:solidFill>
                <a:effectLst/>
                <a:latin typeface="Times New Roman" pitchFamily="18" charset="0"/>
                <a:ea typeface="楷体_GB2312" pitchFamily="49" charset="-122"/>
              </a:rPr>
              <a:t>其状态表为</a:t>
            </a:r>
          </a:p>
        </p:txBody>
      </p:sp>
      <p:graphicFrame>
        <p:nvGraphicFramePr>
          <p:cNvPr id="343045" name="Object 5"/>
          <p:cNvGraphicFramePr>
            <a:graphicFrameLocks noChangeAspect="1"/>
          </p:cNvGraphicFramePr>
          <p:nvPr/>
        </p:nvGraphicFramePr>
        <p:xfrm>
          <a:off x="4067175" y="692150"/>
          <a:ext cx="4706938" cy="5832475"/>
        </p:xfrm>
        <a:graphic>
          <a:graphicData uri="http://schemas.openxmlformats.org/presentationml/2006/ole">
            <mc:AlternateContent xmlns:mc="http://schemas.openxmlformats.org/markup-compatibility/2006">
              <mc:Choice xmlns:v="urn:schemas-microsoft-com:vml" Requires="v">
                <p:oleObj spid="_x0000_s343047" name="Visio" r:id="rId4" imgW="2425294" imgH="3743249" progId="Visio.Drawing.11">
                  <p:embed/>
                </p:oleObj>
              </mc:Choice>
              <mc:Fallback>
                <p:oleObj name="Visio" r:id="rId4" imgW="2425294" imgH="3743249"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b="19678"/>
                      <a:stretch>
                        <a:fillRect/>
                      </a:stretch>
                    </p:blipFill>
                    <p:spPr bwMode="auto">
                      <a:xfrm>
                        <a:off x="4067175" y="692150"/>
                        <a:ext cx="4706938" cy="583247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3046" name="Text Box 6"/>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43042"/>
                                        </p:tgtEl>
                                        <p:attrNameLst>
                                          <p:attrName>style.visibility</p:attrName>
                                        </p:attrNameLst>
                                      </p:cBhvr>
                                      <p:to>
                                        <p:strVal val="visible"/>
                                      </p:to>
                                    </p:set>
                                    <p:animEffect transition="in" filter="barn(inHorizontal)">
                                      <p:cBhvr>
                                        <p:cTn id="7" dur="1000"/>
                                        <p:tgtEl>
                                          <p:spTgt spid="343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43045"/>
                                        </p:tgtEl>
                                        <p:attrNameLst>
                                          <p:attrName>style.visibility</p:attrName>
                                        </p:attrNameLst>
                                      </p:cBhvr>
                                      <p:to>
                                        <p:strVal val="visible"/>
                                      </p:to>
                                    </p:set>
                                    <p:animEffect transition="in" filter="fade">
                                      <p:cBhvr>
                                        <p:cTn id="12" dur="1000"/>
                                        <p:tgtEl>
                                          <p:spTgt spid="343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2"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0" name="Rectangle 2"/>
          <p:cNvSpPr>
            <a:spLocks noChangeArrowheads="1"/>
          </p:cNvSpPr>
          <p:nvPr>
            <p:ph type="title"/>
          </p:nvPr>
        </p:nvSpPr>
        <p:spPr bwMode="auto">
          <a:xfrm>
            <a:off x="250825" y="549275"/>
            <a:ext cx="77724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④</a:t>
            </a:r>
            <a:r>
              <a:rPr lang="zh-CN" altLang="en-US" sz="2800" u="sng">
                <a:solidFill>
                  <a:schemeClr val="tx1"/>
                </a:solidFill>
                <a:effectLst/>
                <a:latin typeface="Times New Roman" pitchFamily="18" charset="0"/>
                <a:ea typeface="楷体_GB2312" pitchFamily="49" charset="-122"/>
              </a:rPr>
              <a:t>写出输出端的状态方程：</a:t>
            </a:r>
          </a:p>
        </p:txBody>
      </p:sp>
      <p:graphicFrame>
        <p:nvGraphicFramePr>
          <p:cNvPr id="345091" name="Object 3"/>
          <p:cNvGraphicFramePr>
            <a:graphicFrameLocks noChangeAspect="1"/>
          </p:cNvGraphicFramePr>
          <p:nvPr/>
        </p:nvGraphicFramePr>
        <p:xfrm>
          <a:off x="3779838" y="2276475"/>
          <a:ext cx="5364162" cy="3665538"/>
        </p:xfrm>
        <a:graphic>
          <a:graphicData uri="http://schemas.openxmlformats.org/presentationml/2006/ole">
            <mc:AlternateContent xmlns:mc="http://schemas.openxmlformats.org/markup-compatibility/2006">
              <mc:Choice xmlns:v="urn:schemas-microsoft-com:vml" Requires="v">
                <p:oleObj spid="_x0000_s345101" name="Visio" r:id="rId4" imgW="2438705" imgH="1869338" progId="Visio.Drawing.11">
                  <p:embed/>
                </p:oleObj>
              </mc:Choice>
              <mc:Fallback>
                <p:oleObj name="Visio" r:id="rId4" imgW="2438705" imgH="186933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l="9212" t="9634" b="9465"/>
                      <a:stretch>
                        <a:fillRect/>
                      </a:stretch>
                    </p:blipFill>
                    <p:spPr bwMode="auto">
                      <a:xfrm>
                        <a:off x="3779838" y="2276475"/>
                        <a:ext cx="5364162" cy="366553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5098" name="Text Box 10"/>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
        <p:nvSpPr>
          <p:cNvPr id="345099" name="Rectangle 11"/>
          <p:cNvSpPr>
            <a:spLocks noChangeArrowheads="1"/>
          </p:cNvSpPr>
          <p:nvPr/>
        </p:nvSpPr>
        <p:spPr bwMode="auto">
          <a:xfrm>
            <a:off x="250825" y="1125538"/>
            <a:ext cx="6970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根据状态表得出其各输出次态的卡诺图如下</a:t>
            </a:r>
          </a:p>
        </p:txBody>
      </p:sp>
      <p:graphicFrame>
        <p:nvGraphicFramePr>
          <p:cNvPr id="345100" name="Object 12"/>
          <p:cNvGraphicFramePr>
            <a:graphicFrameLocks noChangeAspect="1"/>
          </p:cNvGraphicFramePr>
          <p:nvPr/>
        </p:nvGraphicFramePr>
        <p:xfrm>
          <a:off x="0" y="1844675"/>
          <a:ext cx="3776663" cy="4679950"/>
        </p:xfrm>
        <a:graphic>
          <a:graphicData uri="http://schemas.openxmlformats.org/presentationml/2006/ole">
            <mc:AlternateContent xmlns:mc="http://schemas.openxmlformats.org/markup-compatibility/2006">
              <mc:Choice xmlns:v="urn:schemas-microsoft-com:vml" Requires="v">
                <p:oleObj spid="_x0000_s345102" name="Visio" r:id="rId6" imgW="2425294" imgH="3743249" progId="Visio.Drawing.11">
                  <p:embed/>
                </p:oleObj>
              </mc:Choice>
              <mc:Fallback>
                <p:oleObj name="Visio" r:id="rId6" imgW="2425294" imgH="3743249" progId="Visio.Drawing.11">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b="19678"/>
                      <a:stretch>
                        <a:fillRect/>
                      </a:stretch>
                    </p:blipFill>
                    <p:spPr bwMode="auto">
                      <a:xfrm>
                        <a:off x="0" y="1844675"/>
                        <a:ext cx="3776663" cy="4679950"/>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345090"/>
                                        </p:tgtEl>
                                        <p:attrNameLst>
                                          <p:attrName>style.visibility</p:attrName>
                                        </p:attrNameLst>
                                      </p:cBhvr>
                                      <p:to>
                                        <p:strVal val="visible"/>
                                      </p:to>
                                    </p:set>
                                    <p:animEffect transition="in" filter="wipe(left)">
                                      <p:cBhvr>
                                        <p:cTn id="7" dur="1000"/>
                                        <p:tgtEl>
                                          <p:spTgt spid="345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5099"/>
                                        </p:tgtEl>
                                        <p:attrNameLst>
                                          <p:attrName>style.visibility</p:attrName>
                                        </p:attrNameLst>
                                      </p:cBhvr>
                                      <p:to>
                                        <p:strVal val="visible"/>
                                      </p:to>
                                    </p:set>
                                    <p:animEffect transition="in" filter="box(in)">
                                      <p:cBhvr>
                                        <p:cTn id="12" dur="1000"/>
                                        <p:tgtEl>
                                          <p:spTgt spid="3450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45100"/>
                                        </p:tgtEl>
                                        <p:attrNameLst>
                                          <p:attrName>style.visibility</p:attrName>
                                        </p:attrNameLst>
                                      </p:cBhvr>
                                      <p:to>
                                        <p:strVal val="visible"/>
                                      </p:to>
                                    </p:set>
                                    <p:animEffect transition="in" filter="fade">
                                      <p:cBhvr>
                                        <p:cTn id="17" dur="1000"/>
                                        <p:tgtEl>
                                          <p:spTgt spid="3451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45091"/>
                                        </p:tgtEl>
                                        <p:attrNameLst>
                                          <p:attrName>style.visibility</p:attrName>
                                        </p:attrNameLst>
                                      </p:cBhvr>
                                      <p:to>
                                        <p:strVal val="visible"/>
                                      </p:to>
                                    </p:set>
                                    <p:animEffect transition="in" filter="dissolve">
                                      <p:cBhvr>
                                        <p:cTn id="22" dur="1000"/>
                                        <p:tgtEl>
                                          <p:spTgt spid="345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0" grpId="1"/>
      <p:bldP spid="34509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5032" name="Object 8"/>
          <p:cNvGraphicFramePr>
            <a:graphicFrameLocks noChangeAspect="1"/>
          </p:cNvGraphicFramePr>
          <p:nvPr/>
        </p:nvGraphicFramePr>
        <p:xfrm>
          <a:off x="5508625" y="1484313"/>
          <a:ext cx="3354388" cy="3673475"/>
        </p:xfrm>
        <a:graphic>
          <a:graphicData uri="http://schemas.openxmlformats.org/presentationml/2006/ole">
            <mc:AlternateContent xmlns:mc="http://schemas.openxmlformats.org/markup-compatibility/2006">
              <mc:Choice xmlns:v="urn:schemas-microsoft-com:vml" Requires="v">
                <p:oleObj spid="_x0000_s385037" name="Visio" r:id="rId4" imgW="1525829" imgH="1752600" progId="Visio.Drawing.11">
                  <p:embed/>
                </p:oleObj>
              </mc:Choice>
              <mc:Fallback>
                <p:oleObj name="Visio" r:id="rId4" imgW="1525829" imgH="17526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l="7767" t="8917" b="4410"/>
                      <a:stretch>
                        <a:fillRect/>
                      </a:stretch>
                    </p:blipFill>
                    <p:spPr bwMode="auto">
                      <a:xfrm>
                        <a:off x="5508625" y="1484313"/>
                        <a:ext cx="3354388" cy="367347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5033" name="Text Box 9"/>
          <p:cNvSpPr txBox="1">
            <a:spLocks noGrp="1" noChangeArrowheads="1"/>
          </p:cNvSpPr>
          <p:nvPr>
            <p:ph type="title"/>
          </p:nvPr>
        </p:nvSpPr>
        <p:spPr bwMode="auto">
          <a:xfrm>
            <a:off x="250825" y="692150"/>
            <a:ext cx="72009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各输出端的卡诺图及状态方程如下</a:t>
            </a:r>
          </a:p>
        </p:txBody>
      </p:sp>
      <p:graphicFrame>
        <p:nvGraphicFramePr>
          <p:cNvPr id="385034" name="Object 10"/>
          <p:cNvGraphicFramePr>
            <a:graphicFrameLocks noChangeAspect="1"/>
          </p:cNvGraphicFramePr>
          <p:nvPr/>
        </p:nvGraphicFramePr>
        <p:xfrm>
          <a:off x="179388" y="1557338"/>
          <a:ext cx="5005387" cy="3468687"/>
        </p:xfrm>
        <a:graphic>
          <a:graphicData uri="http://schemas.openxmlformats.org/presentationml/2006/ole">
            <mc:AlternateContent xmlns:mc="http://schemas.openxmlformats.org/markup-compatibility/2006">
              <mc:Choice xmlns:v="urn:schemas-microsoft-com:vml" Requires="v">
                <p:oleObj spid="_x0000_s385038" name="Visio" r:id="rId6" imgW="2438705" imgH="1869338" progId="Visio.Drawing.11">
                  <p:embed/>
                </p:oleObj>
              </mc:Choice>
              <mc:Fallback>
                <p:oleObj name="Visio" r:id="rId6" imgW="2438705" imgH="1869338" progId="Visio.Drawing.11">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l="10489" t="9634" b="9465"/>
                      <a:stretch>
                        <a:fillRect/>
                      </a:stretch>
                    </p:blipFill>
                    <p:spPr bwMode="auto">
                      <a:xfrm>
                        <a:off x="179388" y="1557338"/>
                        <a:ext cx="5005387" cy="34686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5035" name="Text Box 11"/>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85036" name="Object 12"/>
          <p:cNvGraphicFramePr>
            <a:graphicFrameLocks noChangeAspect="1"/>
          </p:cNvGraphicFramePr>
          <p:nvPr/>
        </p:nvGraphicFramePr>
        <p:xfrm>
          <a:off x="2051050" y="5589588"/>
          <a:ext cx="3816350" cy="754062"/>
        </p:xfrm>
        <a:graphic>
          <a:graphicData uri="http://schemas.openxmlformats.org/presentationml/2006/ole">
            <mc:AlternateContent xmlns:mc="http://schemas.openxmlformats.org/markup-compatibility/2006">
              <mc:Choice xmlns:v="urn:schemas-microsoft-com:vml" Requires="v">
                <p:oleObj spid="_x0000_s385039" name="公式" r:id="rId8" imgW="1155600" imgH="228600" progId="Equation.3">
                  <p:embed/>
                </p:oleObj>
              </mc:Choice>
              <mc:Fallback>
                <p:oleObj name="公式" r:id="rId8" imgW="1155600" imgH="2286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5589588"/>
                        <a:ext cx="3816350" cy="7540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5033"/>
                                        </p:tgtEl>
                                        <p:attrNameLst>
                                          <p:attrName>style.visibility</p:attrName>
                                        </p:attrNameLst>
                                      </p:cBhvr>
                                      <p:to>
                                        <p:strVal val="visible"/>
                                      </p:to>
                                    </p:set>
                                    <p:animEffect transition="in" filter="box(in)">
                                      <p:cBhvr>
                                        <p:cTn id="7" dur="1000"/>
                                        <p:tgtEl>
                                          <p:spTgt spid="3850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5034"/>
                                        </p:tgtEl>
                                        <p:attrNameLst>
                                          <p:attrName>style.visibility</p:attrName>
                                        </p:attrNameLst>
                                      </p:cBhvr>
                                      <p:to>
                                        <p:strVal val="visible"/>
                                      </p:to>
                                    </p:set>
                                    <p:animEffect transition="in" filter="dissolve">
                                      <p:cBhvr>
                                        <p:cTn id="12" dur="1000"/>
                                        <p:tgtEl>
                                          <p:spTgt spid="385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85032"/>
                                        </p:tgtEl>
                                        <p:attrNameLst>
                                          <p:attrName>style.visibility</p:attrName>
                                        </p:attrNameLst>
                                      </p:cBhvr>
                                      <p:to>
                                        <p:strVal val="visible"/>
                                      </p:to>
                                    </p:set>
                                    <p:animEffect transition="in" filter="dissolve">
                                      <p:cBhvr>
                                        <p:cTn id="17" dur="1000"/>
                                        <p:tgtEl>
                                          <p:spTgt spid="3850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85036"/>
                                        </p:tgtEl>
                                        <p:attrNameLst>
                                          <p:attrName>style.visibility</p:attrName>
                                        </p:attrNameLst>
                                      </p:cBhvr>
                                      <p:to>
                                        <p:strVal val="visible"/>
                                      </p:to>
                                    </p:set>
                                    <p:animEffect transition="in" filter="fade">
                                      <p:cBhvr>
                                        <p:cTn id="22" dur="1000"/>
                                        <p:tgtEl>
                                          <p:spTgt spid="385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Text Box 4"/>
          <p:cNvSpPr txBox="1">
            <a:spLocks noGrp="1" noChangeArrowheads="1"/>
          </p:cNvSpPr>
          <p:nvPr>
            <p:ph type="title"/>
          </p:nvPr>
        </p:nvSpPr>
        <p:spPr bwMode="auto">
          <a:xfrm>
            <a:off x="250825" y="692150"/>
            <a:ext cx="8642350" cy="15827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例</a:t>
            </a:r>
            <a:r>
              <a:rPr kumimoji="1" lang="en-US" altLang="zh-CN" sz="2800">
                <a:solidFill>
                  <a:schemeClr val="tx1"/>
                </a:solidFill>
                <a:effectLst/>
                <a:latin typeface="Times New Roman" pitchFamily="18" charset="0"/>
                <a:ea typeface="楷体_GB2312" pitchFamily="49" charset="-122"/>
              </a:rPr>
              <a:t>6.2.1 </a:t>
            </a:r>
            <a:r>
              <a:rPr kumimoji="1" lang="zh-CN" altLang="en-US" sz="2800">
                <a:solidFill>
                  <a:schemeClr val="tx1"/>
                </a:solidFill>
                <a:effectLst/>
                <a:latin typeface="Times New Roman" pitchFamily="18" charset="0"/>
                <a:ea typeface="楷体_GB2312" pitchFamily="49" charset="-122"/>
              </a:rPr>
              <a:t>试分析图</a:t>
            </a:r>
            <a:r>
              <a:rPr kumimoji="1" lang="en-US" altLang="zh-CN" sz="2800">
                <a:solidFill>
                  <a:schemeClr val="tx1"/>
                </a:solidFill>
                <a:effectLst/>
                <a:latin typeface="Times New Roman" pitchFamily="18" charset="0"/>
                <a:ea typeface="楷体_GB2312" pitchFamily="49" charset="-122"/>
              </a:rPr>
              <a:t>6.2.1</a:t>
            </a:r>
            <a:r>
              <a:rPr kumimoji="1" lang="zh-CN" altLang="en-US" sz="2800">
                <a:solidFill>
                  <a:schemeClr val="tx1"/>
                </a:solidFill>
                <a:effectLst/>
                <a:latin typeface="Times New Roman" pitchFamily="18" charset="0"/>
                <a:ea typeface="楷体_GB2312" pitchFamily="49" charset="-122"/>
              </a:rPr>
              <a:t>所示的时序逻辑电路的逻辑功能，写出它的驱动方程、状态方程和输出方程，写出电路的状态转换表，画出状态转换图和时序图。</a:t>
            </a:r>
          </a:p>
        </p:txBody>
      </p:sp>
      <p:sp>
        <p:nvSpPr>
          <p:cNvPr id="280581" name="Rectangle 5"/>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pSp>
        <p:nvGrpSpPr>
          <p:cNvPr id="280584" name="Group 8"/>
          <p:cNvGrpSpPr>
            <a:grpSpLocks/>
          </p:cNvGrpSpPr>
          <p:nvPr/>
        </p:nvGrpSpPr>
        <p:grpSpPr bwMode="auto">
          <a:xfrm>
            <a:off x="250825" y="2205038"/>
            <a:ext cx="8675688" cy="2578100"/>
            <a:chOff x="158" y="1389"/>
            <a:chExt cx="5465" cy="1624"/>
          </a:xfrm>
        </p:grpSpPr>
        <p:pic>
          <p:nvPicPr>
            <p:cNvPr id="280582" name="Picture 6" descr="6-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389"/>
              <a:ext cx="5465" cy="1624"/>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80583" name="Rectangle 7"/>
            <p:cNvSpPr>
              <a:spLocks noChangeArrowheads="1"/>
            </p:cNvSpPr>
            <p:nvPr/>
          </p:nvSpPr>
          <p:spPr bwMode="auto">
            <a:xfrm>
              <a:off x="4468" y="2659"/>
              <a:ext cx="9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6.2.1</a:t>
              </a:r>
            </a:p>
          </p:txBody>
        </p:sp>
      </p:grpSp>
      <p:sp>
        <p:nvSpPr>
          <p:cNvPr id="280585" name="Rectangle 9"/>
          <p:cNvSpPr>
            <a:spLocks noChangeArrowheads="1"/>
          </p:cNvSpPr>
          <p:nvPr/>
        </p:nvSpPr>
        <p:spPr bwMode="auto">
          <a:xfrm>
            <a:off x="250825" y="4941888"/>
            <a:ext cx="4248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解：</a:t>
            </a:r>
            <a:r>
              <a:rPr kumimoji="1" lang="en-US" altLang="zh-CN"/>
              <a:t>(1) </a:t>
            </a:r>
            <a:r>
              <a:rPr kumimoji="1" lang="zh-CN" altLang="en-US"/>
              <a:t>驱动方程：</a:t>
            </a:r>
            <a:endParaRPr lang="zh-CN" altLang="en-US"/>
          </a:p>
        </p:txBody>
      </p:sp>
      <p:graphicFrame>
        <p:nvGraphicFramePr>
          <p:cNvPr id="280587" name="Object 11"/>
          <p:cNvGraphicFramePr>
            <a:graphicFrameLocks noChangeAspect="1"/>
          </p:cNvGraphicFramePr>
          <p:nvPr/>
        </p:nvGraphicFramePr>
        <p:xfrm>
          <a:off x="3563938" y="5013325"/>
          <a:ext cx="4032250" cy="1697038"/>
        </p:xfrm>
        <a:graphic>
          <a:graphicData uri="http://schemas.openxmlformats.org/presentationml/2006/ole">
            <mc:AlternateContent xmlns:mc="http://schemas.openxmlformats.org/markup-compatibility/2006">
              <mc:Choice xmlns:v="urn:schemas-microsoft-com:vml" Requires="v">
                <p:oleObj spid="_x0000_s280588" name="公式" r:id="rId5" imgW="1688760" imgH="711000" progId="Equation.3">
                  <p:embed/>
                </p:oleObj>
              </mc:Choice>
              <mc:Fallback>
                <p:oleObj name="公式" r:id="rId5" imgW="1688760" imgH="7110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5013325"/>
                        <a:ext cx="4032250" cy="169703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0580"/>
                                        </p:tgtEl>
                                        <p:attrNameLst>
                                          <p:attrName>style.visibility</p:attrName>
                                        </p:attrNameLst>
                                      </p:cBhvr>
                                      <p:to>
                                        <p:strVal val="visible"/>
                                      </p:to>
                                    </p:set>
                                    <p:animEffect transition="in" filter="circle(in)">
                                      <p:cBhvr>
                                        <p:cTn id="7" dur="1000"/>
                                        <p:tgtEl>
                                          <p:spTgt spid="280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0584"/>
                                        </p:tgtEl>
                                        <p:attrNameLst>
                                          <p:attrName>style.visibility</p:attrName>
                                        </p:attrNameLst>
                                      </p:cBhvr>
                                      <p:to>
                                        <p:strVal val="visible"/>
                                      </p:to>
                                    </p:set>
                                    <p:animEffect transition="in" filter="dissolve">
                                      <p:cBhvr>
                                        <p:cTn id="12" dur="1000"/>
                                        <p:tgtEl>
                                          <p:spTgt spid="280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80585"/>
                                        </p:tgtEl>
                                        <p:attrNameLst>
                                          <p:attrName>style.visibility</p:attrName>
                                        </p:attrNameLst>
                                      </p:cBhvr>
                                      <p:to>
                                        <p:strVal val="visible"/>
                                      </p:to>
                                    </p:set>
                                    <p:animEffect transition="in" filter="box(in)">
                                      <p:cBhvr>
                                        <p:cTn id="17" dur="1000"/>
                                        <p:tgtEl>
                                          <p:spTgt spid="2805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80587"/>
                                        </p:tgtEl>
                                        <p:attrNameLst>
                                          <p:attrName>style.visibility</p:attrName>
                                        </p:attrNameLst>
                                      </p:cBhvr>
                                      <p:to>
                                        <p:strVal val="visible"/>
                                      </p:to>
                                    </p:set>
                                    <p:animEffect transition="in" filter="fade">
                                      <p:cBhvr>
                                        <p:cTn id="22" dur="1000"/>
                                        <p:tgtEl>
                                          <p:spTgt spid="280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0" grpId="0" autoUpdateAnimBg="0"/>
      <p:bldP spid="28058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7079" name="Object 7"/>
          <p:cNvGraphicFramePr>
            <a:graphicFrameLocks noChangeAspect="1"/>
          </p:cNvGraphicFramePr>
          <p:nvPr/>
        </p:nvGraphicFramePr>
        <p:xfrm>
          <a:off x="5378450" y="1125538"/>
          <a:ext cx="3484563" cy="3816350"/>
        </p:xfrm>
        <a:graphic>
          <a:graphicData uri="http://schemas.openxmlformats.org/presentationml/2006/ole">
            <mc:AlternateContent xmlns:mc="http://schemas.openxmlformats.org/markup-compatibility/2006">
              <mc:Choice xmlns:v="urn:schemas-microsoft-com:vml" Requires="v">
                <p:oleObj spid="_x0000_s387083" name="Visio" r:id="rId4" imgW="1525829" imgH="1752600" progId="Visio.Drawing.11">
                  <p:embed/>
                </p:oleObj>
              </mc:Choice>
              <mc:Fallback>
                <p:oleObj name="Visio" r:id="rId4" imgW="1525829" imgH="175260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l="7767" t="8917" b="4410"/>
                      <a:stretch>
                        <a:fillRect/>
                      </a:stretch>
                    </p:blipFill>
                    <p:spPr bwMode="auto">
                      <a:xfrm>
                        <a:off x="5378450" y="1125538"/>
                        <a:ext cx="3484563" cy="3816350"/>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7080" name="Object 8"/>
          <p:cNvGraphicFramePr>
            <a:graphicFrameLocks noChangeAspect="1"/>
          </p:cNvGraphicFramePr>
          <p:nvPr/>
        </p:nvGraphicFramePr>
        <p:xfrm>
          <a:off x="179388" y="1125538"/>
          <a:ext cx="5005387" cy="3468687"/>
        </p:xfrm>
        <a:graphic>
          <a:graphicData uri="http://schemas.openxmlformats.org/presentationml/2006/ole">
            <mc:AlternateContent xmlns:mc="http://schemas.openxmlformats.org/markup-compatibility/2006">
              <mc:Choice xmlns:v="urn:schemas-microsoft-com:vml" Requires="v">
                <p:oleObj spid="_x0000_s387084" name="Visio" r:id="rId6" imgW="2438705" imgH="1869338" progId="Visio.Drawing.11">
                  <p:embed/>
                </p:oleObj>
              </mc:Choice>
              <mc:Fallback>
                <p:oleObj name="Visio" r:id="rId6" imgW="2438705" imgH="1869338"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l="10489" t="9634" b="9465"/>
                      <a:stretch>
                        <a:fillRect/>
                      </a:stretch>
                    </p:blipFill>
                    <p:spPr bwMode="auto">
                      <a:xfrm>
                        <a:off x="179388" y="1125538"/>
                        <a:ext cx="5005387" cy="34686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7081" name="Text Box 9"/>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87082" name="Object 10"/>
          <p:cNvGraphicFramePr>
            <a:graphicFrameLocks noChangeAspect="1"/>
          </p:cNvGraphicFramePr>
          <p:nvPr/>
        </p:nvGraphicFramePr>
        <p:xfrm>
          <a:off x="1979613" y="5373688"/>
          <a:ext cx="5451475" cy="754062"/>
        </p:xfrm>
        <a:graphic>
          <a:graphicData uri="http://schemas.openxmlformats.org/presentationml/2006/ole">
            <mc:AlternateContent xmlns:mc="http://schemas.openxmlformats.org/markup-compatibility/2006">
              <mc:Choice xmlns:v="urn:schemas-microsoft-com:vml" Requires="v">
                <p:oleObj spid="_x0000_s387085" name="公式" r:id="rId8" imgW="1650960" imgH="228600" progId="Equation.3">
                  <p:embed/>
                </p:oleObj>
              </mc:Choice>
              <mc:Fallback>
                <p:oleObj name="公式" r:id="rId8" imgW="1650960" imgH="228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5373688"/>
                        <a:ext cx="5451475" cy="7540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7080"/>
                                        </p:tgtEl>
                                        <p:attrNameLst>
                                          <p:attrName>style.visibility</p:attrName>
                                        </p:attrNameLst>
                                      </p:cBhvr>
                                      <p:to>
                                        <p:strVal val="visible"/>
                                      </p:to>
                                    </p:set>
                                    <p:animEffect transition="in" filter="dissolve">
                                      <p:cBhvr>
                                        <p:cTn id="7" dur="1000"/>
                                        <p:tgtEl>
                                          <p:spTgt spid="3870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7079"/>
                                        </p:tgtEl>
                                        <p:attrNameLst>
                                          <p:attrName>style.visibility</p:attrName>
                                        </p:attrNameLst>
                                      </p:cBhvr>
                                      <p:to>
                                        <p:strVal val="visible"/>
                                      </p:to>
                                    </p:set>
                                    <p:animEffect transition="in" filter="dissolve">
                                      <p:cBhvr>
                                        <p:cTn id="12" dur="1000"/>
                                        <p:tgtEl>
                                          <p:spTgt spid="3870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87082"/>
                                        </p:tgtEl>
                                        <p:attrNameLst>
                                          <p:attrName>style.visibility</p:attrName>
                                        </p:attrNameLst>
                                      </p:cBhvr>
                                      <p:to>
                                        <p:strVal val="visible"/>
                                      </p:to>
                                    </p:set>
                                    <p:animEffect transition="in" filter="fade">
                                      <p:cBhvr>
                                        <p:cTn id="17" dur="1000"/>
                                        <p:tgtEl>
                                          <p:spTgt spid="387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100" name="Object 4"/>
          <p:cNvGraphicFramePr>
            <a:graphicFrameLocks noChangeAspect="1"/>
          </p:cNvGraphicFramePr>
          <p:nvPr/>
        </p:nvGraphicFramePr>
        <p:xfrm>
          <a:off x="5435600" y="1052513"/>
          <a:ext cx="3484563" cy="3744912"/>
        </p:xfrm>
        <a:graphic>
          <a:graphicData uri="http://schemas.openxmlformats.org/presentationml/2006/ole">
            <mc:AlternateContent xmlns:mc="http://schemas.openxmlformats.org/markup-compatibility/2006">
              <mc:Choice xmlns:v="urn:schemas-microsoft-com:vml" Requires="v">
                <p:oleObj spid="_x0000_s388105" name="Visio" r:id="rId4" imgW="1525829" imgH="1752600" progId="Visio.Drawing.11">
                  <p:embed/>
                </p:oleObj>
              </mc:Choice>
              <mc:Fallback>
                <p:oleObj name="Visio" r:id="rId4" imgW="1525829" imgH="17526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7767" t="8917" b="6032"/>
                      <a:stretch>
                        <a:fillRect/>
                      </a:stretch>
                    </p:blipFill>
                    <p:spPr bwMode="auto">
                      <a:xfrm>
                        <a:off x="5435600" y="1052513"/>
                        <a:ext cx="3484563" cy="3744912"/>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8101" name="Object 5"/>
          <p:cNvGraphicFramePr>
            <a:graphicFrameLocks noChangeAspect="1"/>
          </p:cNvGraphicFramePr>
          <p:nvPr/>
        </p:nvGraphicFramePr>
        <p:xfrm>
          <a:off x="250825" y="1125538"/>
          <a:ext cx="5005388" cy="3468687"/>
        </p:xfrm>
        <a:graphic>
          <a:graphicData uri="http://schemas.openxmlformats.org/presentationml/2006/ole">
            <mc:AlternateContent xmlns:mc="http://schemas.openxmlformats.org/markup-compatibility/2006">
              <mc:Choice xmlns:v="urn:schemas-microsoft-com:vml" Requires="v">
                <p:oleObj spid="_x0000_s388106" name="Visio" r:id="rId6" imgW="2438705" imgH="1869338" progId="Visio.Drawing.11">
                  <p:embed/>
                </p:oleObj>
              </mc:Choice>
              <mc:Fallback>
                <p:oleObj name="Visio" r:id="rId6" imgW="2438705" imgH="1869338"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l="10489" t="9634" b="9465"/>
                      <a:stretch>
                        <a:fillRect/>
                      </a:stretch>
                    </p:blipFill>
                    <p:spPr bwMode="auto">
                      <a:xfrm>
                        <a:off x="250825" y="1125538"/>
                        <a:ext cx="5005388" cy="34686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8102" name="Object 6"/>
          <p:cNvGraphicFramePr>
            <a:graphicFrameLocks noChangeAspect="1"/>
          </p:cNvGraphicFramePr>
          <p:nvPr/>
        </p:nvGraphicFramePr>
        <p:xfrm>
          <a:off x="2232025" y="5157788"/>
          <a:ext cx="3384550" cy="779462"/>
        </p:xfrm>
        <a:graphic>
          <a:graphicData uri="http://schemas.openxmlformats.org/presentationml/2006/ole">
            <mc:AlternateContent xmlns:mc="http://schemas.openxmlformats.org/markup-compatibility/2006">
              <mc:Choice xmlns:v="urn:schemas-microsoft-com:vml" Requires="v">
                <p:oleObj spid="_x0000_s388107" name="公式" r:id="rId8" imgW="990360" imgH="228600" progId="Equation.3">
                  <p:embed/>
                </p:oleObj>
              </mc:Choice>
              <mc:Fallback>
                <p:oleObj name="公式" r:id="rId8" imgW="990360" imgH="228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025" y="5157788"/>
                        <a:ext cx="3384550" cy="7794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8103" name="Text Box 7"/>
          <p:cNvSpPr txBox="1">
            <a:spLocks noChangeArrowheads="1"/>
          </p:cNvSpPr>
          <p:nvPr/>
        </p:nvSpPr>
        <p:spPr bwMode="auto">
          <a:xfrm>
            <a:off x="0" y="0"/>
            <a:ext cx="8015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8101"/>
                                        </p:tgtEl>
                                        <p:attrNameLst>
                                          <p:attrName>style.visibility</p:attrName>
                                        </p:attrNameLst>
                                      </p:cBhvr>
                                      <p:to>
                                        <p:strVal val="visible"/>
                                      </p:to>
                                    </p:set>
                                    <p:animEffect transition="in" filter="dissolve">
                                      <p:cBhvr>
                                        <p:cTn id="7" dur="1000"/>
                                        <p:tgtEl>
                                          <p:spTgt spid="3881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8100"/>
                                        </p:tgtEl>
                                        <p:attrNameLst>
                                          <p:attrName>style.visibility</p:attrName>
                                        </p:attrNameLst>
                                      </p:cBhvr>
                                      <p:to>
                                        <p:strVal val="visible"/>
                                      </p:to>
                                    </p:set>
                                    <p:animEffect transition="in" filter="dissolve">
                                      <p:cBhvr>
                                        <p:cTn id="12" dur="1000"/>
                                        <p:tgtEl>
                                          <p:spTgt spid="3881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88102"/>
                                        </p:tgtEl>
                                        <p:attrNameLst>
                                          <p:attrName>style.visibility</p:attrName>
                                        </p:attrNameLst>
                                      </p:cBhvr>
                                      <p:to>
                                        <p:strVal val="visible"/>
                                      </p:to>
                                    </p:set>
                                    <p:animEffect transition="in" filter="fade">
                                      <p:cBhvr>
                                        <p:cTn id="17" dur="1000"/>
                                        <p:tgtEl>
                                          <p:spTgt spid="388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5" name="Text Box 7"/>
          <p:cNvSpPr txBox="1">
            <a:spLocks noGrp="1" noChangeArrowheads="1"/>
          </p:cNvSpPr>
          <p:nvPr>
            <p:ph type="title"/>
          </p:nvPr>
        </p:nvSpPr>
        <p:spPr bwMode="auto">
          <a:xfrm>
            <a:off x="0" y="0"/>
            <a:ext cx="8229600" cy="6334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en-US" altLang="zh-CN" sz="3200" u="sng">
                <a:solidFill>
                  <a:srgbClr val="FFFF99"/>
                </a:solidFill>
                <a:effectLst/>
                <a:latin typeface="Times New Roman" pitchFamily="18" charset="0"/>
                <a:ea typeface="楷体_GB2312" pitchFamily="49" charset="-122"/>
              </a:rPr>
              <a:t>6.4.1  </a:t>
            </a:r>
            <a:r>
              <a:rPr kumimoji="1" lang="zh-CN" altLang="en-US" sz="3200" u="sng">
                <a:solidFill>
                  <a:srgbClr val="FFFF99"/>
                </a:solidFill>
                <a:effectLst/>
                <a:latin typeface="Times New Roman" pitchFamily="18" charset="0"/>
                <a:ea typeface="楷体_GB2312" pitchFamily="49" charset="-122"/>
              </a:rPr>
              <a:t>同步时序逻辑电路的设计方法</a:t>
            </a:r>
          </a:p>
        </p:txBody>
      </p:sp>
      <p:graphicFrame>
        <p:nvGraphicFramePr>
          <p:cNvPr id="386056" name="Object 8"/>
          <p:cNvGraphicFramePr>
            <a:graphicFrameLocks noChangeAspect="1"/>
          </p:cNvGraphicFramePr>
          <p:nvPr/>
        </p:nvGraphicFramePr>
        <p:xfrm>
          <a:off x="5435600" y="1052513"/>
          <a:ext cx="3484563" cy="3744912"/>
        </p:xfrm>
        <a:graphic>
          <a:graphicData uri="http://schemas.openxmlformats.org/presentationml/2006/ole">
            <mc:AlternateContent xmlns:mc="http://schemas.openxmlformats.org/markup-compatibility/2006">
              <mc:Choice xmlns:v="urn:schemas-microsoft-com:vml" Requires="v">
                <p:oleObj spid="_x0000_s386060" name="Visio" r:id="rId4" imgW="1525829" imgH="1752600" progId="Visio.Drawing.11">
                  <p:embed/>
                </p:oleObj>
              </mc:Choice>
              <mc:Fallback>
                <p:oleObj name="Visio" r:id="rId4" imgW="1525829" imgH="17526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l="7767" t="8917" b="6032"/>
                      <a:stretch>
                        <a:fillRect/>
                      </a:stretch>
                    </p:blipFill>
                    <p:spPr bwMode="auto">
                      <a:xfrm>
                        <a:off x="5435600" y="1052513"/>
                        <a:ext cx="3484563" cy="3744912"/>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6057" name="Object 9"/>
          <p:cNvGraphicFramePr>
            <a:graphicFrameLocks noChangeAspect="1"/>
          </p:cNvGraphicFramePr>
          <p:nvPr/>
        </p:nvGraphicFramePr>
        <p:xfrm>
          <a:off x="250825" y="1125538"/>
          <a:ext cx="5005388" cy="3468687"/>
        </p:xfrm>
        <a:graphic>
          <a:graphicData uri="http://schemas.openxmlformats.org/presentationml/2006/ole">
            <mc:AlternateContent xmlns:mc="http://schemas.openxmlformats.org/markup-compatibility/2006">
              <mc:Choice xmlns:v="urn:schemas-microsoft-com:vml" Requires="v">
                <p:oleObj spid="_x0000_s386061" name="Visio" r:id="rId6" imgW="2438705" imgH="1869338" progId="Visio.Drawing.11">
                  <p:embed/>
                </p:oleObj>
              </mc:Choice>
              <mc:Fallback>
                <p:oleObj name="Visio" r:id="rId6" imgW="2438705" imgH="1869338" progId="Visio.Drawing.11">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l="10489" t="9634" b="9465"/>
                      <a:stretch>
                        <a:fillRect/>
                      </a:stretch>
                    </p:blipFill>
                    <p:spPr bwMode="auto">
                      <a:xfrm>
                        <a:off x="250825" y="1125538"/>
                        <a:ext cx="5005388" cy="34686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6058" name="Object 10"/>
          <p:cNvGraphicFramePr>
            <a:graphicFrameLocks noChangeAspect="1"/>
          </p:cNvGraphicFramePr>
          <p:nvPr/>
        </p:nvGraphicFramePr>
        <p:xfrm>
          <a:off x="2189163" y="5157788"/>
          <a:ext cx="3470275" cy="779462"/>
        </p:xfrm>
        <a:graphic>
          <a:graphicData uri="http://schemas.openxmlformats.org/presentationml/2006/ole">
            <mc:AlternateContent xmlns:mc="http://schemas.openxmlformats.org/markup-compatibility/2006">
              <mc:Choice xmlns:v="urn:schemas-microsoft-com:vml" Requires="v">
                <p:oleObj spid="_x0000_s386062" name="公式" r:id="rId8" imgW="1015920" imgH="228600" progId="Equation.3">
                  <p:embed/>
                </p:oleObj>
              </mc:Choice>
              <mc:Fallback>
                <p:oleObj name="公式" r:id="rId8" imgW="1015920" imgH="228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9163" y="5157788"/>
                        <a:ext cx="3470275" cy="7794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6057"/>
                                        </p:tgtEl>
                                        <p:attrNameLst>
                                          <p:attrName>style.visibility</p:attrName>
                                        </p:attrNameLst>
                                      </p:cBhvr>
                                      <p:to>
                                        <p:strVal val="visible"/>
                                      </p:to>
                                    </p:set>
                                    <p:animEffect transition="in" filter="dissolve">
                                      <p:cBhvr>
                                        <p:cTn id="7" dur="1000"/>
                                        <p:tgtEl>
                                          <p:spTgt spid="3860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6056"/>
                                        </p:tgtEl>
                                        <p:attrNameLst>
                                          <p:attrName>style.visibility</p:attrName>
                                        </p:attrNameLst>
                                      </p:cBhvr>
                                      <p:to>
                                        <p:strVal val="visible"/>
                                      </p:to>
                                    </p:set>
                                    <p:animEffect transition="in" filter="dissolve">
                                      <p:cBhvr>
                                        <p:cTn id="12" dur="1000"/>
                                        <p:tgtEl>
                                          <p:spTgt spid="386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86058"/>
                                        </p:tgtEl>
                                        <p:attrNameLst>
                                          <p:attrName>style.visibility</p:attrName>
                                        </p:attrNameLst>
                                      </p:cBhvr>
                                      <p:to>
                                        <p:strVal val="visible"/>
                                      </p:to>
                                    </p:set>
                                    <p:animEffect transition="in" filter="fade">
                                      <p:cBhvr>
                                        <p:cTn id="17" dur="1000"/>
                                        <p:tgtEl>
                                          <p:spTgt spid="386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25" name="Object 5"/>
          <p:cNvGraphicFramePr>
            <a:graphicFrameLocks noChangeAspect="1"/>
          </p:cNvGraphicFramePr>
          <p:nvPr/>
        </p:nvGraphicFramePr>
        <p:xfrm>
          <a:off x="5435600" y="1052513"/>
          <a:ext cx="3484563" cy="3744912"/>
        </p:xfrm>
        <a:graphic>
          <a:graphicData uri="http://schemas.openxmlformats.org/presentationml/2006/ole">
            <mc:AlternateContent xmlns:mc="http://schemas.openxmlformats.org/markup-compatibility/2006">
              <mc:Choice xmlns:v="urn:schemas-microsoft-com:vml" Requires="v">
                <p:oleObj spid="_x0000_s389131" name="Visio" r:id="rId4" imgW="1525829" imgH="1752600" progId="Visio.Drawing.11">
                  <p:embed/>
                </p:oleObj>
              </mc:Choice>
              <mc:Fallback>
                <p:oleObj name="Visio" r:id="rId4" imgW="1525829" imgH="175260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7767" t="8917" b="6032"/>
                      <a:stretch>
                        <a:fillRect/>
                      </a:stretch>
                    </p:blipFill>
                    <p:spPr bwMode="auto">
                      <a:xfrm>
                        <a:off x="5435600" y="1052513"/>
                        <a:ext cx="3484563" cy="3744912"/>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26" name="Object 6"/>
          <p:cNvGraphicFramePr>
            <a:graphicFrameLocks noChangeAspect="1"/>
          </p:cNvGraphicFramePr>
          <p:nvPr/>
        </p:nvGraphicFramePr>
        <p:xfrm>
          <a:off x="250825" y="1125538"/>
          <a:ext cx="5005388" cy="3468687"/>
        </p:xfrm>
        <a:graphic>
          <a:graphicData uri="http://schemas.openxmlformats.org/presentationml/2006/ole">
            <mc:AlternateContent xmlns:mc="http://schemas.openxmlformats.org/markup-compatibility/2006">
              <mc:Choice xmlns:v="urn:schemas-microsoft-com:vml" Requires="v">
                <p:oleObj spid="_x0000_s389132" name="Visio" r:id="rId6" imgW="2438705" imgH="1869338" progId="Visio.Drawing.11">
                  <p:embed/>
                </p:oleObj>
              </mc:Choice>
              <mc:Fallback>
                <p:oleObj name="Visio" r:id="rId6" imgW="2438705" imgH="1869338"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l="10489" t="9634" b="9465"/>
                      <a:stretch>
                        <a:fillRect/>
                      </a:stretch>
                    </p:blipFill>
                    <p:spPr bwMode="auto">
                      <a:xfrm>
                        <a:off x="250825" y="1125538"/>
                        <a:ext cx="5005388" cy="34686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27" name="Object 7"/>
          <p:cNvGraphicFramePr>
            <a:graphicFrameLocks noChangeAspect="1"/>
          </p:cNvGraphicFramePr>
          <p:nvPr/>
        </p:nvGraphicFramePr>
        <p:xfrm>
          <a:off x="2990850" y="5222875"/>
          <a:ext cx="1865313" cy="649288"/>
        </p:xfrm>
        <a:graphic>
          <a:graphicData uri="http://schemas.openxmlformats.org/presentationml/2006/ole">
            <mc:AlternateContent xmlns:mc="http://schemas.openxmlformats.org/markup-compatibility/2006">
              <mc:Choice xmlns:v="urn:schemas-microsoft-com:vml" Requires="v">
                <p:oleObj spid="_x0000_s389133" name="公式" r:id="rId8" imgW="545760" imgH="190440" progId="Equation.3">
                  <p:embed/>
                </p:oleObj>
              </mc:Choice>
              <mc:Fallback>
                <p:oleObj name="公式" r:id="rId8" imgW="545760" imgH="19044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0850" y="5222875"/>
                        <a:ext cx="1865313" cy="64928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30" name="Text Box 10"/>
          <p:cNvSpPr txBox="1">
            <a:spLocks noGrp="1" noChangeArrowheads="1"/>
          </p:cNvSpPr>
          <p:nvPr>
            <p:ph type="title"/>
          </p:nvPr>
        </p:nvSpPr>
        <p:spPr bwMode="auto">
          <a:xfrm>
            <a:off x="0" y="0"/>
            <a:ext cx="8229600" cy="6334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en-US" altLang="zh-CN" sz="3200" u="sng">
                <a:solidFill>
                  <a:srgbClr val="FFFF99"/>
                </a:solidFill>
                <a:effectLst/>
                <a:latin typeface="Times New Roman" pitchFamily="18" charset="0"/>
                <a:ea typeface="楷体_GB2312" pitchFamily="49" charset="-122"/>
              </a:rPr>
              <a:t>6.4.1  </a:t>
            </a:r>
            <a:r>
              <a:rPr kumimoji="1" lang="zh-CN" altLang="en-US" sz="3200" u="sng">
                <a:solidFill>
                  <a:srgbClr val="FFFF99"/>
                </a:solidFill>
                <a:effectLst/>
                <a:latin typeface="Times New Roman" pitchFamily="18" charset="0"/>
                <a:ea typeface="楷体_GB2312" pitchFamily="49" charset="-122"/>
              </a:rPr>
              <a:t>同步时序逻辑电路的设计方法</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9126"/>
                                        </p:tgtEl>
                                        <p:attrNameLst>
                                          <p:attrName>style.visibility</p:attrName>
                                        </p:attrNameLst>
                                      </p:cBhvr>
                                      <p:to>
                                        <p:strVal val="visible"/>
                                      </p:to>
                                    </p:set>
                                    <p:animEffect transition="in" filter="dissolve">
                                      <p:cBhvr>
                                        <p:cTn id="7" dur="1000"/>
                                        <p:tgtEl>
                                          <p:spTgt spid="389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9125"/>
                                        </p:tgtEl>
                                        <p:attrNameLst>
                                          <p:attrName>style.visibility</p:attrName>
                                        </p:attrNameLst>
                                      </p:cBhvr>
                                      <p:to>
                                        <p:strVal val="visible"/>
                                      </p:to>
                                    </p:set>
                                    <p:animEffect transition="in" filter="dissolve">
                                      <p:cBhvr>
                                        <p:cTn id="12" dur="1000"/>
                                        <p:tgtEl>
                                          <p:spTgt spid="3891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89127"/>
                                        </p:tgtEl>
                                        <p:attrNameLst>
                                          <p:attrName>style.visibility</p:attrName>
                                        </p:attrNameLst>
                                      </p:cBhvr>
                                      <p:to>
                                        <p:strVal val="visible"/>
                                      </p:to>
                                    </p:set>
                                    <p:animEffect transition="in" filter="fade">
                                      <p:cBhvr>
                                        <p:cTn id="17" dur="1000"/>
                                        <p:tgtEl>
                                          <p:spTgt spid="389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ChangeArrowheads="1"/>
          </p:cNvSpPr>
          <p:nvPr>
            <p:ph type="title"/>
          </p:nvPr>
        </p:nvSpPr>
        <p:spPr bwMode="auto">
          <a:xfrm>
            <a:off x="179388" y="549275"/>
            <a:ext cx="77724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则可写出电路的状态方程和输出方程为</a:t>
            </a:r>
          </a:p>
        </p:txBody>
      </p:sp>
      <p:graphicFrame>
        <p:nvGraphicFramePr>
          <p:cNvPr id="347139" name="Object 3"/>
          <p:cNvGraphicFramePr>
            <a:graphicFrameLocks noChangeAspect="1"/>
          </p:cNvGraphicFramePr>
          <p:nvPr/>
        </p:nvGraphicFramePr>
        <p:xfrm>
          <a:off x="1403350" y="1341438"/>
          <a:ext cx="5400675" cy="3273425"/>
        </p:xfrm>
        <a:graphic>
          <a:graphicData uri="http://schemas.openxmlformats.org/presentationml/2006/ole">
            <mc:AlternateContent xmlns:mc="http://schemas.openxmlformats.org/markup-compatibility/2006">
              <mc:Choice xmlns:v="urn:schemas-microsoft-com:vml" Requires="v">
                <p:oleObj spid="_x0000_s347148" name="公式" r:id="rId4" imgW="1904760" imgH="1155600" progId="Equation.3">
                  <p:embed/>
                </p:oleObj>
              </mc:Choice>
              <mc:Fallback>
                <p:oleObj name="公式" r:id="rId4" imgW="1904760" imgH="1155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341438"/>
                        <a:ext cx="5400675" cy="32734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7140" name="Text Box 4"/>
          <p:cNvSpPr txBox="1">
            <a:spLocks noChangeArrowheads="1"/>
          </p:cNvSpPr>
          <p:nvPr/>
        </p:nvSpPr>
        <p:spPr bwMode="auto">
          <a:xfrm>
            <a:off x="323850" y="4724400"/>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若选用</a:t>
            </a:r>
            <a:r>
              <a:rPr kumimoji="1" lang="en-US" altLang="zh-CN"/>
              <a:t>JK</a:t>
            </a:r>
            <a:r>
              <a:rPr kumimoji="1" lang="zh-CN" altLang="en-US"/>
              <a:t>触发器，则由于其特性方程为</a:t>
            </a:r>
          </a:p>
        </p:txBody>
      </p:sp>
      <p:graphicFrame>
        <p:nvGraphicFramePr>
          <p:cNvPr id="347141" name="Object 5"/>
          <p:cNvGraphicFramePr>
            <a:graphicFrameLocks noChangeAspect="1"/>
          </p:cNvGraphicFramePr>
          <p:nvPr/>
        </p:nvGraphicFramePr>
        <p:xfrm>
          <a:off x="2987675" y="5373688"/>
          <a:ext cx="2438400" cy="655637"/>
        </p:xfrm>
        <a:graphic>
          <a:graphicData uri="http://schemas.openxmlformats.org/presentationml/2006/ole">
            <mc:AlternateContent xmlns:mc="http://schemas.openxmlformats.org/markup-compatibility/2006">
              <mc:Choice xmlns:v="urn:schemas-microsoft-com:vml" Requires="v">
                <p:oleObj spid="_x0000_s347149" name="公式" r:id="rId6" imgW="850680" imgH="228600" progId="Equation.3">
                  <p:embed/>
                </p:oleObj>
              </mc:Choice>
              <mc:Fallback>
                <p:oleObj name="公式" r:id="rId6" imgW="85068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675" y="5373688"/>
                        <a:ext cx="2438400" cy="65563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7144" name="Text Box 8"/>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7138"/>
                                        </p:tgtEl>
                                        <p:attrNameLst>
                                          <p:attrName>style.visibility</p:attrName>
                                        </p:attrNameLst>
                                      </p:cBhvr>
                                      <p:to>
                                        <p:strVal val="visible"/>
                                      </p:to>
                                    </p:set>
                                    <p:animEffect transition="in" filter="box(in)">
                                      <p:cBhvr>
                                        <p:cTn id="7" dur="500"/>
                                        <p:tgtEl>
                                          <p:spTgt spid="347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7139"/>
                                        </p:tgtEl>
                                        <p:attrNameLst>
                                          <p:attrName>style.visibility</p:attrName>
                                        </p:attrNameLst>
                                      </p:cBhvr>
                                      <p:to>
                                        <p:strVal val="visible"/>
                                      </p:to>
                                    </p:set>
                                    <p:animEffect transition="in" filter="dissolve">
                                      <p:cBhvr>
                                        <p:cTn id="12" dur="1000"/>
                                        <p:tgtEl>
                                          <p:spTgt spid="3471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347140"/>
                                        </p:tgtEl>
                                        <p:attrNameLst>
                                          <p:attrName>style.visibility</p:attrName>
                                        </p:attrNameLst>
                                      </p:cBhvr>
                                      <p:to>
                                        <p:strVal val="visible"/>
                                      </p:to>
                                    </p:set>
                                    <p:anim calcmode="lin" valueType="num">
                                      <p:cBhvr>
                                        <p:cTn id="17" dur="1000" fill="hold"/>
                                        <p:tgtEl>
                                          <p:spTgt spid="347140"/>
                                        </p:tgtEl>
                                        <p:attrNameLst>
                                          <p:attrName>ppt_x</p:attrName>
                                        </p:attrNameLst>
                                      </p:cBhvr>
                                      <p:tavLst>
                                        <p:tav tm="0">
                                          <p:val>
                                            <p:strVal val="#ppt_x-.2"/>
                                          </p:val>
                                        </p:tav>
                                        <p:tav tm="100000">
                                          <p:val>
                                            <p:strVal val="#ppt_x"/>
                                          </p:val>
                                        </p:tav>
                                      </p:tavLst>
                                    </p:anim>
                                    <p:anim calcmode="lin" valueType="num">
                                      <p:cBhvr>
                                        <p:cTn id="18" dur="1000" fill="hold"/>
                                        <p:tgtEl>
                                          <p:spTgt spid="34714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471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47141"/>
                                        </p:tgtEl>
                                        <p:attrNameLst>
                                          <p:attrName>style.visibility</p:attrName>
                                        </p:attrNameLst>
                                      </p:cBhvr>
                                      <p:to>
                                        <p:strVal val="visible"/>
                                      </p:to>
                                    </p:set>
                                    <p:animEffect transition="in" filter="fade">
                                      <p:cBhvr>
                                        <p:cTn id="24" dur="1000"/>
                                        <p:tgtEl>
                                          <p:spTgt spid="347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8" grpId="0" autoUpdateAnimBg="0"/>
      <p:bldP spid="347140"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9187" name="Object 3"/>
          <p:cNvGraphicFramePr>
            <a:graphicFrameLocks noChangeAspect="1"/>
          </p:cNvGraphicFramePr>
          <p:nvPr/>
        </p:nvGraphicFramePr>
        <p:xfrm>
          <a:off x="611188" y="1700213"/>
          <a:ext cx="7056437" cy="4826000"/>
        </p:xfrm>
        <a:graphic>
          <a:graphicData uri="http://schemas.openxmlformats.org/presentationml/2006/ole">
            <mc:AlternateContent xmlns:mc="http://schemas.openxmlformats.org/markup-compatibility/2006">
              <mc:Choice xmlns:v="urn:schemas-microsoft-com:vml" Requires="v">
                <p:oleObj spid="_x0000_s349192" name="公式" r:id="rId4" imgW="2286000" imgH="1562040" progId="Equation.3">
                  <p:embed/>
                </p:oleObj>
              </mc:Choice>
              <mc:Fallback>
                <p:oleObj name="公式" r:id="rId4" imgW="2286000" imgH="156204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700213"/>
                        <a:ext cx="7056437" cy="48260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190" name="Rectangle 6"/>
          <p:cNvSpPr>
            <a:spLocks noGrp="1" noChangeArrowheads="1"/>
          </p:cNvSpPr>
          <p:nvPr>
            <p:ph type="title"/>
          </p:nvPr>
        </p:nvSpPr>
        <p:spPr bwMode="auto">
          <a:xfrm>
            <a:off x="250825" y="620713"/>
            <a:ext cx="864235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故应把上述状态方程化为</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触发器特性方程的标准形式，即</a:t>
            </a:r>
          </a:p>
        </p:txBody>
      </p:sp>
      <p:sp>
        <p:nvSpPr>
          <p:cNvPr id="349191" name="Text Box 7"/>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9190"/>
                                        </p:tgtEl>
                                        <p:attrNameLst>
                                          <p:attrName>style.visibility</p:attrName>
                                        </p:attrNameLst>
                                      </p:cBhvr>
                                      <p:to>
                                        <p:strVal val="visible"/>
                                      </p:to>
                                    </p:set>
                                    <p:animEffect transition="in" filter="box(in)">
                                      <p:cBhvr>
                                        <p:cTn id="7" dur="1000"/>
                                        <p:tgtEl>
                                          <p:spTgt spid="3491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9187"/>
                                        </p:tgtEl>
                                        <p:attrNameLst>
                                          <p:attrName>style.visibility</p:attrName>
                                        </p:attrNameLst>
                                      </p:cBhvr>
                                      <p:to>
                                        <p:strVal val="visible"/>
                                      </p:to>
                                    </p:set>
                                    <p:animEffect transition="in" filter="dissolve">
                                      <p:cBhvr>
                                        <p:cTn id="12" dur="1000"/>
                                        <p:tgtEl>
                                          <p:spTgt spid="349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bwMode="auto">
          <a:xfrm>
            <a:off x="250825" y="2924175"/>
            <a:ext cx="2952750" cy="11525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则可得出各触发器的驱动方程为</a:t>
            </a:r>
          </a:p>
        </p:txBody>
      </p:sp>
      <p:graphicFrame>
        <p:nvGraphicFramePr>
          <p:cNvPr id="390148" name="Object 4"/>
          <p:cNvGraphicFramePr>
            <a:graphicFrameLocks noChangeAspect="1"/>
          </p:cNvGraphicFramePr>
          <p:nvPr/>
        </p:nvGraphicFramePr>
        <p:xfrm>
          <a:off x="827088" y="4149725"/>
          <a:ext cx="6697662" cy="2524125"/>
        </p:xfrm>
        <a:graphic>
          <a:graphicData uri="http://schemas.openxmlformats.org/presentationml/2006/ole">
            <mc:AlternateContent xmlns:mc="http://schemas.openxmlformats.org/markup-compatibility/2006">
              <mc:Choice xmlns:v="urn:schemas-microsoft-com:vml" Requires="v">
                <p:oleObj spid="_x0000_s390152" name="公式" r:id="rId4" imgW="2057400" imgH="799920" progId="Equation.3">
                  <p:embed/>
                </p:oleObj>
              </mc:Choice>
              <mc:Fallback>
                <p:oleObj name="公式" r:id="rId4" imgW="2057400" imgH="7999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149725"/>
                        <a:ext cx="6697662" cy="25241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0151" name="Text Box 7"/>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90150" name="Object 6"/>
          <p:cNvGraphicFramePr>
            <a:graphicFrameLocks noChangeAspect="1"/>
          </p:cNvGraphicFramePr>
          <p:nvPr/>
        </p:nvGraphicFramePr>
        <p:xfrm>
          <a:off x="3276600" y="0"/>
          <a:ext cx="5688013" cy="3887788"/>
        </p:xfrm>
        <a:graphic>
          <a:graphicData uri="http://schemas.openxmlformats.org/presentationml/2006/ole">
            <mc:AlternateContent xmlns:mc="http://schemas.openxmlformats.org/markup-compatibility/2006">
              <mc:Choice xmlns:v="urn:schemas-microsoft-com:vml" Requires="v">
                <p:oleObj spid="_x0000_s390153" name="公式" r:id="rId6" imgW="2286000" imgH="1562040" progId="Equation.3">
                  <p:embed/>
                </p:oleObj>
              </mc:Choice>
              <mc:Fallback>
                <p:oleObj name="公式" r:id="rId6" imgW="2286000" imgH="15620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0"/>
                        <a:ext cx="5688013" cy="388778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ppt_x</p:attrName>
                                        </p:attrNameLst>
                                      </p:cBhvr>
                                      <p:tavLst>
                                        <p:tav tm="0">
                                          <p:val>
                                            <p:strVal val="#ppt_x-.2"/>
                                          </p:val>
                                        </p:tav>
                                        <p:tav tm="100000">
                                          <p:val>
                                            <p:strVal val="#ppt_x"/>
                                          </p:val>
                                        </p:tav>
                                      </p:tavLst>
                                    </p:anim>
                                    <p:anim calcmode="lin" valueType="num">
                                      <p:cBhvr>
                                        <p:cTn id="8" dur="1000" fill="hold"/>
                                        <p:tgtEl>
                                          <p:spTgt spid="390146"/>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014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90150"/>
                                        </p:tgtEl>
                                        <p:attrNameLst>
                                          <p:attrName>style.visibility</p:attrName>
                                        </p:attrNameLst>
                                      </p:cBhvr>
                                      <p:to>
                                        <p:strVal val="visible"/>
                                      </p:to>
                                    </p:set>
                                    <p:animEffect transition="in" filter="dissolve">
                                      <p:cBhvr>
                                        <p:cTn id="14" dur="1000"/>
                                        <p:tgtEl>
                                          <p:spTgt spid="39015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90148"/>
                                        </p:tgtEl>
                                        <p:attrNameLst>
                                          <p:attrName>style.visibility</p:attrName>
                                        </p:attrNameLst>
                                      </p:cBhvr>
                                      <p:to>
                                        <p:strVal val="visible"/>
                                      </p:to>
                                    </p:set>
                                    <p:animEffect transition="in" filter="dissolve">
                                      <p:cBhvr>
                                        <p:cTn id="19" dur="1000"/>
                                        <p:tgtEl>
                                          <p:spTgt spid="390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1234" name="Rectangle 2"/>
          <p:cNvSpPr>
            <a:spLocks noChangeArrowheads="1"/>
          </p:cNvSpPr>
          <p:nvPr>
            <p:ph type="title"/>
          </p:nvPr>
        </p:nvSpPr>
        <p:spPr bwMode="auto">
          <a:xfrm>
            <a:off x="250825" y="836613"/>
            <a:ext cx="8534400" cy="76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由驱动方程可画出十三进制计数器的逻辑电路，如图</a:t>
            </a:r>
            <a:r>
              <a:rPr lang="en-US" altLang="zh-CN" sz="2800">
                <a:solidFill>
                  <a:schemeClr val="tx1"/>
                </a:solidFill>
                <a:effectLst/>
                <a:latin typeface="Times New Roman" pitchFamily="18" charset="0"/>
                <a:ea typeface="楷体_GB2312" pitchFamily="49" charset="-122"/>
              </a:rPr>
              <a:t>6.4.3</a:t>
            </a:r>
            <a:r>
              <a:rPr lang="zh-CN" altLang="en-US" sz="2800">
                <a:solidFill>
                  <a:schemeClr val="tx1"/>
                </a:solidFill>
                <a:effectLst/>
                <a:latin typeface="Times New Roman" pitchFamily="18" charset="0"/>
                <a:ea typeface="楷体_GB2312" pitchFamily="49" charset="-122"/>
              </a:rPr>
              <a:t>所示</a:t>
            </a:r>
          </a:p>
        </p:txBody>
      </p:sp>
      <p:graphicFrame>
        <p:nvGraphicFramePr>
          <p:cNvPr id="351235" name="Object 3"/>
          <p:cNvGraphicFramePr>
            <a:graphicFrameLocks noChangeAspect="1"/>
          </p:cNvGraphicFramePr>
          <p:nvPr/>
        </p:nvGraphicFramePr>
        <p:xfrm>
          <a:off x="179388" y="2781300"/>
          <a:ext cx="8964612" cy="3665538"/>
        </p:xfrm>
        <a:graphic>
          <a:graphicData uri="http://schemas.openxmlformats.org/presentationml/2006/ole">
            <mc:AlternateContent xmlns:mc="http://schemas.openxmlformats.org/markup-compatibility/2006">
              <mc:Choice xmlns:v="urn:schemas-microsoft-com:vml" Requires="v">
                <p:oleObj spid="_x0000_s351238" name="Visio" r:id="rId4" imgW="4386377" imgH="1817827" progId="Visio.Drawing.11">
                  <p:embed/>
                </p:oleObj>
              </mc:Choice>
              <mc:Fallback>
                <p:oleObj name="Visio" r:id="rId4" imgW="4386377" imgH="1817827"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l="824" r="3732" b="5789"/>
                      <a:stretch>
                        <a:fillRect/>
                      </a:stretch>
                    </p:blipFill>
                    <p:spPr bwMode="auto">
                      <a:xfrm>
                        <a:off x="179388" y="2781300"/>
                        <a:ext cx="8964612" cy="366553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1236" name="Text Box 4"/>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51237" name="Object 5"/>
          <p:cNvGraphicFramePr>
            <a:graphicFrameLocks noChangeAspect="1"/>
          </p:cNvGraphicFramePr>
          <p:nvPr/>
        </p:nvGraphicFramePr>
        <p:xfrm>
          <a:off x="3348038" y="404813"/>
          <a:ext cx="5580062" cy="2103437"/>
        </p:xfrm>
        <a:graphic>
          <a:graphicData uri="http://schemas.openxmlformats.org/presentationml/2006/ole">
            <mc:AlternateContent xmlns:mc="http://schemas.openxmlformats.org/markup-compatibility/2006">
              <mc:Choice xmlns:v="urn:schemas-microsoft-com:vml" Requires="v">
                <p:oleObj spid="_x0000_s351239" name="公式" r:id="rId6" imgW="2057400" imgH="799920" progId="Equation.3">
                  <p:embed/>
                </p:oleObj>
              </mc:Choice>
              <mc:Fallback>
                <p:oleObj name="公式" r:id="rId6" imgW="2057400" imgH="79992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404813"/>
                        <a:ext cx="5580062" cy="210343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1234"/>
                                        </p:tgtEl>
                                        <p:attrNameLst>
                                          <p:attrName>style.visibility</p:attrName>
                                        </p:attrNameLst>
                                      </p:cBhvr>
                                      <p:to>
                                        <p:strVal val="visible"/>
                                      </p:to>
                                    </p:set>
                                    <p:animEffect transition="in" filter="box(in)">
                                      <p:cBhvr>
                                        <p:cTn id="7" dur="1000"/>
                                        <p:tgtEl>
                                          <p:spTgt spid="351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1237"/>
                                        </p:tgtEl>
                                        <p:attrNameLst>
                                          <p:attrName>style.visibility</p:attrName>
                                        </p:attrNameLst>
                                      </p:cBhvr>
                                      <p:to>
                                        <p:strVal val="visible"/>
                                      </p:to>
                                    </p:set>
                                    <p:animEffect transition="in" filter="dissolve">
                                      <p:cBhvr>
                                        <p:cTn id="12" dur="1000"/>
                                        <p:tgtEl>
                                          <p:spTgt spid="3512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1235"/>
                                        </p:tgtEl>
                                        <p:attrNameLst>
                                          <p:attrName>style.visibility</p:attrName>
                                        </p:attrNameLst>
                                      </p:cBhvr>
                                      <p:to>
                                        <p:strVal val="visible"/>
                                      </p:to>
                                    </p:set>
                                    <p:animEffect transition="in" filter="dissolve">
                                      <p:cBhvr>
                                        <p:cTn id="17" dur="1000"/>
                                        <p:tgtEl>
                                          <p:spTgt spid="35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ChangeArrowheads="1"/>
          </p:cNvSpPr>
          <p:nvPr>
            <p:ph type="title"/>
          </p:nvPr>
        </p:nvSpPr>
        <p:spPr bwMode="auto">
          <a:xfrm>
            <a:off x="323850" y="692150"/>
            <a:ext cx="8142288" cy="576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33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a:solidFill>
                  <a:schemeClr val="tx1"/>
                </a:solidFill>
                <a:effectLst/>
                <a:latin typeface="Times New Roman" pitchFamily="18" charset="0"/>
                <a:ea typeface="楷体_GB2312" pitchFamily="49" charset="-122"/>
              </a:rPr>
              <a:t>⑤</a:t>
            </a:r>
            <a:r>
              <a:rPr lang="zh-CN" altLang="en-US" sz="2800">
                <a:solidFill>
                  <a:schemeClr val="tx1"/>
                </a:solidFill>
                <a:effectLst/>
                <a:latin typeface="Times New Roman" pitchFamily="18" charset="0"/>
                <a:ea typeface="楷体_GB2312" pitchFamily="49" charset="-122"/>
              </a:rPr>
              <a:t>最后，检查能否自启动：全部状态转换图如下</a:t>
            </a:r>
          </a:p>
        </p:txBody>
      </p:sp>
      <p:graphicFrame>
        <p:nvGraphicFramePr>
          <p:cNvPr id="353283" name="Object 3"/>
          <p:cNvGraphicFramePr>
            <a:graphicFrameLocks noChangeAspect="1"/>
          </p:cNvGraphicFramePr>
          <p:nvPr/>
        </p:nvGraphicFramePr>
        <p:xfrm>
          <a:off x="3348038" y="1341438"/>
          <a:ext cx="5616575" cy="4875212"/>
        </p:xfrm>
        <a:graphic>
          <a:graphicData uri="http://schemas.openxmlformats.org/presentationml/2006/ole">
            <mc:AlternateContent xmlns:mc="http://schemas.openxmlformats.org/markup-compatibility/2006">
              <mc:Choice xmlns:v="urn:schemas-microsoft-com:vml" Requires="v">
                <p:oleObj spid="_x0000_s353286" name="Visio" r:id="rId4" imgW="3392119" imgH="2743200" progId="Visio.Drawing.11">
                  <p:embed/>
                </p:oleObj>
              </mc:Choice>
              <mc:Fallback>
                <p:oleObj name="Visio" r:id="rId4" imgW="3392119" imgH="27432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r="6837"/>
                      <a:stretch>
                        <a:fillRect/>
                      </a:stretch>
                    </p:blipFill>
                    <p:spPr bwMode="auto">
                      <a:xfrm>
                        <a:off x="3348038" y="1341438"/>
                        <a:ext cx="5616575" cy="4875212"/>
                      </a:xfrm>
                      <a:prstGeom prst="rect">
                        <a:avLst/>
                      </a:prstGeom>
                      <a:solidFill>
                        <a:schemeClr val="tx1"/>
                      </a:solidFill>
                      <a:ln w="12700" cap="sq">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3284" name="Text Box 4"/>
          <p:cNvSpPr txBox="1">
            <a:spLocks noChangeArrowheads="1"/>
          </p:cNvSpPr>
          <p:nvPr/>
        </p:nvSpPr>
        <p:spPr bwMode="auto">
          <a:xfrm>
            <a:off x="323850" y="6092825"/>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故电路可以自启动。</a:t>
            </a:r>
          </a:p>
        </p:txBody>
      </p:sp>
      <p:sp>
        <p:nvSpPr>
          <p:cNvPr id="353285" name="Text Box 5"/>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animEffect transition="in" filter="box(in)">
                                      <p:cBhvr>
                                        <p:cTn id="7" dur="1000"/>
                                        <p:tgtEl>
                                          <p:spTgt spid="353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3283"/>
                                        </p:tgtEl>
                                        <p:attrNameLst>
                                          <p:attrName>style.visibility</p:attrName>
                                        </p:attrNameLst>
                                      </p:cBhvr>
                                      <p:to>
                                        <p:strVal val="visible"/>
                                      </p:to>
                                    </p:set>
                                    <p:animEffect transition="in" filter="dissolve">
                                      <p:cBhvr>
                                        <p:cTn id="12" dur="1000"/>
                                        <p:tgtEl>
                                          <p:spTgt spid="3532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353284"/>
                                        </p:tgtEl>
                                        <p:attrNameLst>
                                          <p:attrName>style.visibility</p:attrName>
                                        </p:attrNameLst>
                                      </p:cBhvr>
                                      <p:to>
                                        <p:strVal val="visible"/>
                                      </p:to>
                                    </p:set>
                                    <p:anim calcmode="lin" valueType="num">
                                      <p:cBhvr>
                                        <p:cTn id="17" dur="1000" fill="hold"/>
                                        <p:tgtEl>
                                          <p:spTgt spid="353284"/>
                                        </p:tgtEl>
                                        <p:attrNameLst>
                                          <p:attrName>ppt_x</p:attrName>
                                        </p:attrNameLst>
                                      </p:cBhvr>
                                      <p:tavLst>
                                        <p:tav tm="0">
                                          <p:val>
                                            <p:strVal val="#ppt_x-.2"/>
                                          </p:val>
                                        </p:tav>
                                        <p:tav tm="100000">
                                          <p:val>
                                            <p:strVal val="#ppt_x"/>
                                          </p:val>
                                        </p:tav>
                                      </p:tavLst>
                                    </p:anim>
                                    <p:anim calcmode="lin" valueType="num">
                                      <p:cBhvr>
                                        <p:cTn id="18" dur="1000" fill="hold"/>
                                        <p:tgtEl>
                                          <p:spTgt spid="353284"/>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53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p:bldP spid="353284"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ChangeArrowheads="1"/>
          </p:cNvSpPr>
          <p:nvPr>
            <p:ph type="title"/>
          </p:nvPr>
        </p:nvSpPr>
        <p:spPr bwMode="auto">
          <a:xfrm>
            <a:off x="179388" y="549275"/>
            <a:ext cx="8713787" cy="129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6.4.2 </a:t>
            </a:r>
            <a:r>
              <a:rPr lang="zh-CN" altLang="en-US" sz="2800">
                <a:solidFill>
                  <a:schemeClr val="tx1"/>
                </a:solidFill>
                <a:effectLst/>
                <a:latin typeface="Times New Roman" pitchFamily="18" charset="0"/>
                <a:ea typeface="楷体_GB2312" pitchFamily="49" charset="-122"/>
              </a:rPr>
              <a:t>设计一个串行数据检测器。对它的要求是：连续输入</a:t>
            </a:r>
            <a:r>
              <a:rPr lang="en-US" altLang="zh-CN" sz="2800">
                <a:solidFill>
                  <a:schemeClr val="tx1"/>
                </a:solidFill>
                <a:effectLst/>
                <a:latin typeface="Times New Roman" pitchFamily="18" charset="0"/>
                <a:ea typeface="楷体_GB2312" pitchFamily="49" charset="-122"/>
              </a:rPr>
              <a:t>3</a:t>
            </a:r>
            <a:r>
              <a:rPr lang="zh-CN" altLang="en-US" sz="2800">
                <a:solidFill>
                  <a:schemeClr val="tx1"/>
                </a:solidFill>
                <a:effectLst/>
                <a:latin typeface="Times New Roman" pitchFamily="18" charset="0"/>
                <a:ea typeface="楷体_GB2312" pitchFamily="49" charset="-122"/>
              </a:rPr>
              <a:t>个或</a:t>
            </a:r>
            <a:r>
              <a:rPr lang="en-US" altLang="zh-CN" sz="2800">
                <a:solidFill>
                  <a:schemeClr val="tx1"/>
                </a:solidFill>
                <a:effectLst/>
                <a:latin typeface="Times New Roman" pitchFamily="18" charset="0"/>
                <a:ea typeface="楷体_GB2312" pitchFamily="49" charset="-122"/>
              </a:rPr>
              <a:t>3</a:t>
            </a:r>
            <a:r>
              <a:rPr lang="zh-CN" altLang="en-US" sz="2800">
                <a:solidFill>
                  <a:schemeClr val="tx1"/>
                </a:solidFill>
                <a:effectLst/>
                <a:latin typeface="Times New Roman" pitchFamily="18" charset="0"/>
                <a:ea typeface="楷体_GB2312" pitchFamily="49" charset="-122"/>
              </a:rPr>
              <a:t>个以上的</a:t>
            </a:r>
            <a:r>
              <a:rPr lang="en-US" altLang="zh-CN" sz="2800">
                <a:solidFill>
                  <a:schemeClr val="tx1"/>
                </a:solidFill>
                <a:effectLst/>
                <a:latin typeface="Times New Roman" pitchFamily="18" charset="0"/>
                <a:ea typeface="楷体_GB2312" pitchFamily="49" charset="-122"/>
              </a:rPr>
              <a:t>1</a:t>
            </a:r>
            <a:r>
              <a:rPr lang="zh-CN" altLang="en-US" sz="2800">
                <a:solidFill>
                  <a:schemeClr val="tx1"/>
                </a:solidFill>
                <a:effectLst/>
                <a:latin typeface="Times New Roman" pitchFamily="18" charset="0"/>
                <a:ea typeface="楷体_GB2312" pitchFamily="49" charset="-122"/>
              </a:rPr>
              <a:t>时输出为</a:t>
            </a:r>
            <a:r>
              <a:rPr lang="en-US" altLang="zh-CN" sz="2800">
                <a:solidFill>
                  <a:schemeClr val="tx1"/>
                </a:solidFill>
                <a:effectLst/>
                <a:latin typeface="Times New Roman" pitchFamily="18" charset="0"/>
                <a:ea typeface="楷体_GB2312" pitchFamily="49" charset="-122"/>
              </a:rPr>
              <a:t>1</a:t>
            </a:r>
            <a:r>
              <a:rPr lang="zh-CN" altLang="en-US" sz="2800">
                <a:solidFill>
                  <a:schemeClr val="tx1"/>
                </a:solidFill>
                <a:effectLst/>
                <a:latin typeface="Times New Roman" pitchFamily="18" charset="0"/>
                <a:ea typeface="楷体_GB2312" pitchFamily="49" charset="-122"/>
              </a:rPr>
              <a:t>，其它情况下输出为</a:t>
            </a:r>
            <a:r>
              <a:rPr lang="en-US" altLang="zh-CN" sz="2800">
                <a:solidFill>
                  <a:schemeClr val="tx1"/>
                </a:solidFill>
                <a:effectLst/>
                <a:latin typeface="Times New Roman" pitchFamily="18" charset="0"/>
                <a:ea typeface="楷体_GB2312" pitchFamily="49" charset="-122"/>
              </a:rPr>
              <a:t>0.</a:t>
            </a:r>
          </a:p>
        </p:txBody>
      </p:sp>
      <p:sp>
        <p:nvSpPr>
          <p:cNvPr id="355331" name="Text Box 3"/>
          <p:cNvSpPr txBox="1">
            <a:spLocks noChangeArrowheads="1"/>
          </p:cNvSpPr>
          <p:nvPr/>
        </p:nvSpPr>
        <p:spPr bwMode="auto">
          <a:xfrm>
            <a:off x="228600" y="1916113"/>
            <a:ext cx="8915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解：设输入数据为输入变量，用</a:t>
            </a:r>
            <a:r>
              <a:rPr kumimoji="1" lang="en-US" altLang="zh-CN"/>
              <a:t>X</a:t>
            </a:r>
            <a:r>
              <a:rPr kumimoji="1" lang="zh-CN" altLang="en-US"/>
              <a:t>表示；检测结果为输出变量，用</a:t>
            </a:r>
            <a:r>
              <a:rPr kumimoji="1" lang="en-US" altLang="zh-CN"/>
              <a:t>Y</a:t>
            </a:r>
            <a:r>
              <a:rPr kumimoji="1" lang="zh-CN" altLang="en-US"/>
              <a:t>表示，设</a:t>
            </a:r>
            <a:r>
              <a:rPr kumimoji="1" lang="en-US" altLang="zh-CN" i="1"/>
              <a:t>S</a:t>
            </a:r>
            <a:r>
              <a:rPr kumimoji="1" lang="en-US" altLang="zh-CN" baseline="-25000"/>
              <a:t>0</a:t>
            </a:r>
            <a:r>
              <a:rPr kumimoji="1" lang="zh-CN" altLang="en-US"/>
              <a:t>为没有</a:t>
            </a:r>
            <a:r>
              <a:rPr kumimoji="1" lang="en-US" altLang="zh-CN"/>
              <a:t>1</a:t>
            </a:r>
            <a:r>
              <a:rPr kumimoji="1" lang="zh-CN" altLang="en-US"/>
              <a:t>输入的以前状态，</a:t>
            </a:r>
            <a:r>
              <a:rPr kumimoji="1" lang="en-US" altLang="zh-CN" i="1"/>
              <a:t>S</a:t>
            </a:r>
            <a:r>
              <a:rPr kumimoji="1" lang="en-US" altLang="zh-CN" baseline="-25000"/>
              <a:t>1</a:t>
            </a:r>
            <a:r>
              <a:rPr kumimoji="1" lang="zh-CN" altLang="en-US"/>
              <a:t>为输入一个</a:t>
            </a:r>
            <a:r>
              <a:rPr kumimoji="1" lang="en-US" altLang="zh-CN"/>
              <a:t>1</a:t>
            </a:r>
            <a:r>
              <a:rPr kumimoji="1" lang="zh-CN" altLang="en-US"/>
              <a:t>以后的状态，</a:t>
            </a:r>
            <a:r>
              <a:rPr kumimoji="1" lang="en-US" altLang="zh-CN" i="1"/>
              <a:t>S</a:t>
            </a:r>
            <a:r>
              <a:rPr kumimoji="1" lang="en-US" altLang="zh-CN" baseline="-25000"/>
              <a:t>2</a:t>
            </a:r>
            <a:r>
              <a:rPr kumimoji="1" lang="zh-CN" altLang="en-US"/>
              <a:t>为输入两个</a:t>
            </a:r>
            <a:r>
              <a:rPr kumimoji="1" lang="en-US" altLang="zh-CN"/>
              <a:t>1</a:t>
            </a:r>
            <a:r>
              <a:rPr kumimoji="1" lang="zh-CN" altLang="en-US"/>
              <a:t>以后的状态，</a:t>
            </a:r>
            <a:r>
              <a:rPr kumimoji="1" lang="en-US" altLang="zh-CN" i="1"/>
              <a:t>S</a:t>
            </a:r>
            <a:r>
              <a:rPr kumimoji="1" lang="en-US" altLang="zh-CN" baseline="-25000"/>
              <a:t>3</a:t>
            </a:r>
            <a:r>
              <a:rPr kumimoji="1" lang="zh-CN" altLang="en-US"/>
              <a:t>为连续输入</a:t>
            </a:r>
            <a:r>
              <a:rPr kumimoji="1" lang="en-US" altLang="zh-CN"/>
              <a:t>3</a:t>
            </a:r>
            <a:r>
              <a:rPr kumimoji="1" lang="zh-CN" altLang="en-US"/>
              <a:t>个或</a:t>
            </a:r>
            <a:r>
              <a:rPr kumimoji="1" lang="en-US" altLang="zh-CN"/>
              <a:t>3</a:t>
            </a:r>
            <a:r>
              <a:rPr kumimoji="1" lang="zh-CN" altLang="en-US"/>
              <a:t>个以上</a:t>
            </a:r>
            <a:r>
              <a:rPr kumimoji="1" lang="en-US" altLang="zh-CN"/>
              <a:t>1</a:t>
            </a:r>
            <a:r>
              <a:rPr kumimoji="1" lang="zh-CN" altLang="en-US"/>
              <a:t>的状态。其状态转换表为</a:t>
            </a:r>
          </a:p>
        </p:txBody>
      </p:sp>
      <p:graphicFrame>
        <p:nvGraphicFramePr>
          <p:cNvPr id="355332" name="Object 4"/>
          <p:cNvGraphicFramePr>
            <a:graphicFrameLocks noChangeAspect="1"/>
          </p:cNvGraphicFramePr>
          <p:nvPr/>
        </p:nvGraphicFramePr>
        <p:xfrm>
          <a:off x="1476375" y="3933825"/>
          <a:ext cx="6624638" cy="2732088"/>
        </p:xfrm>
        <a:graphic>
          <a:graphicData uri="http://schemas.openxmlformats.org/presentationml/2006/ole">
            <mc:AlternateContent xmlns:mc="http://schemas.openxmlformats.org/markup-compatibility/2006">
              <mc:Choice xmlns:v="urn:schemas-microsoft-com:vml" Requires="v">
                <p:oleObj spid="_x0000_s355336" name="Visio" r:id="rId4" imgW="2403348" imgH="958291" progId="Visio.Drawing.11">
                  <p:embed/>
                </p:oleObj>
              </mc:Choice>
              <mc:Fallback>
                <p:oleObj name="Visio" r:id="rId4" imgW="2403348" imgH="95829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r="3319"/>
                      <a:stretch>
                        <a:fillRect/>
                      </a:stretch>
                    </p:blipFill>
                    <p:spPr bwMode="auto">
                      <a:xfrm>
                        <a:off x="1476375" y="3933825"/>
                        <a:ext cx="6624638" cy="273208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5335" name="Text Box 7"/>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5330"/>
                                        </p:tgtEl>
                                        <p:attrNameLst>
                                          <p:attrName>style.visibility</p:attrName>
                                        </p:attrNameLst>
                                      </p:cBhvr>
                                      <p:to>
                                        <p:strVal val="visible"/>
                                      </p:to>
                                    </p:set>
                                    <p:animEffect transition="in" filter="box(in)">
                                      <p:cBhvr>
                                        <p:cTn id="7" dur="1000"/>
                                        <p:tgtEl>
                                          <p:spTgt spid="355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5331"/>
                                        </p:tgtEl>
                                        <p:attrNameLst>
                                          <p:attrName>style.visibility</p:attrName>
                                        </p:attrNameLst>
                                      </p:cBhvr>
                                      <p:to>
                                        <p:strVal val="visible"/>
                                      </p:to>
                                    </p:set>
                                    <p:animEffect transition="in" filter="circle(in)">
                                      <p:cBhvr>
                                        <p:cTn id="12" dur="1000"/>
                                        <p:tgtEl>
                                          <p:spTgt spid="355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5332"/>
                                        </p:tgtEl>
                                        <p:attrNameLst>
                                          <p:attrName>style.visibility</p:attrName>
                                        </p:attrNameLst>
                                      </p:cBhvr>
                                      <p:to>
                                        <p:strVal val="visible"/>
                                      </p:to>
                                    </p:set>
                                    <p:animEffect transition="in" filter="dissolve">
                                      <p:cBhvr>
                                        <p:cTn id="17" dur="500"/>
                                        <p:tgtEl>
                                          <p:spTgt spid="355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p:bldP spid="35533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ph type="title"/>
          </p:nvPr>
        </p:nvSpPr>
        <p:spPr bwMode="auto">
          <a:xfrm>
            <a:off x="250825" y="620713"/>
            <a:ext cx="3106738" cy="561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2) </a:t>
            </a:r>
            <a:r>
              <a:rPr lang="zh-CN" altLang="en-US" sz="2800">
                <a:solidFill>
                  <a:schemeClr val="tx1"/>
                </a:solidFill>
                <a:effectLst/>
                <a:latin typeface="Times New Roman" pitchFamily="18" charset="0"/>
                <a:ea typeface="楷体_GB2312" pitchFamily="49" charset="-122"/>
              </a:rPr>
              <a:t>状态方程：</a:t>
            </a:r>
          </a:p>
        </p:txBody>
      </p:sp>
      <p:sp>
        <p:nvSpPr>
          <p:cNvPr id="16389" name="Text Box 5"/>
          <p:cNvSpPr txBox="1">
            <a:spLocks noChangeArrowheads="1"/>
          </p:cNvSpPr>
          <p:nvPr/>
        </p:nvSpPr>
        <p:spPr bwMode="auto">
          <a:xfrm>
            <a:off x="323850" y="1268413"/>
            <a:ext cx="4824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i="1"/>
              <a:t>JK</a:t>
            </a:r>
            <a:r>
              <a:rPr kumimoji="1" lang="zh-CN" altLang="en-US"/>
              <a:t>触发器的特性方程</a:t>
            </a:r>
          </a:p>
        </p:txBody>
      </p:sp>
      <p:graphicFrame>
        <p:nvGraphicFramePr>
          <p:cNvPr id="16390" name="Object 6"/>
          <p:cNvGraphicFramePr>
            <a:graphicFrameLocks noChangeAspect="1"/>
          </p:cNvGraphicFramePr>
          <p:nvPr/>
        </p:nvGraphicFramePr>
        <p:xfrm>
          <a:off x="6372225" y="1268413"/>
          <a:ext cx="2232025" cy="520700"/>
        </p:xfrm>
        <a:graphic>
          <a:graphicData uri="http://schemas.openxmlformats.org/presentationml/2006/ole">
            <mc:AlternateContent xmlns:mc="http://schemas.openxmlformats.org/markup-compatibility/2006">
              <mc:Choice xmlns:v="urn:schemas-microsoft-com:vml" Requires="v">
                <p:oleObj spid="_x0000_s16404" name="公式" r:id="rId4" imgW="977760" imgH="228600" progId="Equation.3">
                  <p:embed/>
                </p:oleObj>
              </mc:Choice>
              <mc:Fallback>
                <p:oleObj name="公式" r:id="rId4" imgW="97776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1268413"/>
                        <a:ext cx="2232025" cy="5207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1" name="Text Box 7"/>
          <p:cNvSpPr txBox="1">
            <a:spLocks noChangeArrowheads="1"/>
          </p:cNvSpPr>
          <p:nvPr/>
        </p:nvSpPr>
        <p:spPr bwMode="auto">
          <a:xfrm>
            <a:off x="323850" y="1916113"/>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将驱动方程代入</a:t>
            </a:r>
            <a:r>
              <a:rPr kumimoji="1" lang="en-US" altLang="zh-CN" i="1"/>
              <a:t>JK</a:t>
            </a:r>
            <a:r>
              <a:rPr kumimoji="1" lang="zh-CN" altLang="en-US"/>
              <a:t>触发器的特性方程中，得出电路的状态方程，即</a:t>
            </a:r>
          </a:p>
        </p:txBody>
      </p:sp>
      <p:sp>
        <p:nvSpPr>
          <p:cNvPr id="16397" name="Rectangle 13"/>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aphicFrame>
        <p:nvGraphicFramePr>
          <p:cNvPr id="16398" name="Object 14"/>
          <p:cNvGraphicFramePr>
            <a:graphicFrameLocks noChangeAspect="1"/>
          </p:cNvGraphicFramePr>
          <p:nvPr/>
        </p:nvGraphicFramePr>
        <p:xfrm>
          <a:off x="5003800" y="3068638"/>
          <a:ext cx="3817938" cy="1884362"/>
        </p:xfrm>
        <a:graphic>
          <a:graphicData uri="http://schemas.openxmlformats.org/presentationml/2006/ole">
            <mc:AlternateContent xmlns:mc="http://schemas.openxmlformats.org/markup-compatibility/2006">
              <mc:Choice xmlns:v="urn:schemas-microsoft-com:vml" Requires="v">
                <p:oleObj spid="_x0000_s16405" name="公式" r:id="rId6" imgW="1396800" imgH="711000" progId="Equation.3">
                  <p:embed/>
                </p:oleObj>
              </mc:Choice>
              <mc:Fallback>
                <p:oleObj name="公式" r:id="rId6" imgW="1396800" imgH="7110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800" y="3068638"/>
                        <a:ext cx="3817938" cy="18843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9" name="Object 15"/>
          <p:cNvGraphicFramePr>
            <a:graphicFrameLocks noChangeAspect="1"/>
          </p:cNvGraphicFramePr>
          <p:nvPr/>
        </p:nvGraphicFramePr>
        <p:xfrm>
          <a:off x="250825" y="3141663"/>
          <a:ext cx="3529013" cy="1485900"/>
        </p:xfrm>
        <a:graphic>
          <a:graphicData uri="http://schemas.openxmlformats.org/presentationml/2006/ole">
            <mc:AlternateContent xmlns:mc="http://schemas.openxmlformats.org/markup-compatibility/2006">
              <mc:Choice xmlns:v="urn:schemas-microsoft-com:vml" Requires="v">
                <p:oleObj spid="_x0000_s16406" name="公式" r:id="rId8" imgW="1688760" imgH="711000" progId="Equation.3">
                  <p:embed/>
                </p:oleObj>
              </mc:Choice>
              <mc:Fallback>
                <p:oleObj name="公式" r:id="rId8" imgW="1688760" imgH="7110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3141663"/>
                        <a:ext cx="3529013" cy="14859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0" name="AutoShape 16"/>
          <p:cNvSpPr>
            <a:spLocks noChangeArrowheads="1"/>
          </p:cNvSpPr>
          <p:nvPr/>
        </p:nvSpPr>
        <p:spPr bwMode="auto">
          <a:xfrm>
            <a:off x="3995738" y="3716338"/>
            <a:ext cx="863600" cy="360362"/>
          </a:xfrm>
          <a:prstGeom prst="rightArrow">
            <a:avLst>
              <a:gd name="adj1" fmla="val 50000"/>
              <a:gd name="adj2" fmla="val 59912"/>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01" name="Text Box 17"/>
          <p:cNvSpPr txBox="1">
            <a:spLocks noChangeArrowheads="1"/>
          </p:cNvSpPr>
          <p:nvPr/>
        </p:nvSpPr>
        <p:spPr bwMode="auto">
          <a:xfrm>
            <a:off x="250825" y="4797425"/>
            <a:ext cx="2879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(3)</a:t>
            </a:r>
            <a:r>
              <a:rPr kumimoji="1" lang="zh-CN" altLang="en-US"/>
              <a:t>输出方程：</a:t>
            </a:r>
          </a:p>
        </p:txBody>
      </p:sp>
      <p:graphicFrame>
        <p:nvGraphicFramePr>
          <p:cNvPr id="16402" name="Object 18"/>
          <p:cNvGraphicFramePr>
            <a:graphicFrameLocks noChangeAspect="1"/>
          </p:cNvGraphicFramePr>
          <p:nvPr/>
        </p:nvGraphicFramePr>
        <p:xfrm>
          <a:off x="1979613" y="5589588"/>
          <a:ext cx="2016125" cy="755650"/>
        </p:xfrm>
        <a:graphic>
          <a:graphicData uri="http://schemas.openxmlformats.org/presentationml/2006/ole">
            <mc:AlternateContent xmlns:mc="http://schemas.openxmlformats.org/markup-compatibility/2006">
              <mc:Choice xmlns:v="urn:schemas-microsoft-com:vml" Requires="v">
                <p:oleObj spid="_x0000_s16407" name="Equation" r:id="rId10" imgW="609480" imgH="228600" progId="Equation.3">
                  <p:embed/>
                </p:oleObj>
              </mc:Choice>
              <mc:Fallback>
                <p:oleObj name="Equation" r:id="rId10" imgW="609480" imgH="2286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5589588"/>
                        <a:ext cx="2016125" cy="75565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3" name="AutoShape 19"/>
          <p:cNvSpPr>
            <a:spLocks noChangeArrowheads="1"/>
          </p:cNvSpPr>
          <p:nvPr/>
        </p:nvSpPr>
        <p:spPr bwMode="auto">
          <a:xfrm>
            <a:off x="4140200" y="1341438"/>
            <a:ext cx="1871663" cy="358775"/>
          </a:xfrm>
          <a:prstGeom prst="rightArrow">
            <a:avLst>
              <a:gd name="adj1" fmla="val 50000"/>
              <a:gd name="adj2" fmla="val 130420"/>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ox(in)">
                                      <p:cBhvr>
                                        <p:cTn id="7" dur="10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barn(inHorizontal)">
                                      <p:cBhvr>
                                        <p:cTn id="12" dur="1000"/>
                                        <p:tgtEl>
                                          <p:spTgt spid="163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403"/>
                                        </p:tgtEl>
                                        <p:attrNameLst>
                                          <p:attrName>style.visibility</p:attrName>
                                        </p:attrNameLst>
                                      </p:cBhvr>
                                      <p:to>
                                        <p:strVal val="visible"/>
                                      </p:to>
                                    </p:set>
                                    <p:animEffect transition="in" filter="wipe(left)">
                                      <p:cBhvr>
                                        <p:cTn id="17" dur="1000"/>
                                        <p:tgtEl>
                                          <p:spTgt spid="164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fade">
                                      <p:cBhvr>
                                        <p:cTn id="22" dur="1000"/>
                                        <p:tgtEl>
                                          <p:spTgt spid="163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391"/>
                                        </p:tgtEl>
                                        <p:attrNameLst>
                                          <p:attrName>style.visibility</p:attrName>
                                        </p:attrNameLst>
                                      </p:cBhvr>
                                      <p:to>
                                        <p:strVal val="visible"/>
                                      </p:to>
                                    </p:set>
                                    <p:animEffect transition="in" filter="blinds(horizontal)">
                                      <p:cBhvr>
                                        <p:cTn id="27" dur="1000"/>
                                        <p:tgtEl>
                                          <p:spTgt spid="163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6399"/>
                                        </p:tgtEl>
                                        <p:attrNameLst>
                                          <p:attrName>style.visibility</p:attrName>
                                        </p:attrNameLst>
                                      </p:cBhvr>
                                      <p:to>
                                        <p:strVal val="visible"/>
                                      </p:to>
                                    </p:set>
                                    <p:animEffect transition="in" filter="fade">
                                      <p:cBhvr>
                                        <p:cTn id="32" dur="1000"/>
                                        <p:tgtEl>
                                          <p:spTgt spid="163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400"/>
                                        </p:tgtEl>
                                        <p:attrNameLst>
                                          <p:attrName>style.visibility</p:attrName>
                                        </p:attrNameLst>
                                      </p:cBhvr>
                                      <p:to>
                                        <p:strVal val="visible"/>
                                      </p:to>
                                    </p:set>
                                    <p:animEffect transition="in" filter="wipe(left)">
                                      <p:cBhvr>
                                        <p:cTn id="37" dur="1000"/>
                                        <p:tgtEl>
                                          <p:spTgt spid="164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6398"/>
                                        </p:tgtEl>
                                        <p:attrNameLst>
                                          <p:attrName>style.visibility</p:attrName>
                                        </p:attrNameLst>
                                      </p:cBhvr>
                                      <p:to>
                                        <p:strVal val="visible"/>
                                      </p:to>
                                    </p:set>
                                    <p:animEffect transition="in" filter="fade">
                                      <p:cBhvr>
                                        <p:cTn id="42" dur="1000"/>
                                        <p:tgtEl>
                                          <p:spTgt spid="163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6401"/>
                                        </p:tgtEl>
                                        <p:attrNameLst>
                                          <p:attrName>style.visibility</p:attrName>
                                        </p:attrNameLst>
                                      </p:cBhvr>
                                      <p:to>
                                        <p:strVal val="visible"/>
                                      </p:to>
                                    </p:set>
                                    <p:animEffect transition="in" filter="box(in)">
                                      <p:cBhvr>
                                        <p:cTn id="47" dur="1000"/>
                                        <p:tgtEl>
                                          <p:spTgt spid="1640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6402"/>
                                        </p:tgtEl>
                                        <p:attrNameLst>
                                          <p:attrName>style.visibility</p:attrName>
                                        </p:attrNameLst>
                                      </p:cBhvr>
                                      <p:to>
                                        <p:strVal val="visible"/>
                                      </p:to>
                                    </p:set>
                                    <p:animEffect transition="in" filter="fade">
                                      <p:cBhvr>
                                        <p:cTn id="52" dur="10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1"/>
      <p:bldP spid="16389" grpId="0" autoUpdateAnimBg="0"/>
      <p:bldP spid="16391" grpId="0" autoUpdateAnimBg="0"/>
      <p:bldP spid="16400" grpId="0" animBg="1"/>
      <p:bldP spid="16401" grpId="0" autoUpdateAnimBg="0"/>
      <p:bldP spid="1640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bwMode="auto">
          <a:xfrm>
            <a:off x="179388" y="5084763"/>
            <a:ext cx="4679950" cy="151288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由状态表可以看出，</a:t>
            </a:r>
            <a:r>
              <a:rPr kumimoji="1" lang="en-US" altLang="zh-CN" sz="2800" i="1">
                <a:solidFill>
                  <a:schemeClr val="tx1"/>
                </a:solidFill>
                <a:effectLst/>
                <a:latin typeface="Times New Roman" pitchFamily="18" charset="0"/>
                <a:ea typeface="楷体_GB2312" pitchFamily="49" charset="-122"/>
              </a:rPr>
              <a:t>S</a:t>
            </a:r>
            <a:r>
              <a:rPr kumimoji="1" lang="en-US" altLang="zh-CN" sz="2800" baseline="-25000">
                <a:solidFill>
                  <a:schemeClr val="tx1"/>
                </a:solidFill>
                <a:effectLst/>
                <a:latin typeface="Times New Roman" pitchFamily="18" charset="0"/>
                <a:ea typeface="楷体_GB2312" pitchFamily="49" charset="-122"/>
              </a:rPr>
              <a:t>2</a:t>
            </a:r>
            <a:r>
              <a:rPr kumimoji="1" lang="zh-CN" altLang="en-US" sz="2800">
                <a:solidFill>
                  <a:schemeClr val="tx1"/>
                </a:solidFill>
                <a:effectLst/>
                <a:latin typeface="Times New Roman" pitchFamily="18" charset="0"/>
                <a:ea typeface="楷体_GB2312" pitchFamily="49" charset="-122"/>
              </a:rPr>
              <a:t>和</a:t>
            </a:r>
            <a:r>
              <a:rPr kumimoji="1" lang="en-US" altLang="zh-CN" sz="2800" i="1">
                <a:solidFill>
                  <a:schemeClr val="tx1"/>
                </a:solidFill>
                <a:effectLst/>
                <a:latin typeface="Times New Roman" pitchFamily="18" charset="0"/>
                <a:ea typeface="楷体_GB2312" pitchFamily="49" charset="-122"/>
              </a:rPr>
              <a:t>S</a:t>
            </a:r>
            <a:r>
              <a:rPr kumimoji="1" lang="en-US" altLang="zh-CN" sz="2800" baseline="-25000">
                <a:solidFill>
                  <a:schemeClr val="tx1"/>
                </a:solidFill>
                <a:effectLst/>
                <a:latin typeface="Times New Roman" pitchFamily="18" charset="0"/>
                <a:ea typeface="楷体_GB2312" pitchFamily="49" charset="-122"/>
              </a:rPr>
              <a:t>3</a:t>
            </a:r>
            <a:r>
              <a:rPr kumimoji="1" lang="zh-CN" altLang="en-US" sz="2800">
                <a:solidFill>
                  <a:schemeClr val="tx1"/>
                </a:solidFill>
                <a:effectLst/>
                <a:latin typeface="Times New Roman" pitchFamily="18" charset="0"/>
                <a:ea typeface="楷体_GB2312" pitchFamily="49" charset="-122"/>
              </a:rPr>
              <a:t>为等价状态，可以合并成一个。</a:t>
            </a:r>
            <a:r>
              <a:rPr lang="zh-CN" altLang="en-US" sz="2800">
                <a:solidFill>
                  <a:schemeClr val="tx1"/>
                </a:solidFill>
                <a:effectLst/>
                <a:latin typeface="Times New Roman" pitchFamily="18" charset="0"/>
                <a:ea typeface="楷体_GB2312" pitchFamily="49" charset="-122"/>
              </a:rPr>
              <a:t>其化简后状态图为</a:t>
            </a:r>
          </a:p>
        </p:txBody>
      </p:sp>
      <p:graphicFrame>
        <p:nvGraphicFramePr>
          <p:cNvPr id="391173" name="Object 5"/>
          <p:cNvGraphicFramePr>
            <a:graphicFrameLocks noChangeAspect="1"/>
          </p:cNvGraphicFramePr>
          <p:nvPr/>
        </p:nvGraphicFramePr>
        <p:xfrm>
          <a:off x="3924300" y="620713"/>
          <a:ext cx="4968875" cy="2049462"/>
        </p:xfrm>
        <a:graphic>
          <a:graphicData uri="http://schemas.openxmlformats.org/presentationml/2006/ole">
            <mc:AlternateContent xmlns:mc="http://schemas.openxmlformats.org/markup-compatibility/2006">
              <mc:Choice xmlns:v="urn:schemas-microsoft-com:vml" Requires="v">
                <p:oleObj spid="_x0000_s391181" name="Visio" r:id="rId4" imgW="2403348" imgH="958291" progId="Visio.Drawing.11">
                  <p:embed/>
                </p:oleObj>
              </mc:Choice>
              <mc:Fallback>
                <p:oleObj name="Visio" r:id="rId4" imgW="2403348" imgH="95829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r="3319"/>
                      <a:stretch>
                        <a:fillRect/>
                      </a:stretch>
                    </p:blipFill>
                    <p:spPr bwMode="auto">
                      <a:xfrm>
                        <a:off x="3924300" y="620713"/>
                        <a:ext cx="4968875" cy="2049462"/>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1174" name="Text Box 6"/>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pic>
        <p:nvPicPr>
          <p:cNvPr id="391176" name="Picture 8"/>
          <p:cNvPicPr>
            <a:picLocks noChangeAspect="1" noChangeArrowheads="1"/>
          </p:cNvPicPr>
          <p:nvPr/>
        </p:nvPicPr>
        <p:blipFill>
          <a:blip r:embed="rId6">
            <a:extLst>
              <a:ext uri="{28A0092B-C50C-407E-A947-70E740481C1C}">
                <a14:useLocalDpi xmlns:a14="http://schemas.microsoft.com/office/drawing/2010/main" val="0"/>
              </a:ext>
            </a:extLst>
          </a:blip>
          <a:srcRect r="4935"/>
          <a:stretch>
            <a:fillRect/>
          </a:stretch>
        </p:blipFill>
        <p:spPr bwMode="auto">
          <a:xfrm>
            <a:off x="250825" y="1412875"/>
            <a:ext cx="3381375" cy="352901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91177" name="Text Box 9"/>
          <p:cNvSpPr txBox="1">
            <a:spLocks noChangeArrowheads="1"/>
          </p:cNvSpPr>
          <p:nvPr/>
        </p:nvSpPr>
        <p:spPr bwMode="auto">
          <a:xfrm>
            <a:off x="395288" y="692150"/>
            <a:ext cx="2843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状态转换图为</a:t>
            </a:r>
          </a:p>
        </p:txBody>
      </p:sp>
      <p:pic>
        <p:nvPicPr>
          <p:cNvPr id="391179" name="Picture 11"/>
          <p:cNvPicPr>
            <a:picLocks noChangeAspect="1" noChangeArrowheads="1"/>
          </p:cNvPicPr>
          <p:nvPr/>
        </p:nvPicPr>
        <p:blipFill>
          <a:blip r:embed="rId7">
            <a:extLst>
              <a:ext uri="{28A0092B-C50C-407E-A947-70E740481C1C}">
                <a14:useLocalDpi xmlns:a14="http://schemas.microsoft.com/office/drawing/2010/main" val="0"/>
              </a:ext>
            </a:extLst>
          </a:blip>
          <a:srcRect l="1796" t="4259" r="2615"/>
          <a:stretch>
            <a:fillRect/>
          </a:stretch>
        </p:blipFill>
        <p:spPr bwMode="auto">
          <a:xfrm>
            <a:off x="4859338" y="2924175"/>
            <a:ext cx="4032250" cy="336867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91180" name="AutoShape 12"/>
          <p:cNvSpPr>
            <a:spLocks noChangeArrowheads="1"/>
          </p:cNvSpPr>
          <p:nvPr/>
        </p:nvSpPr>
        <p:spPr bwMode="auto">
          <a:xfrm>
            <a:off x="3779838" y="4005263"/>
            <a:ext cx="863600" cy="360362"/>
          </a:xfrm>
          <a:prstGeom prst="rightArrow">
            <a:avLst>
              <a:gd name="adj1" fmla="val 50000"/>
              <a:gd name="adj2" fmla="val 59912"/>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1177"/>
                                        </p:tgtEl>
                                        <p:attrNameLst>
                                          <p:attrName>style.visibility</p:attrName>
                                        </p:attrNameLst>
                                      </p:cBhvr>
                                      <p:to>
                                        <p:strVal val="visible"/>
                                      </p:to>
                                    </p:set>
                                    <p:animEffect transition="in" filter="box(in)">
                                      <p:cBhvr>
                                        <p:cTn id="7" dur="1000"/>
                                        <p:tgtEl>
                                          <p:spTgt spid="3911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1173"/>
                                        </p:tgtEl>
                                        <p:attrNameLst>
                                          <p:attrName>style.visibility</p:attrName>
                                        </p:attrNameLst>
                                      </p:cBhvr>
                                      <p:to>
                                        <p:strVal val="visible"/>
                                      </p:to>
                                    </p:set>
                                    <p:animEffect transition="in" filter="dissolve">
                                      <p:cBhvr>
                                        <p:cTn id="12" dur="1000"/>
                                        <p:tgtEl>
                                          <p:spTgt spid="3911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1176"/>
                                        </p:tgtEl>
                                        <p:attrNameLst>
                                          <p:attrName>style.visibility</p:attrName>
                                        </p:attrNameLst>
                                      </p:cBhvr>
                                      <p:to>
                                        <p:strVal val="visible"/>
                                      </p:to>
                                    </p:set>
                                    <p:animEffect transition="in" filter="dissolve">
                                      <p:cBhvr>
                                        <p:cTn id="17" dur="1000"/>
                                        <p:tgtEl>
                                          <p:spTgt spid="3911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91170"/>
                                        </p:tgtEl>
                                        <p:attrNameLst>
                                          <p:attrName>style.visibility</p:attrName>
                                        </p:attrNameLst>
                                      </p:cBhvr>
                                      <p:to>
                                        <p:strVal val="visible"/>
                                      </p:to>
                                    </p:set>
                                    <p:animEffect transition="in" filter="circle(in)">
                                      <p:cBhvr>
                                        <p:cTn id="22" dur="1000"/>
                                        <p:tgtEl>
                                          <p:spTgt spid="3911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1180"/>
                                        </p:tgtEl>
                                        <p:attrNameLst>
                                          <p:attrName>style.visibility</p:attrName>
                                        </p:attrNameLst>
                                      </p:cBhvr>
                                      <p:to>
                                        <p:strVal val="visible"/>
                                      </p:to>
                                    </p:set>
                                    <p:animEffect transition="in" filter="wipe(left)">
                                      <p:cBhvr>
                                        <p:cTn id="27" dur="1000"/>
                                        <p:tgtEl>
                                          <p:spTgt spid="3911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91179"/>
                                        </p:tgtEl>
                                        <p:attrNameLst>
                                          <p:attrName>style.visibility</p:attrName>
                                        </p:attrNameLst>
                                      </p:cBhvr>
                                      <p:to>
                                        <p:strVal val="visible"/>
                                      </p:to>
                                    </p:set>
                                    <p:animEffect transition="in" filter="dissolve">
                                      <p:cBhvr>
                                        <p:cTn id="32" dur="1000"/>
                                        <p:tgtEl>
                                          <p:spTgt spid="391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p:bldP spid="391177" grpId="0"/>
      <p:bldP spid="391180"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57381" name="Object 5"/>
          <p:cNvGraphicFramePr>
            <a:graphicFrameLocks noChangeAspect="1"/>
          </p:cNvGraphicFramePr>
          <p:nvPr/>
        </p:nvGraphicFramePr>
        <p:xfrm>
          <a:off x="3348038" y="4365625"/>
          <a:ext cx="5256212" cy="2259013"/>
        </p:xfrm>
        <a:graphic>
          <a:graphicData uri="http://schemas.openxmlformats.org/presentationml/2006/ole">
            <mc:AlternateContent xmlns:mc="http://schemas.openxmlformats.org/markup-compatibility/2006">
              <mc:Choice xmlns:v="urn:schemas-microsoft-com:vml" Requires="v">
                <p:oleObj spid="_x0000_s357388" name="Visio" r:id="rId4" imgW="2028749" imgH="843991" progId="Visio.Drawing.11">
                  <p:embed/>
                </p:oleObj>
              </mc:Choice>
              <mc:Fallback>
                <p:oleObj name="Visio" r:id="rId4" imgW="2028749" imgH="84399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2730" t="3238" r="3389"/>
                      <a:stretch>
                        <a:fillRect/>
                      </a:stretch>
                    </p:blipFill>
                    <p:spPr bwMode="auto">
                      <a:xfrm>
                        <a:off x="3348038" y="4365625"/>
                        <a:ext cx="5256212" cy="2259013"/>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7385" name="Rectangle 9"/>
          <p:cNvSpPr>
            <a:spLocks noGrp="1" noChangeArrowheads="1"/>
          </p:cNvSpPr>
          <p:nvPr>
            <p:ph type="title"/>
          </p:nvPr>
        </p:nvSpPr>
        <p:spPr bwMode="auto">
          <a:xfrm>
            <a:off x="323850" y="765175"/>
            <a:ext cx="3529013" cy="34559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由于电路的状态为</a:t>
            </a:r>
            <a:r>
              <a:rPr kumimoji="1" lang="en-US" altLang="zh-CN" sz="2800">
                <a:solidFill>
                  <a:schemeClr val="tx1"/>
                </a:solidFill>
                <a:effectLst/>
                <a:latin typeface="Times New Roman" pitchFamily="18" charset="0"/>
                <a:ea typeface="楷体_GB2312" pitchFamily="49" charset="-122"/>
              </a:rPr>
              <a:t>3</a:t>
            </a:r>
            <a:r>
              <a:rPr kumimoji="1" lang="zh-CN" altLang="en-US" sz="2800">
                <a:solidFill>
                  <a:schemeClr val="tx1"/>
                </a:solidFill>
                <a:effectLst/>
                <a:latin typeface="Times New Roman" pitchFamily="18" charset="0"/>
                <a:ea typeface="楷体_GB2312" pitchFamily="49" charset="-122"/>
              </a:rPr>
              <a:t>个，故</a:t>
            </a:r>
            <a:r>
              <a:rPr kumimoji="1" lang="en-US" altLang="zh-CN" sz="2800" i="1">
                <a:solidFill>
                  <a:schemeClr val="tx1"/>
                </a:solidFill>
                <a:effectLst/>
                <a:latin typeface="Times New Roman" pitchFamily="18" charset="0"/>
                <a:ea typeface="楷体_GB2312" pitchFamily="49" charset="-122"/>
              </a:rPr>
              <a:t>M</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3,</a:t>
            </a:r>
            <a:r>
              <a:rPr kumimoji="1" lang="zh-CN" altLang="en-US" sz="2800">
                <a:solidFill>
                  <a:schemeClr val="tx1"/>
                </a:solidFill>
                <a:effectLst/>
                <a:latin typeface="Times New Roman" pitchFamily="18" charset="0"/>
                <a:ea typeface="楷体_GB2312" pitchFamily="49" charset="-122"/>
              </a:rPr>
              <a:t>应取触发器的数目为</a:t>
            </a:r>
            <a:r>
              <a:rPr kumimoji="1" lang="en-US" altLang="zh-CN" sz="2800" i="1">
                <a:solidFill>
                  <a:schemeClr val="tx1"/>
                </a:solidFill>
                <a:effectLst/>
                <a:latin typeface="Times New Roman" pitchFamily="18" charset="0"/>
                <a:ea typeface="楷体_GB2312" pitchFamily="49" charset="-122"/>
              </a:rPr>
              <a:t>n</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2</a:t>
            </a:r>
            <a:r>
              <a:rPr kumimoji="1" lang="zh-CN" altLang="en-US" sz="2800">
                <a:solidFill>
                  <a:schemeClr val="tx1"/>
                </a:solidFill>
                <a:effectLst/>
                <a:latin typeface="Times New Roman" pitchFamily="18" charset="0"/>
                <a:ea typeface="楷体_GB2312" pitchFamily="49" charset="-122"/>
              </a:rPr>
              <a:t>。取</a:t>
            </a:r>
            <a:r>
              <a:rPr kumimoji="1" lang="en-US" altLang="zh-CN" sz="2800">
                <a:solidFill>
                  <a:schemeClr val="tx1"/>
                </a:solidFill>
                <a:effectLst/>
                <a:latin typeface="Times New Roman" pitchFamily="18" charset="0"/>
                <a:ea typeface="楷体_GB2312" pitchFamily="49" charset="-122"/>
              </a:rPr>
              <a:t>00</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01</a:t>
            </a:r>
            <a:r>
              <a:rPr kumimoji="1" lang="zh-CN" altLang="en-US" sz="2800">
                <a:solidFill>
                  <a:schemeClr val="tx1"/>
                </a:solidFill>
                <a:effectLst/>
                <a:latin typeface="Times New Roman" pitchFamily="18" charset="0"/>
                <a:ea typeface="楷体_GB2312" pitchFamily="49" charset="-122"/>
              </a:rPr>
              <a:t>和</a:t>
            </a:r>
            <a:r>
              <a:rPr kumimoji="1" lang="en-US" altLang="zh-CN" sz="2800">
                <a:solidFill>
                  <a:schemeClr val="tx1"/>
                </a:solidFill>
                <a:effectLst/>
                <a:latin typeface="Times New Roman" pitchFamily="18" charset="0"/>
                <a:ea typeface="楷体_GB2312" pitchFamily="49" charset="-122"/>
              </a:rPr>
              <a:t>10</a:t>
            </a:r>
            <a:r>
              <a:rPr kumimoji="1" lang="zh-CN" altLang="en-US" sz="2800">
                <a:solidFill>
                  <a:schemeClr val="tx1"/>
                </a:solidFill>
                <a:effectLst/>
                <a:latin typeface="Times New Roman" pitchFamily="18" charset="0"/>
                <a:ea typeface="楷体_GB2312" pitchFamily="49" charset="-122"/>
              </a:rPr>
              <a:t>分别对应</a:t>
            </a:r>
            <a:r>
              <a:rPr kumimoji="1" lang="en-US" altLang="zh-CN" sz="2800">
                <a:solidFill>
                  <a:schemeClr val="tx1"/>
                </a:solidFill>
                <a:effectLst/>
                <a:latin typeface="Times New Roman" pitchFamily="18" charset="0"/>
                <a:ea typeface="楷体_GB2312" pitchFamily="49" charset="-122"/>
              </a:rPr>
              <a:t>S</a:t>
            </a:r>
            <a:r>
              <a:rPr kumimoji="1" lang="en-US" altLang="zh-CN" sz="2800" baseline="-25000">
                <a:solidFill>
                  <a:schemeClr val="tx1"/>
                </a:solidFill>
                <a:effectLst/>
                <a:latin typeface="Times New Roman" pitchFamily="18" charset="0"/>
                <a:ea typeface="楷体_GB2312" pitchFamily="49" charset="-122"/>
              </a:rPr>
              <a:t>0</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S</a:t>
            </a:r>
            <a:r>
              <a:rPr kumimoji="1" lang="en-US" altLang="zh-CN" sz="2800" baseline="-25000">
                <a:solidFill>
                  <a:schemeClr val="tx1"/>
                </a:solidFill>
                <a:effectLst/>
                <a:latin typeface="Times New Roman" pitchFamily="18" charset="0"/>
                <a:ea typeface="楷体_GB2312" pitchFamily="49" charset="-122"/>
              </a:rPr>
              <a:t>1</a:t>
            </a:r>
            <a:r>
              <a:rPr kumimoji="1" lang="zh-CN" altLang="en-US" sz="2800">
                <a:solidFill>
                  <a:schemeClr val="tx1"/>
                </a:solidFill>
                <a:effectLst/>
                <a:latin typeface="Times New Roman" pitchFamily="18" charset="0"/>
                <a:ea typeface="楷体_GB2312" pitchFamily="49" charset="-122"/>
              </a:rPr>
              <a:t>和</a:t>
            </a:r>
            <a:r>
              <a:rPr kumimoji="1" lang="en-US" altLang="zh-CN" sz="2800">
                <a:solidFill>
                  <a:schemeClr val="tx1"/>
                </a:solidFill>
                <a:effectLst/>
                <a:latin typeface="Times New Roman" pitchFamily="18" charset="0"/>
                <a:ea typeface="楷体_GB2312" pitchFamily="49" charset="-122"/>
              </a:rPr>
              <a:t>S</a:t>
            </a:r>
            <a:r>
              <a:rPr kumimoji="1" lang="en-US" altLang="zh-CN" sz="2800" baseline="-25000">
                <a:solidFill>
                  <a:schemeClr val="tx1"/>
                </a:solidFill>
                <a:effectLst/>
                <a:latin typeface="Times New Roman" pitchFamily="18" charset="0"/>
                <a:ea typeface="楷体_GB2312" pitchFamily="49" charset="-122"/>
              </a:rPr>
              <a:t>3</a:t>
            </a:r>
            <a:r>
              <a:rPr kumimoji="1" lang="zh-CN" altLang="en-US" sz="2800">
                <a:solidFill>
                  <a:schemeClr val="tx1"/>
                </a:solidFill>
                <a:effectLst/>
                <a:latin typeface="Times New Roman" pitchFamily="18" charset="0"/>
                <a:ea typeface="楷体_GB2312" pitchFamily="49" charset="-122"/>
              </a:rPr>
              <a:t>，若选定的触发器为</a:t>
            </a:r>
            <a:r>
              <a:rPr kumimoji="1" lang="en-US" altLang="zh-CN" sz="2800" i="1">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触发器，则其输出端的卡诺图为</a:t>
            </a:r>
          </a:p>
        </p:txBody>
      </p:sp>
      <p:pic>
        <p:nvPicPr>
          <p:cNvPr id="357386" name="Picture 10"/>
          <p:cNvPicPr>
            <a:picLocks noChangeAspect="1" noChangeArrowheads="1"/>
          </p:cNvPicPr>
          <p:nvPr/>
        </p:nvPicPr>
        <p:blipFill>
          <a:blip r:embed="rId6">
            <a:extLst>
              <a:ext uri="{28A0092B-C50C-407E-A947-70E740481C1C}">
                <a14:useLocalDpi xmlns:a14="http://schemas.microsoft.com/office/drawing/2010/main" val="0"/>
              </a:ext>
            </a:extLst>
          </a:blip>
          <a:srcRect l="1796" t="4259" r="2615"/>
          <a:stretch>
            <a:fillRect/>
          </a:stretch>
        </p:blipFill>
        <p:spPr bwMode="auto">
          <a:xfrm>
            <a:off x="4572000" y="765175"/>
            <a:ext cx="4032250" cy="336867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57387" name="Text Box 11"/>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7386"/>
                                        </p:tgtEl>
                                        <p:attrNameLst>
                                          <p:attrName>style.visibility</p:attrName>
                                        </p:attrNameLst>
                                      </p:cBhvr>
                                      <p:to>
                                        <p:strVal val="visible"/>
                                      </p:to>
                                    </p:set>
                                    <p:animEffect transition="in" filter="dissolve">
                                      <p:cBhvr>
                                        <p:cTn id="7" dur="1000"/>
                                        <p:tgtEl>
                                          <p:spTgt spid="357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7385"/>
                                        </p:tgtEl>
                                        <p:attrNameLst>
                                          <p:attrName>style.visibility</p:attrName>
                                        </p:attrNameLst>
                                      </p:cBhvr>
                                      <p:to>
                                        <p:strVal val="visible"/>
                                      </p:to>
                                    </p:set>
                                    <p:animEffect transition="in" filter="circle(in)">
                                      <p:cBhvr>
                                        <p:cTn id="12" dur="1000"/>
                                        <p:tgtEl>
                                          <p:spTgt spid="3573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7381"/>
                                        </p:tgtEl>
                                        <p:attrNameLst>
                                          <p:attrName>style.visibility</p:attrName>
                                        </p:attrNameLst>
                                      </p:cBhvr>
                                      <p:to>
                                        <p:strVal val="visible"/>
                                      </p:to>
                                    </p:set>
                                    <p:animEffect transition="in" filter="dissolve">
                                      <p:cBhvr>
                                        <p:cTn id="17" dur="1000"/>
                                        <p:tgtEl>
                                          <p:spTgt spid="357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1" name="Text Box 5"/>
          <p:cNvSpPr txBox="1">
            <a:spLocks noGrp="1" noChangeArrowheads="1"/>
          </p:cNvSpPr>
          <p:nvPr>
            <p:ph type="title"/>
          </p:nvPr>
        </p:nvSpPr>
        <p:spPr bwMode="auto">
          <a:xfrm>
            <a:off x="250825" y="620713"/>
            <a:ext cx="3313113" cy="4905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分开的卡诺图为</a:t>
            </a:r>
          </a:p>
        </p:txBody>
      </p:sp>
      <p:sp>
        <p:nvSpPr>
          <p:cNvPr id="393222" name="Text Box 6"/>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pic>
        <p:nvPicPr>
          <p:cNvPr id="393224" name="Picture 8" descr="6-4-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2600"/>
            <a:ext cx="9144000" cy="223202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93225" name="AutoShape 9"/>
          <p:cNvSpPr>
            <a:spLocks noChangeArrowheads="1"/>
          </p:cNvSpPr>
          <p:nvPr/>
        </p:nvSpPr>
        <p:spPr bwMode="auto">
          <a:xfrm>
            <a:off x="5292725" y="3141663"/>
            <a:ext cx="288925" cy="1008062"/>
          </a:xfrm>
          <a:prstGeom prst="downArrow">
            <a:avLst>
              <a:gd name="adj1" fmla="val 50000"/>
              <a:gd name="adj2" fmla="val 87225"/>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393226" name="Object 10"/>
          <p:cNvGraphicFramePr>
            <a:graphicFrameLocks noChangeAspect="1"/>
          </p:cNvGraphicFramePr>
          <p:nvPr/>
        </p:nvGraphicFramePr>
        <p:xfrm>
          <a:off x="3492500" y="836613"/>
          <a:ext cx="4824413" cy="2073275"/>
        </p:xfrm>
        <a:graphic>
          <a:graphicData uri="http://schemas.openxmlformats.org/presentationml/2006/ole">
            <mc:AlternateContent xmlns:mc="http://schemas.openxmlformats.org/markup-compatibility/2006">
              <mc:Choice xmlns:v="urn:schemas-microsoft-com:vml" Requires="v">
                <p:oleObj spid="_x0000_s393227" name="Visio" r:id="rId5" imgW="2028749" imgH="843991" progId="Visio.Drawing.11">
                  <p:embed/>
                </p:oleObj>
              </mc:Choice>
              <mc:Fallback>
                <p:oleObj name="Visio" r:id="rId5" imgW="2028749" imgH="843991"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l="2730" t="3238" r="3389"/>
                      <a:stretch>
                        <a:fillRect/>
                      </a:stretch>
                    </p:blipFill>
                    <p:spPr bwMode="auto">
                      <a:xfrm>
                        <a:off x="3492500" y="836613"/>
                        <a:ext cx="4824413" cy="207327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93221"/>
                                        </p:tgtEl>
                                        <p:attrNameLst>
                                          <p:attrName>style.visibility</p:attrName>
                                        </p:attrNameLst>
                                      </p:cBhvr>
                                      <p:to>
                                        <p:strVal val="visible"/>
                                      </p:to>
                                    </p:set>
                                    <p:anim calcmode="lin" valueType="num">
                                      <p:cBhvr>
                                        <p:cTn id="7" dur="1000" fill="hold"/>
                                        <p:tgtEl>
                                          <p:spTgt spid="393221"/>
                                        </p:tgtEl>
                                        <p:attrNameLst>
                                          <p:attrName>ppt_x</p:attrName>
                                        </p:attrNameLst>
                                      </p:cBhvr>
                                      <p:tavLst>
                                        <p:tav tm="0">
                                          <p:val>
                                            <p:strVal val="#ppt_x-.2"/>
                                          </p:val>
                                        </p:tav>
                                        <p:tav tm="100000">
                                          <p:val>
                                            <p:strVal val="#ppt_x"/>
                                          </p:val>
                                        </p:tav>
                                      </p:tavLst>
                                    </p:anim>
                                    <p:anim calcmode="lin" valueType="num">
                                      <p:cBhvr>
                                        <p:cTn id="8" dur="1000" fill="hold"/>
                                        <p:tgtEl>
                                          <p:spTgt spid="393221"/>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322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93226"/>
                                        </p:tgtEl>
                                        <p:attrNameLst>
                                          <p:attrName>style.visibility</p:attrName>
                                        </p:attrNameLst>
                                      </p:cBhvr>
                                      <p:to>
                                        <p:strVal val="visible"/>
                                      </p:to>
                                    </p:set>
                                    <p:animEffect transition="in" filter="dissolve">
                                      <p:cBhvr>
                                        <p:cTn id="14" dur="1000"/>
                                        <p:tgtEl>
                                          <p:spTgt spid="39322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93225"/>
                                        </p:tgtEl>
                                        <p:attrNameLst>
                                          <p:attrName>style.visibility</p:attrName>
                                        </p:attrNameLst>
                                      </p:cBhvr>
                                      <p:to>
                                        <p:strVal val="visible"/>
                                      </p:to>
                                    </p:set>
                                    <p:animEffect transition="in" filter="wipe(up)">
                                      <p:cBhvr>
                                        <p:cTn id="19" dur="1000"/>
                                        <p:tgtEl>
                                          <p:spTgt spid="3932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393224"/>
                                        </p:tgtEl>
                                        <p:attrNameLst>
                                          <p:attrName>style.visibility</p:attrName>
                                        </p:attrNameLst>
                                      </p:cBhvr>
                                      <p:to>
                                        <p:strVal val="visible"/>
                                      </p:to>
                                    </p:set>
                                    <p:animEffect transition="in" filter="dissolve">
                                      <p:cBhvr>
                                        <p:cTn id="24" dur="1000"/>
                                        <p:tgtEl>
                                          <p:spTgt spid="393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1" grpId="0" autoUpdateAnimBg="0"/>
      <p:bldP spid="39322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4" name="Picture 4" descr="6-4-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6613"/>
            <a:ext cx="9144000" cy="223202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94245" name="Text Box 5"/>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
        <p:nvSpPr>
          <p:cNvPr id="394246" name="Rectangle 6"/>
          <p:cNvSpPr>
            <a:spLocks noGrp="1" noChangeArrowheads="1"/>
          </p:cNvSpPr>
          <p:nvPr>
            <p:ph type="title"/>
          </p:nvPr>
        </p:nvSpPr>
        <p:spPr bwMode="auto">
          <a:xfrm>
            <a:off x="250825" y="3284538"/>
            <a:ext cx="8229600" cy="5048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化简后电路的状态方程为</a:t>
            </a:r>
          </a:p>
        </p:txBody>
      </p:sp>
      <p:graphicFrame>
        <p:nvGraphicFramePr>
          <p:cNvPr id="394247" name="Object 7"/>
          <p:cNvGraphicFramePr>
            <a:graphicFrameLocks noChangeAspect="1"/>
          </p:cNvGraphicFramePr>
          <p:nvPr/>
        </p:nvGraphicFramePr>
        <p:xfrm>
          <a:off x="2987675" y="3933825"/>
          <a:ext cx="3240088" cy="1619250"/>
        </p:xfrm>
        <a:graphic>
          <a:graphicData uri="http://schemas.openxmlformats.org/presentationml/2006/ole">
            <mc:AlternateContent xmlns:mc="http://schemas.openxmlformats.org/markup-compatibility/2006">
              <mc:Choice xmlns:v="urn:schemas-microsoft-com:vml" Requires="v">
                <p:oleObj spid="_x0000_s394257" name="公式" r:id="rId5" imgW="990360" imgH="495000" progId="Equation.3">
                  <p:embed/>
                </p:oleObj>
              </mc:Choice>
              <mc:Fallback>
                <p:oleObj name="公式" r:id="rId5" imgW="990360" imgH="4950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3933825"/>
                        <a:ext cx="3240088" cy="161925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4252" name="Text Box 12"/>
          <p:cNvSpPr txBox="1">
            <a:spLocks noChangeArrowheads="1"/>
          </p:cNvSpPr>
          <p:nvPr/>
        </p:nvSpPr>
        <p:spPr bwMode="auto">
          <a:xfrm>
            <a:off x="468313" y="5445125"/>
            <a:ext cx="4608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输出方程为</a:t>
            </a:r>
          </a:p>
        </p:txBody>
      </p:sp>
      <p:graphicFrame>
        <p:nvGraphicFramePr>
          <p:cNvPr id="394256" name="Object 16"/>
          <p:cNvGraphicFramePr>
            <a:graphicFrameLocks noChangeAspect="1"/>
          </p:cNvGraphicFramePr>
          <p:nvPr/>
        </p:nvGraphicFramePr>
        <p:xfrm>
          <a:off x="2700338" y="5876925"/>
          <a:ext cx="2160587" cy="647700"/>
        </p:xfrm>
        <a:graphic>
          <a:graphicData uri="http://schemas.openxmlformats.org/presentationml/2006/ole">
            <mc:AlternateContent xmlns:mc="http://schemas.openxmlformats.org/markup-compatibility/2006">
              <mc:Choice xmlns:v="urn:schemas-microsoft-com:vml" Requires="v">
                <p:oleObj spid="_x0000_s394258" name="公式" r:id="rId7" imgW="558720" imgH="215640" progId="Equation.3">
                  <p:embed/>
                </p:oleObj>
              </mc:Choice>
              <mc:Fallback>
                <p:oleObj name="公式" r:id="rId7" imgW="558720" imgH="21564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5876925"/>
                        <a:ext cx="2160587" cy="6477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4244"/>
                                        </p:tgtEl>
                                        <p:attrNameLst>
                                          <p:attrName>style.visibility</p:attrName>
                                        </p:attrNameLst>
                                      </p:cBhvr>
                                      <p:to>
                                        <p:strVal val="visible"/>
                                      </p:to>
                                    </p:set>
                                    <p:animEffect transition="in" filter="dissolve">
                                      <p:cBhvr>
                                        <p:cTn id="7" dur="1000"/>
                                        <p:tgtEl>
                                          <p:spTgt spid="394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394246"/>
                                        </p:tgtEl>
                                        <p:attrNameLst>
                                          <p:attrName>style.visibility</p:attrName>
                                        </p:attrNameLst>
                                      </p:cBhvr>
                                      <p:to>
                                        <p:strVal val="visible"/>
                                      </p:to>
                                    </p:set>
                                    <p:anim calcmode="lin" valueType="num">
                                      <p:cBhvr>
                                        <p:cTn id="12" dur="1000" fill="hold"/>
                                        <p:tgtEl>
                                          <p:spTgt spid="394246"/>
                                        </p:tgtEl>
                                        <p:attrNameLst>
                                          <p:attrName>ppt_x</p:attrName>
                                        </p:attrNameLst>
                                      </p:cBhvr>
                                      <p:tavLst>
                                        <p:tav tm="0">
                                          <p:val>
                                            <p:strVal val="#ppt_x-.2"/>
                                          </p:val>
                                        </p:tav>
                                        <p:tav tm="100000">
                                          <p:val>
                                            <p:strVal val="#ppt_x"/>
                                          </p:val>
                                        </p:tav>
                                      </p:tavLst>
                                    </p:anim>
                                    <p:anim calcmode="lin" valueType="num">
                                      <p:cBhvr>
                                        <p:cTn id="13" dur="1000" fill="hold"/>
                                        <p:tgtEl>
                                          <p:spTgt spid="39424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9424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94247"/>
                                        </p:tgtEl>
                                        <p:attrNameLst>
                                          <p:attrName>style.visibility</p:attrName>
                                        </p:attrNameLst>
                                      </p:cBhvr>
                                      <p:to>
                                        <p:strVal val="visible"/>
                                      </p:to>
                                    </p:set>
                                    <p:animEffect transition="in" filter="dissolve">
                                      <p:cBhvr>
                                        <p:cTn id="19" dur="1000"/>
                                        <p:tgtEl>
                                          <p:spTgt spid="39424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394252"/>
                                        </p:tgtEl>
                                        <p:attrNameLst>
                                          <p:attrName>style.visibility</p:attrName>
                                        </p:attrNameLst>
                                      </p:cBhvr>
                                      <p:to>
                                        <p:strVal val="visible"/>
                                      </p:to>
                                    </p:set>
                                    <p:anim calcmode="lin" valueType="num">
                                      <p:cBhvr>
                                        <p:cTn id="24" dur="1000" fill="hold"/>
                                        <p:tgtEl>
                                          <p:spTgt spid="394252"/>
                                        </p:tgtEl>
                                        <p:attrNameLst>
                                          <p:attrName>ppt_x</p:attrName>
                                        </p:attrNameLst>
                                      </p:cBhvr>
                                      <p:tavLst>
                                        <p:tav tm="0">
                                          <p:val>
                                            <p:strVal val="#ppt_x-.2"/>
                                          </p:val>
                                        </p:tav>
                                        <p:tav tm="100000">
                                          <p:val>
                                            <p:strVal val="#ppt_x"/>
                                          </p:val>
                                        </p:tav>
                                      </p:tavLst>
                                    </p:anim>
                                    <p:anim calcmode="lin" valueType="num">
                                      <p:cBhvr>
                                        <p:cTn id="25" dur="1000" fill="hold"/>
                                        <p:tgtEl>
                                          <p:spTgt spid="394252"/>
                                        </p:tgtEl>
                                        <p:attrNameLst>
                                          <p:attrName>ppt_y</p:attrName>
                                        </p:attrNameLst>
                                      </p:cBhvr>
                                      <p:tavLst>
                                        <p:tav tm="0">
                                          <p:val>
                                            <p:strVal val="#ppt_y"/>
                                          </p:val>
                                        </p:tav>
                                        <p:tav tm="100000">
                                          <p:val>
                                            <p:strVal val="#ppt_y"/>
                                          </p:val>
                                        </p:tav>
                                      </p:tavLst>
                                    </p:anim>
                                    <p:animEffect transition="in" filter="wipe(right)" prLst="gradientSize: 0.1">
                                      <p:cBhvr>
                                        <p:cTn id="26" dur="1000"/>
                                        <p:tgtEl>
                                          <p:spTgt spid="39425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94256"/>
                                        </p:tgtEl>
                                        <p:attrNameLst>
                                          <p:attrName>style.visibility</p:attrName>
                                        </p:attrNameLst>
                                      </p:cBhvr>
                                      <p:to>
                                        <p:strVal val="visible"/>
                                      </p:to>
                                    </p:set>
                                    <p:animEffect transition="in" filter="dissolve">
                                      <p:cBhvr>
                                        <p:cTn id="31" dur="1000"/>
                                        <p:tgtEl>
                                          <p:spTgt spid="394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p:bldP spid="394252"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8" name="Text Box 4"/>
          <p:cNvSpPr txBox="1">
            <a:spLocks noChangeArrowheads="1"/>
          </p:cNvSpPr>
          <p:nvPr/>
        </p:nvSpPr>
        <p:spPr bwMode="auto">
          <a:xfrm>
            <a:off x="250825" y="4652963"/>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可得驱动方程为</a:t>
            </a:r>
          </a:p>
        </p:txBody>
      </p:sp>
      <p:sp>
        <p:nvSpPr>
          <p:cNvPr id="359438" name="Rectangle 14"/>
          <p:cNvSpPr>
            <a:spLocks noGrp="1" noChangeArrowheads="1"/>
          </p:cNvSpPr>
          <p:nvPr>
            <p:ph type="title"/>
          </p:nvPr>
        </p:nvSpPr>
        <p:spPr bwMode="auto">
          <a:xfrm>
            <a:off x="250825" y="692150"/>
            <a:ext cx="8229600" cy="4762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若采用</a:t>
            </a:r>
            <a:r>
              <a:rPr lang="en-US" altLang="zh-CN" sz="2800">
                <a:solidFill>
                  <a:schemeClr val="tx1"/>
                </a:solidFill>
                <a:effectLst/>
                <a:latin typeface="Times New Roman" pitchFamily="18" charset="0"/>
                <a:ea typeface="楷体_GB2312" pitchFamily="49" charset="-122"/>
              </a:rPr>
              <a:t>JK</a:t>
            </a:r>
            <a:r>
              <a:rPr lang="zh-CN" altLang="en-US" sz="2800">
                <a:solidFill>
                  <a:schemeClr val="tx1"/>
                </a:solidFill>
                <a:effectLst/>
                <a:latin typeface="Times New Roman" pitchFamily="18" charset="0"/>
                <a:ea typeface="楷体_GB2312" pitchFamily="49" charset="-122"/>
              </a:rPr>
              <a:t>触发器，则其特性方程为</a:t>
            </a:r>
          </a:p>
        </p:txBody>
      </p:sp>
      <p:graphicFrame>
        <p:nvGraphicFramePr>
          <p:cNvPr id="359439" name="Object 15"/>
          <p:cNvGraphicFramePr>
            <a:graphicFrameLocks noChangeAspect="1"/>
          </p:cNvGraphicFramePr>
          <p:nvPr/>
        </p:nvGraphicFramePr>
        <p:xfrm>
          <a:off x="1476375" y="2133600"/>
          <a:ext cx="6480175" cy="2319338"/>
        </p:xfrm>
        <a:graphic>
          <a:graphicData uri="http://schemas.openxmlformats.org/presentationml/2006/ole">
            <mc:AlternateContent xmlns:mc="http://schemas.openxmlformats.org/markup-compatibility/2006">
              <mc:Choice xmlns:v="urn:schemas-microsoft-com:vml" Requires="v">
                <p:oleObj spid="_x0000_s359445" name="公式" r:id="rId4" imgW="2234880" imgH="799920" progId="Equation.3">
                  <p:embed/>
                </p:oleObj>
              </mc:Choice>
              <mc:Fallback>
                <p:oleObj name="公式" r:id="rId4" imgW="2234880" imgH="79992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2133600"/>
                        <a:ext cx="6480175" cy="231933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40" name="Text Box 16"/>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59442" name="Object 18"/>
          <p:cNvGraphicFramePr>
            <a:graphicFrameLocks noChangeAspect="1"/>
          </p:cNvGraphicFramePr>
          <p:nvPr/>
        </p:nvGraphicFramePr>
        <p:xfrm>
          <a:off x="6156325" y="620713"/>
          <a:ext cx="2438400" cy="655637"/>
        </p:xfrm>
        <a:graphic>
          <a:graphicData uri="http://schemas.openxmlformats.org/presentationml/2006/ole">
            <mc:AlternateContent xmlns:mc="http://schemas.openxmlformats.org/markup-compatibility/2006">
              <mc:Choice xmlns:v="urn:schemas-microsoft-com:vml" Requires="v">
                <p:oleObj spid="_x0000_s359446" name="公式" r:id="rId6" imgW="850680" imgH="228600" progId="Equation.3">
                  <p:embed/>
                </p:oleObj>
              </mc:Choice>
              <mc:Fallback>
                <p:oleObj name="公式" r:id="rId6" imgW="850680" imgH="22860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620713"/>
                        <a:ext cx="2438400" cy="65563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43" name="Text Box 19"/>
          <p:cNvSpPr txBox="1">
            <a:spLocks noChangeArrowheads="1"/>
          </p:cNvSpPr>
          <p:nvPr/>
        </p:nvSpPr>
        <p:spPr bwMode="auto">
          <a:xfrm>
            <a:off x="250825" y="1412875"/>
            <a:ext cx="84978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将化简后的状态方程化为</a:t>
            </a:r>
            <a:r>
              <a:rPr lang="en-US" altLang="zh-CN"/>
              <a:t>JK</a:t>
            </a:r>
            <a:r>
              <a:rPr lang="zh-CN" altLang="en-US"/>
              <a:t>触发器的特性方程形式，即</a:t>
            </a:r>
          </a:p>
        </p:txBody>
      </p:sp>
      <p:graphicFrame>
        <p:nvGraphicFramePr>
          <p:cNvPr id="359444" name="Object 20"/>
          <p:cNvGraphicFramePr>
            <a:graphicFrameLocks noChangeAspect="1"/>
          </p:cNvGraphicFramePr>
          <p:nvPr/>
        </p:nvGraphicFramePr>
        <p:xfrm>
          <a:off x="3203575" y="4941888"/>
          <a:ext cx="4298950" cy="1233487"/>
        </p:xfrm>
        <a:graphic>
          <a:graphicData uri="http://schemas.openxmlformats.org/presentationml/2006/ole">
            <mc:AlternateContent xmlns:mc="http://schemas.openxmlformats.org/markup-compatibility/2006">
              <mc:Choice xmlns:v="urn:schemas-microsoft-com:vml" Requires="v">
                <p:oleObj spid="_x0000_s359447" name="公式" r:id="rId8" imgW="1460160" imgH="419040" progId="Equation.3">
                  <p:embed/>
                </p:oleObj>
              </mc:Choice>
              <mc:Fallback>
                <p:oleObj name="公式" r:id="rId8" imgW="1460160" imgH="41904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4941888"/>
                        <a:ext cx="4298950" cy="123348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9438"/>
                                        </p:tgtEl>
                                        <p:attrNameLst>
                                          <p:attrName>style.visibility</p:attrName>
                                        </p:attrNameLst>
                                      </p:cBhvr>
                                      <p:to>
                                        <p:strVal val="visible"/>
                                      </p:to>
                                    </p:set>
                                    <p:animEffect transition="in" filter="wipe(left)">
                                      <p:cBhvr>
                                        <p:cTn id="7" dur="1000"/>
                                        <p:tgtEl>
                                          <p:spTgt spid="3594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59442"/>
                                        </p:tgtEl>
                                        <p:attrNameLst>
                                          <p:attrName>style.visibility</p:attrName>
                                        </p:attrNameLst>
                                      </p:cBhvr>
                                      <p:to>
                                        <p:strVal val="visible"/>
                                      </p:to>
                                    </p:set>
                                    <p:animEffect transition="in" filter="fade">
                                      <p:cBhvr>
                                        <p:cTn id="12" dur="1000"/>
                                        <p:tgtEl>
                                          <p:spTgt spid="3594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59443"/>
                                        </p:tgtEl>
                                        <p:attrNameLst>
                                          <p:attrName>style.visibility</p:attrName>
                                        </p:attrNameLst>
                                      </p:cBhvr>
                                      <p:to>
                                        <p:strVal val="visible"/>
                                      </p:to>
                                    </p:set>
                                    <p:animEffect transition="in" filter="box(in)">
                                      <p:cBhvr>
                                        <p:cTn id="17" dur="2000"/>
                                        <p:tgtEl>
                                          <p:spTgt spid="3594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59439"/>
                                        </p:tgtEl>
                                        <p:attrNameLst>
                                          <p:attrName>style.visibility</p:attrName>
                                        </p:attrNameLst>
                                      </p:cBhvr>
                                      <p:to>
                                        <p:strVal val="visible"/>
                                      </p:to>
                                    </p:set>
                                    <p:animEffect transition="in" filter="dissolve">
                                      <p:cBhvr>
                                        <p:cTn id="22" dur="1000"/>
                                        <p:tgtEl>
                                          <p:spTgt spid="3594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359428"/>
                                        </p:tgtEl>
                                        <p:attrNameLst>
                                          <p:attrName>style.visibility</p:attrName>
                                        </p:attrNameLst>
                                      </p:cBhvr>
                                      <p:to>
                                        <p:strVal val="visible"/>
                                      </p:to>
                                    </p:set>
                                    <p:anim calcmode="lin" valueType="num">
                                      <p:cBhvr>
                                        <p:cTn id="27" dur="1000" fill="hold"/>
                                        <p:tgtEl>
                                          <p:spTgt spid="359428"/>
                                        </p:tgtEl>
                                        <p:attrNameLst>
                                          <p:attrName>ppt_x</p:attrName>
                                        </p:attrNameLst>
                                      </p:cBhvr>
                                      <p:tavLst>
                                        <p:tav tm="0">
                                          <p:val>
                                            <p:strVal val="#ppt_x-.2"/>
                                          </p:val>
                                        </p:tav>
                                        <p:tav tm="100000">
                                          <p:val>
                                            <p:strVal val="#ppt_x"/>
                                          </p:val>
                                        </p:tav>
                                      </p:tavLst>
                                    </p:anim>
                                    <p:anim calcmode="lin" valueType="num">
                                      <p:cBhvr>
                                        <p:cTn id="28" dur="1000" fill="hold"/>
                                        <p:tgtEl>
                                          <p:spTgt spid="359428"/>
                                        </p:tgtEl>
                                        <p:attrNameLst>
                                          <p:attrName>ppt_y</p:attrName>
                                        </p:attrNameLst>
                                      </p:cBhvr>
                                      <p:tavLst>
                                        <p:tav tm="0">
                                          <p:val>
                                            <p:strVal val="#ppt_y"/>
                                          </p:val>
                                        </p:tav>
                                        <p:tav tm="100000">
                                          <p:val>
                                            <p:strVal val="#ppt_y"/>
                                          </p:val>
                                        </p:tav>
                                      </p:tavLst>
                                    </p:anim>
                                    <p:animEffect transition="in" filter="wipe(right)" prLst="gradientSize: 0.1">
                                      <p:cBhvr>
                                        <p:cTn id="29" dur="1000"/>
                                        <p:tgtEl>
                                          <p:spTgt spid="3594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59444"/>
                                        </p:tgtEl>
                                        <p:attrNameLst>
                                          <p:attrName>style.visibility</p:attrName>
                                        </p:attrNameLst>
                                      </p:cBhvr>
                                      <p:to>
                                        <p:strVal val="visible"/>
                                      </p:to>
                                    </p:set>
                                    <p:animEffect transition="in" filter="dissolve">
                                      <p:cBhvr>
                                        <p:cTn id="34" dur="1000"/>
                                        <p:tgtEl>
                                          <p:spTgt spid="359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8" grpId="0" autoUpdateAnimBg="0"/>
      <p:bldP spid="359438" grpId="0"/>
      <p:bldP spid="35944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bwMode="auto">
          <a:xfrm>
            <a:off x="323850" y="692150"/>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其对应的逻辑电路如图</a:t>
            </a:r>
            <a:r>
              <a:rPr kumimoji="1" lang="en-US" altLang="zh-CN" sz="2800">
                <a:solidFill>
                  <a:schemeClr val="tx1"/>
                </a:solidFill>
                <a:effectLst/>
                <a:latin typeface="Times New Roman" pitchFamily="18" charset="0"/>
                <a:ea typeface="楷体_GB2312" pitchFamily="49" charset="-122"/>
              </a:rPr>
              <a:t>6.4.4</a:t>
            </a:r>
            <a:r>
              <a:rPr kumimoji="1" lang="zh-CN" altLang="en-US" sz="2800">
                <a:solidFill>
                  <a:schemeClr val="tx1"/>
                </a:solidFill>
                <a:effectLst/>
                <a:latin typeface="Times New Roman" pitchFamily="18" charset="0"/>
                <a:ea typeface="楷体_GB2312" pitchFamily="49" charset="-122"/>
              </a:rPr>
              <a:t>所示</a:t>
            </a:r>
          </a:p>
        </p:txBody>
      </p:sp>
      <p:sp>
        <p:nvSpPr>
          <p:cNvPr id="395273" name="Text Box 9"/>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graphicFrame>
        <p:nvGraphicFramePr>
          <p:cNvPr id="395275" name="Object 11"/>
          <p:cNvGraphicFramePr>
            <a:graphicFrameLocks noChangeAspect="1"/>
          </p:cNvGraphicFramePr>
          <p:nvPr/>
        </p:nvGraphicFramePr>
        <p:xfrm>
          <a:off x="684213" y="1484313"/>
          <a:ext cx="4298950" cy="1233487"/>
        </p:xfrm>
        <a:graphic>
          <a:graphicData uri="http://schemas.openxmlformats.org/presentationml/2006/ole">
            <mc:AlternateContent xmlns:mc="http://schemas.openxmlformats.org/markup-compatibility/2006">
              <mc:Choice xmlns:v="urn:schemas-microsoft-com:vml" Requires="v">
                <p:oleObj spid="_x0000_s395280" name="公式" r:id="rId4" imgW="1460160" imgH="419040" progId="Equation.3">
                  <p:embed/>
                </p:oleObj>
              </mc:Choice>
              <mc:Fallback>
                <p:oleObj name="公式" r:id="rId4" imgW="1460160" imgH="41904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484313"/>
                        <a:ext cx="4298950" cy="123348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5276" name="Object 12"/>
          <p:cNvGraphicFramePr>
            <a:graphicFrameLocks noChangeAspect="1"/>
          </p:cNvGraphicFramePr>
          <p:nvPr/>
        </p:nvGraphicFramePr>
        <p:xfrm>
          <a:off x="5435600" y="1628775"/>
          <a:ext cx="2160588" cy="647700"/>
        </p:xfrm>
        <a:graphic>
          <a:graphicData uri="http://schemas.openxmlformats.org/presentationml/2006/ole">
            <mc:AlternateContent xmlns:mc="http://schemas.openxmlformats.org/markup-compatibility/2006">
              <mc:Choice xmlns:v="urn:schemas-microsoft-com:vml" Requires="v">
                <p:oleObj spid="_x0000_s395281" name="公式" r:id="rId6" imgW="558720" imgH="215640" progId="Equation.3">
                  <p:embed/>
                </p:oleObj>
              </mc:Choice>
              <mc:Fallback>
                <p:oleObj name="公式" r:id="rId6" imgW="558720" imgH="2156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1628775"/>
                        <a:ext cx="2160588" cy="6477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5278" name="Group 14"/>
          <p:cNvGrpSpPr>
            <a:grpSpLocks/>
          </p:cNvGrpSpPr>
          <p:nvPr/>
        </p:nvGrpSpPr>
        <p:grpSpPr bwMode="auto">
          <a:xfrm>
            <a:off x="611188" y="2997200"/>
            <a:ext cx="7489825" cy="3057525"/>
            <a:chOff x="385" y="2024"/>
            <a:chExt cx="4718" cy="1926"/>
          </a:xfrm>
        </p:grpSpPr>
        <p:pic>
          <p:nvPicPr>
            <p:cNvPr id="395274" name="Picture 10" descr="6-4-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 y="2024"/>
              <a:ext cx="4717" cy="192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95277" name="Rectangle 13"/>
            <p:cNvSpPr>
              <a:spLocks noChangeArrowheads="1"/>
            </p:cNvSpPr>
            <p:nvPr/>
          </p:nvSpPr>
          <p:spPr bwMode="auto">
            <a:xfrm>
              <a:off x="4059" y="3612"/>
              <a:ext cx="10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6.4.4</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95266"/>
                                        </p:tgtEl>
                                        <p:attrNameLst>
                                          <p:attrName>style.visibility</p:attrName>
                                        </p:attrNameLst>
                                      </p:cBhvr>
                                      <p:to>
                                        <p:strVal val="visible"/>
                                      </p:to>
                                    </p:set>
                                    <p:anim calcmode="lin" valueType="num">
                                      <p:cBhvr>
                                        <p:cTn id="7" dur="1000" fill="hold"/>
                                        <p:tgtEl>
                                          <p:spTgt spid="395266"/>
                                        </p:tgtEl>
                                        <p:attrNameLst>
                                          <p:attrName>ppt_x</p:attrName>
                                        </p:attrNameLst>
                                      </p:cBhvr>
                                      <p:tavLst>
                                        <p:tav tm="0">
                                          <p:val>
                                            <p:strVal val="#ppt_x-.2"/>
                                          </p:val>
                                        </p:tav>
                                        <p:tav tm="100000">
                                          <p:val>
                                            <p:strVal val="#ppt_x"/>
                                          </p:val>
                                        </p:tav>
                                      </p:tavLst>
                                    </p:anim>
                                    <p:anim calcmode="lin" valueType="num">
                                      <p:cBhvr>
                                        <p:cTn id="8" dur="1000" fill="hold"/>
                                        <p:tgtEl>
                                          <p:spTgt spid="395266"/>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52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95275"/>
                                        </p:tgtEl>
                                        <p:attrNameLst>
                                          <p:attrName>style.visibility</p:attrName>
                                        </p:attrNameLst>
                                      </p:cBhvr>
                                      <p:to>
                                        <p:strVal val="visible"/>
                                      </p:to>
                                    </p:set>
                                    <p:animEffect transition="in" filter="dissolve">
                                      <p:cBhvr>
                                        <p:cTn id="14" dur="1000"/>
                                        <p:tgtEl>
                                          <p:spTgt spid="39527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95276"/>
                                        </p:tgtEl>
                                        <p:attrNameLst>
                                          <p:attrName>style.visibility</p:attrName>
                                        </p:attrNameLst>
                                      </p:cBhvr>
                                      <p:to>
                                        <p:strVal val="visible"/>
                                      </p:to>
                                    </p:set>
                                    <p:animEffect transition="in" filter="dissolve">
                                      <p:cBhvr>
                                        <p:cTn id="19" dur="1000"/>
                                        <p:tgtEl>
                                          <p:spTgt spid="39527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395278"/>
                                        </p:tgtEl>
                                        <p:attrNameLst>
                                          <p:attrName>style.visibility</p:attrName>
                                        </p:attrNameLst>
                                      </p:cBhvr>
                                      <p:to>
                                        <p:strVal val="visible"/>
                                      </p:to>
                                    </p:set>
                                    <p:animEffect transition="in" filter="dissolve">
                                      <p:cBhvr>
                                        <p:cTn id="24" dur="1000"/>
                                        <p:tgtEl>
                                          <p:spTgt spid="395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6"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0450" name="Rectangle 2"/>
          <p:cNvSpPr>
            <a:spLocks noChangeArrowheads="1"/>
          </p:cNvSpPr>
          <p:nvPr>
            <p:ph type="title"/>
          </p:nvPr>
        </p:nvSpPr>
        <p:spPr bwMode="auto">
          <a:xfrm>
            <a:off x="395288" y="620713"/>
            <a:ext cx="3671887" cy="5762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其全部状态转换图为</a:t>
            </a:r>
          </a:p>
        </p:txBody>
      </p:sp>
      <p:sp>
        <p:nvSpPr>
          <p:cNvPr id="360452" name="Text Box 4"/>
          <p:cNvSpPr txBox="1">
            <a:spLocks noChangeArrowheads="1"/>
          </p:cNvSpPr>
          <p:nvPr/>
        </p:nvSpPr>
        <p:spPr bwMode="auto">
          <a:xfrm>
            <a:off x="4572000" y="4797425"/>
            <a:ext cx="43926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由状态转换图可知，此电路可以自启动。由于电路有输入信号，故为米利型时序逻辑电路。</a:t>
            </a:r>
          </a:p>
        </p:txBody>
      </p:sp>
      <p:pic>
        <p:nvPicPr>
          <p:cNvPr id="3604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052513"/>
            <a:ext cx="4321175" cy="371475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60456" name="Object 8"/>
          <p:cNvGraphicFramePr>
            <a:graphicFrameLocks noChangeAspect="1"/>
          </p:cNvGraphicFramePr>
          <p:nvPr/>
        </p:nvGraphicFramePr>
        <p:xfrm>
          <a:off x="539750" y="1341438"/>
          <a:ext cx="2951163" cy="1474787"/>
        </p:xfrm>
        <a:graphic>
          <a:graphicData uri="http://schemas.openxmlformats.org/presentationml/2006/ole">
            <mc:AlternateContent xmlns:mc="http://schemas.openxmlformats.org/markup-compatibility/2006">
              <mc:Choice xmlns:v="urn:schemas-microsoft-com:vml" Requires="v">
                <p:oleObj spid="_x0000_s360461" name="公式" r:id="rId5" imgW="990360" imgH="495000" progId="Equation.3">
                  <p:embed/>
                </p:oleObj>
              </mc:Choice>
              <mc:Fallback>
                <p:oleObj name="公式" r:id="rId5" imgW="990360" imgH="495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341438"/>
                        <a:ext cx="2951163" cy="147478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0457" name="Text Box 9"/>
          <p:cNvSpPr txBox="1">
            <a:spLocks noChangeArrowheads="1"/>
          </p:cNvSpPr>
          <p:nvPr/>
        </p:nvSpPr>
        <p:spPr bwMode="auto">
          <a:xfrm>
            <a:off x="0" y="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6.4.1  </a:t>
            </a:r>
            <a:r>
              <a:rPr kumimoji="1" lang="zh-CN" altLang="en-US" sz="3200" u="sng">
                <a:solidFill>
                  <a:srgbClr val="FFFF99"/>
                </a:solidFill>
              </a:rPr>
              <a:t>同步时序逻辑电路的设计方法</a:t>
            </a:r>
          </a:p>
        </p:txBody>
      </p:sp>
      <p:sp>
        <p:nvSpPr>
          <p:cNvPr id="360458" name="Rectangle 10"/>
          <p:cNvSpPr>
            <a:spLocks noChangeArrowheads="1"/>
          </p:cNvSpPr>
          <p:nvPr/>
        </p:nvSpPr>
        <p:spPr bwMode="auto">
          <a:xfrm>
            <a:off x="250825" y="3644900"/>
            <a:ext cx="403383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将状态“</a:t>
            </a:r>
            <a:r>
              <a:rPr lang="en-US" altLang="zh-CN"/>
              <a:t>11”  </a:t>
            </a:r>
            <a:r>
              <a:rPr lang="zh-CN" altLang="en-US"/>
              <a:t>代入状态方程和输出方程，分别求</a:t>
            </a:r>
            <a:r>
              <a:rPr lang="en-US" altLang="zh-CN"/>
              <a:t>X=0/1</a:t>
            </a:r>
            <a:r>
              <a:rPr lang="zh-CN" altLang="en-US"/>
              <a:t>下的次态和现态下的输出，得到：</a:t>
            </a:r>
          </a:p>
        </p:txBody>
      </p:sp>
      <p:graphicFrame>
        <p:nvGraphicFramePr>
          <p:cNvPr id="360459" name="Object 11"/>
          <p:cNvGraphicFramePr>
            <a:graphicFrameLocks noChangeAspect="1"/>
          </p:cNvGraphicFramePr>
          <p:nvPr/>
        </p:nvGraphicFramePr>
        <p:xfrm>
          <a:off x="539750" y="2997200"/>
          <a:ext cx="1728788" cy="519113"/>
        </p:xfrm>
        <a:graphic>
          <a:graphicData uri="http://schemas.openxmlformats.org/presentationml/2006/ole">
            <mc:AlternateContent xmlns:mc="http://schemas.openxmlformats.org/markup-compatibility/2006">
              <mc:Choice xmlns:v="urn:schemas-microsoft-com:vml" Requires="v">
                <p:oleObj spid="_x0000_s360462" name="公式" r:id="rId7" imgW="558720" imgH="215640" progId="Equation.3">
                  <p:embed/>
                </p:oleObj>
              </mc:Choice>
              <mc:Fallback>
                <p:oleObj name="公式" r:id="rId7" imgW="558720" imgH="2156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2997200"/>
                        <a:ext cx="1728788" cy="5191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460" name="Object 12"/>
          <p:cNvGraphicFramePr>
            <a:graphicFrameLocks noChangeAspect="1"/>
          </p:cNvGraphicFramePr>
          <p:nvPr/>
        </p:nvGraphicFramePr>
        <p:xfrm>
          <a:off x="250825" y="5589588"/>
          <a:ext cx="4033838" cy="930275"/>
        </p:xfrm>
        <a:graphic>
          <a:graphicData uri="http://schemas.openxmlformats.org/presentationml/2006/ole">
            <mc:AlternateContent xmlns:mc="http://schemas.openxmlformats.org/markup-compatibility/2006">
              <mc:Choice xmlns:v="urn:schemas-microsoft-com:vml" Requires="v">
                <p:oleObj spid="_x0000_s360463" name="公式" r:id="rId9" imgW="1981080" imgH="457200" progId="Equation.3">
                  <p:embed/>
                </p:oleObj>
              </mc:Choice>
              <mc:Fallback>
                <p:oleObj name="公式" r:id="rId9" imgW="1981080" imgH="4572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5589588"/>
                        <a:ext cx="4033838" cy="9302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60450"/>
                                        </p:tgtEl>
                                        <p:attrNameLst>
                                          <p:attrName>style.visibility</p:attrName>
                                        </p:attrNameLst>
                                      </p:cBhvr>
                                      <p:to>
                                        <p:strVal val="visible"/>
                                      </p:to>
                                    </p:set>
                                    <p:anim calcmode="lin" valueType="num">
                                      <p:cBhvr>
                                        <p:cTn id="7" dur="1000" fill="hold"/>
                                        <p:tgtEl>
                                          <p:spTgt spid="360450"/>
                                        </p:tgtEl>
                                        <p:attrNameLst>
                                          <p:attrName>ppt_x</p:attrName>
                                        </p:attrNameLst>
                                      </p:cBhvr>
                                      <p:tavLst>
                                        <p:tav tm="0">
                                          <p:val>
                                            <p:strVal val="#ppt_x-.2"/>
                                          </p:val>
                                        </p:tav>
                                        <p:tav tm="100000">
                                          <p:val>
                                            <p:strVal val="#ppt_x"/>
                                          </p:val>
                                        </p:tav>
                                      </p:tavLst>
                                    </p:anim>
                                    <p:anim calcmode="lin" valueType="num">
                                      <p:cBhvr>
                                        <p:cTn id="8" dur="1000" fill="hold"/>
                                        <p:tgtEl>
                                          <p:spTgt spid="360450"/>
                                        </p:tgtEl>
                                        <p:attrNameLst>
                                          <p:attrName>ppt_y</p:attrName>
                                        </p:attrNameLst>
                                      </p:cBhvr>
                                      <p:tavLst>
                                        <p:tav tm="0">
                                          <p:val>
                                            <p:strVal val="#ppt_y"/>
                                          </p:val>
                                        </p:tav>
                                        <p:tav tm="100000">
                                          <p:val>
                                            <p:strVal val="#ppt_y"/>
                                          </p:val>
                                        </p:tav>
                                      </p:tavLst>
                                    </p:anim>
                                    <p:animEffect transition="in" filter="wipe(right)" prLst="gradientSize: 0.1">
                                      <p:cBhvr>
                                        <p:cTn id="9" dur="1000"/>
                                        <p:tgtEl>
                                          <p:spTgt spid="3604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60455"/>
                                        </p:tgtEl>
                                        <p:attrNameLst>
                                          <p:attrName>style.visibility</p:attrName>
                                        </p:attrNameLst>
                                      </p:cBhvr>
                                      <p:to>
                                        <p:strVal val="visible"/>
                                      </p:to>
                                    </p:set>
                                    <p:animEffect transition="in" filter="dissolve">
                                      <p:cBhvr>
                                        <p:cTn id="14" dur="1000"/>
                                        <p:tgtEl>
                                          <p:spTgt spid="36045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60456"/>
                                        </p:tgtEl>
                                        <p:attrNameLst>
                                          <p:attrName>style.visibility</p:attrName>
                                        </p:attrNameLst>
                                      </p:cBhvr>
                                      <p:to>
                                        <p:strVal val="visible"/>
                                      </p:to>
                                    </p:set>
                                    <p:animEffect transition="in" filter="dissolve">
                                      <p:cBhvr>
                                        <p:cTn id="19" dur="1000"/>
                                        <p:tgtEl>
                                          <p:spTgt spid="36045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360459"/>
                                        </p:tgtEl>
                                        <p:attrNameLst>
                                          <p:attrName>style.visibility</p:attrName>
                                        </p:attrNameLst>
                                      </p:cBhvr>
                                      <p:to>
                                        <p:strVal val="visible"/>
                                      </p:to>
                                    </p:set>
                                    <p:animEffect transition="in" filter="dissolve">
                                      <p:cBhvr>
                                        <p:cTn id="24" dur="1000"/>
                                        <p:tgtEl>
                                          <p:spTgt spid="36045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60458"/>
                                        </p:tgtEl>
                                        <p:attrNameLst>
                                          <p:attrName>style.visibility</p:attrName>
                                        </p:attrNameLst>
                                      </p:cBhvr>
                                      <p:to>
                                        <p:strVal val="visible"/>
                                      </p:to>
                                    </p:set>
                                    <p:animEffect transition="in" filter="circle(in)">
                                      <p:cBhvr>
                                        <p:cTn id="29" dur="1000"/>
                                        <p:tgtEl>
                                          <p:spTgt spid="36045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60460"/>
                                        </p:tgtEl>
                                        <p:attrNameLst>
                                          <p:attrName>style.visibility</p:attrName>
                                        </p:attrNameLst>
                                      </p:cBhvr>
                                      <p:to>
                                        <p:strVal val="visible"/>
                                      </p:to>
                                    </p:set>
                                    <p:animEffect transition="in" filter="dissolve">
                                      <p:cBhvr>
                                        <p:cTn id="34" dur="1000"/>
                                        <p:tgtEl>
                                          <p:spTgt spid="36046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60452"/>
                                        </p:tgtEl>
                                        <p:attrNameLst>
                                          <p:attrName>style.visibility</p:attrName>
                                        </p:attrNameLst>
                                      </p:cBhvr>
                                      <p:to>
                                        <p:strVal val="visible"/>
                                      </p:to>
                                    </p:set>
                                    <p:animEffect transition="in" filter="circle(in)">
                                      <p:cBhvr>
                                        <p:cTn id="39" dur="1000"/>
                                        <p:tgtEl>
                                          <p:spTgt spid="360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p:bldP spid="360452" grpId="0" autoUpdateAnimBg="0"/>
      <p:bldP spid="36045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6" name="Text Box 4"/>
          <p:cNvSpPr txBox="1">
            <a:spLocks noGrp="1" noChangeArrowheads="1"/>
          </p:cNvSpPr>
          <p:nvPr>
            <p:ph type="title"/>
          </p:nvPr>
        </p:nvSpPr>
        <p:spPr bwMode="auto">
          <a:xfrm>
            <a:off x="0" y="0"/>
            <a:ext cx="8229600" cy="4905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en-US" altLang="zh-CN" sz="3200" u="sng">
                <a:solidFill>
                  <a:srgbClr val="FFFF99"/>
                </a:solidFill>
                <a:effectLst/>
                <a:latin typeface="Times New Roman" pitchFamily="18" charset="0"/>
                <a:ea typeface="楷体_GB2312" pitchFamily="49" charset="-122"/>
              </a:rPr>
              <a:t>*6.4.2  </a:t>
            </a:r>
            <a:r>
              <a:rPr kumimoji="1" lang="zh-CN" altLang="en-US" sz="3200" u="sng">
                <a:solidFill>
                  <a:srgbClr val="FFFF99"/>
                </a:solidFill>
                <a:effectLst/>
                <a:latin typeface="Times New Roman" pitchFamily="18" charset="0"/>
                <a:ea typeface="楷体_GB2312" pitchFamily="49" charset="-122"/>
              </a:rPr>
              <a:t>时序逻辑电路的自启动设计</a:t>
            </a:r>
          </a:p>
        </p:txBody>
      </p:sp>
      <p:sp>
        <p:nvSpPr>
          <p:cNvPr id="397317" name="Text Box 5"/>
          <p:cNvSpPr txBox="1">
            <a:spLocks noChangeArrowheads="1"/>
          </p:cNvSpPr>
          <p:nvPr/>
        </p:nvSpPr>
        <p:spPr bwMode="auto">
          <a:xfrm>
            <a:off x="250825" y="549275"/>
            <a:ext cx="86423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在前面的同步时序电路设计中，电路的自启动检查是在最后一步进行的，如果不能自启动，还要返回来从新修改设计。如果在设计过程中能够考虑自启动的问题，就可以省略检查自启动这一步骤了。</a:t>
            </a:r>
            <a:endParaRPr lang="zh-CN" altLang="en-US"/>
          </a:p>
        </p:txBody>
      </p:sp>
      <p:sp>
        <p:nvSpPr>
          <p:cNvPr id="397318" name="Text Box 6"/>
          <p:cNvSpPr txBox="1">
            <a:spLocks noChangeArrowheads="1"/>
          </p:cNvSpPr>
          <p:nvPr/>
        </p:nvSpPr>
        <p:spPr bwMode="auto">
          <a:xfrm>
            <a:off x="250825" y="2420938"/>
            <a:ext cx="3097213"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例</a:t>
            </a:r>
            <a:r>
              <a:rPr kumimoji="1" lang="en-US" altLang="zh-CN"/>
              <a:t>6.4.4 </a:t>
            </a:r>
            <a:r>
              <a:rPr kumimoji="1" lang="zh-CN" altLang="en-US"/>
              <a:t>设计一七进制计数器，要求它能够自启动。已知该计数器的状态转换图如图</a:t>
            </a:r>
            <a:r>
              <a:rPr kumimoji="1" lang="en-US" altLang="zh-CN"/>
              <a:t>6.4.5</a:t>
            </a:r>
            <a:r>
              <a:rPr kumimoji="1" lang="zh-CN" altLang="en-US"/>
              <a:t>所示。</a:t>
            </a:r>
          </a:p>
        </p:txBody>
      </p:sp>
      <p:graphicFrame>
        <p:nvGraphicFramePr>
          <p:cNvPr id="397319" name="Object 7"/>
          <p:cNvGraphicFramePr>
            <a:graphicFrameLocks noChangeAspect="1"/>
          </p:cNvGraphicFramePr>
          <p:nvPr/>
        </p:nvGraphicFramePr>
        <p:xfrm>
          <a:off x="3492500" y="2492375"/>
          <a:ext cx="5435600" cy="2909888"/>
        </p:xfrm>
        <a:graphic>
          <a:graphicData uri="http://schemas.openxmlformats.org/presentationml/2006/ole">
            <mc:AlternateContent xmlns:mc="http://schemas.openxmlformats.org/markup-compatibility/2006">
              <mc:Choice xmlns:v="urn:schemas-microsoft-com:vml" Requires="v">
                <p:oleObj spid="_x0000_s397321" name="Visio" r:id="rId4" imgW="2506980" imgH="1308202" progId="Visio.Drawing.11">
                  <p:embed/>
                </p:oleObj>
              </mc:Choice>
              <mc:Fallback>
                <p:oleObj name="Visio" r:id="rId4" imgW="2506980" imgH="1308202"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2492375"/>
                        <a:ext cx="5435600" cy="2909888"/>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7320" name="Text Box 8"/>
          <p:cNvSpPr txBox="1">
            <a:spLocks noChangeArrowheads="1"/>
          </p:cNvSpPr>
          <p:nvPr/>
        </p:nvSpPr>
        <p:spPr bwMode="auto">
          <a:xfrm>
            <a:off x="250825" y="5661025"/>
            <a:ext cx="8713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解：由所给的状态图得出电路状态转换表表</a:t>
            </a:r>
            <a:r>
              <a:rPr kumimoji="1" lang="en-US" altLang="zh-CN"/>
              <a:t>6.4.1</a:t>
            </a:r>
            <a:r>
              <a:rPr kumimoji="1" lang="zh-CN" altLang="en-US"/>
              <a:t>所示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97316"/>
                                        </p:tgtEl>
                                        <p:attrNameLst>
                                          <p:attrName>style.visibility</p:attrName>
                                        </p:attrNameLst>
                                      </p:cBhvr>
                                      <p:to>
                                        <p:strVal val="visible"/>
                                      </p:to>
                                    </p:set>
                                    <p:anim calcmode="lin" valueType="num">
                                      <p:cBhvr>
                                        <p:cTn id="7" dur="1000" fill="hold"/>
                                        <p:tgtEl>
                                          <p:spTgt spid="397316"/>
                                        </p:tgtEl>
                                        <p:attrNameLst>
                                          <p:attrName>ppt_w</p:attrName>
                                        </p:attrNameLst>
                                      </p:cBhvr>
                                      <p:tavLst>
                                        <p:tav tm="0">
                                          <p:val>
                                            <p:fltVal val="0"/>
                                          </p:val>
                                        </p:tav>
                                        <p:tav tm="100000">
                                          <p:val>
                                            <p:strVal val="#ppt_w"/>
                                          </p:val>
                                        </p:tav>
                                      </p:tavLst>
                                    </p:anim>
                                    <p:anim calcmode="lin" valueType="num">
                                      <p:cBhvr>
                                        <p:cTn id="8" dur="1000" fill="hold"/>
                                        <p:tgtEl>
                                          <p:spTgt spid="39731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97317"/>
                                        </p:tgtEl>
                                        <p:attrNameLst>
                                          <p:attrName>style.visibility</p:attrName>
                                        </p:attrNameLst>
                                      </p:cBhvr>
                                      <p:to>
                                        <p:strVal val="visible"/>
                                      </p:to>
                                    </p:set>
                                    <p:animEffect transition="in" filter="circle(in)">
                                      <p:cBhvr>
                                        <p:cTn id="13" dur="1000"/>
                                        <p:tgtEl>
                                          <p:spTgt spid="3973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97318"/>
                                        </p:tgtEl>
                                        <p:attrNameLst>
                                          <p:attrName>style.visibility</p:attrName>
                                        </p:attrNameLst>
                                      </p:cBhvr>
                                      <p:to>
                                        <p:strVal val="visible"/>
                                      </p:to>
                                    </p:set>
                                    <p:animEffect transition="in" filter="box(in)">
                                      <p:cBhvr>
                                        <p:cTn id="18" dur="1000"/>
                                        <p:tgtEl>
                                          <p:spTgt spid="39731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97319"/>
                                        </p:tgtEl>
                                        <p:attrNameLst>
                                          <p:attrName>style.visibility</p:attrName>
                                        </p:attrNameLst>
                                      </p:cBhvr>
                                      <p:to>
                                        <p:strVal val="visible"/>
                                      </p:to>
                                    </p:set>
                                    <p:animEffect transition="in" filter="dissolve">
                                      <p:cBhvr>
                                        <p:cTn id="23" dur="1000"/>
                                        <p:tgtEl>
                                          <p:spTgt spid="3973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97320"/>
                                        </p:tgtEl>
                                        <p:attrNameLst>
                                          <p:attrName>style.visibility</p:attrName>
                                        </p:attrNameLst>
                                      </p:cBhvr>
                                      <p:to>
                                        <p:strVal val="visible"/>
                                      </p:to>
                                    </p:set>
                                    <p:animEffect transition="in" filter="wipe(left)">
                                      <p:cBhvr>
                                        <p:cTn id="28" dur="1000"/>
                                        <p:tgtEl>
                                          <p:spTgt spid="397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6" grpId="0"/>
      <p:bldP spid="397317" grpId="0"/>
      <p:bldP spid="397318" grpId="0" autoUpdateAnimBg="0"/>
      <p:bldP spid="397320"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8341" name="Object 5"/>
          <p:cNvGraphicFramePr>
            <a:graphicFrameLocks noChangeAspect="1"/>
          </p:cNvGraphicFramePr>
          <p:nvPr/>
        </p:nvGraphicFramePr>
        <p:xfrm>
          <a:off x="250825" y="692150"/>
          <a:ext cx="4319588" cy="2312988"/>
        </p:xfrm>
        <a:graphic>
          <a:graphicData uri="http://schemas.openxmlformats.org/presentationml/2006/ole">
            <mc:AlternateContent xmlns:mc="http://schemas.openxmlformats.org/markup-compatibility/2006">
              <mc:Choice xmlns:v="urn:schemas-microsoft-com:vml" Requires="v">
                <p:oleObj spid="_x0000_s398345" name="Visio" r:id="rId4" imgW="2506980" imgH="1308202" progId="Visio.Drawing.11">
                  <p:embed/>
                </p:oleObj>
              </mc:Choice>
              <mc:Fallback>
                <p:oleObj name="Visio" r:id="rId4" imgW="2506980" imgH="1308202"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692150"/>
                        <a:ext cx="4319588" cy="2312988"/>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8342" name="Rectangle 6"/>
          <p:cNvSpPr>
            <a:spLocks noGrp="1" noChangeArrowheads="1"/>
          </p:cNvSpPr>
          <p:nvPr>
            <p:ph type="title"/>
          </p:nvPr>
        </p:nvSpPr>
        <p:spPr bwMode="auto">
          <a:xfrm>
            <a:off x="323850" y="3213100"/>
            <a:ext cx="3322638" cy="4905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次态的卡诺图为</a:t>
            </a:r>
          </a:p>
        </p:txBody>
      </p:sp>
      <p:sp>
        <p:nvSpPr>
          <p:cNvPr id="398343" name="Text Box 7"/>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graphicFrame>
        <p:nvGraphicFramePr>
          <p:cNvPr id="398344" name="Object 8"/>
          <p:cNvGraphicFramePr>
            <a:graphicFrameLocks noChangeAspect="1"/>
          </p:cNvGraphicFramePr>
          <p:nvPr/>
        </p:nvGraphicFramePr>
        <p:xfrm>
          <a:off x="250825" y="4149725"/>
          <a:ext cx="8642350" cy="2447925"/>
        </p:xfrm>
        <a:graphic>
          <a:graphicData uri="http://schemas.openxmlformats.org/presentationml/2006/ole">
            <mc:AlternateContent xmlns:mc="http://schemas.openxmlformats.org/markup-compatibility/2006">
              <mc:Choice xmlns:v="urn:schemas-microsoft-com:vml" Requires="v">
                <p:oleObj spid="_x0000_s398346" name="Visio" r:id="rId6" imgW="4130040" imgH="1265834" progId="Visio.Drawing.11">
                  <p:embed/>
                </p:oleObj>
              </mc:Choice>
              <mc:Fallback>
                <p:oleObj name="Visio" r:id="rId6" imgW="4130040" imgH="1265834"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l="864" t="5576" b="2757"/>
                      <a:stretch>
                        <a:fillRect/>
                      </a:stretch>
                    </p:blipFill>
                    <p:spPr bwMode="auto">
                      <a:xfrm>
                        <a:off x="250825" y="4149725"/>
                        <a:ext cx="8642350" cy="2447925"/>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8340" name="Object 4"/>
          <p:cNvGraphicFramePr>
            <a:graphicFrameLocks noChangeAspect="1"/>
          </p:cNvGraphicFramePr>
          <p:nvPr/>
        </p:nvGraphicFramePr>
        <p:xfrm>
          <a:off x="5148263" y="0"/>
          <a:ext cx="3565525" cy="3789363"/>
        </p:xfrm>
        <a:graphic>
          <a:graphicData uri="http://schemas.openxmlformats.org/presentationml/2006/ole">
            <mc:AlternateContent xmlns:mc="http://schemas.openxmlformats.org/markup-compatibility/2006">
              <mc:Choice xmlns:v="urn:schemas-microsoft-com:vml" Requires="v">
                <p:oleObj spid="_x0000_s398347" name="Visio" r:id="rId8" imgW="2030273" imgH="2142744" progId="Visio.Drawing.11">
                  <p:embed/>
                </p:oleObj>
              </mc:Choice>
              <mc:Fallback>
                <p:oleObj name="Visio" r:id="rId8" imgW="2030273" imgH="2142744" progId="Visio.Drawing.11">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263" y="0"/>
                        <a:ext cx="3565525" cy="3789363"/>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8341"/>
                                        </p:tgtEl>
                                        <p:attrNameLst>
                                          <p:attrName>style.visibility</p:attrName>
                                        </p:attrNameLst>
                                      </p:cBhvr>
                                      <p:to>
                                        <p:strVal val="visible"/>
                                      </p:to>
                                    </p:set>
                                    <p:animEffect transition="in" filter="dissolve">
                                      <p:cBhvr>
                                        <p:cTn id="7" dur="1000"/>
                                        <p:tgtEl>
                                          <p:spTgt spid="398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8340"/>
                                        </p:tgtEl>
                                        <p:attrNameLst>
                                          <p:attrName>style.visibility</p:attrName>
                                        </p:attrNameLst>
                                      </p:cBhvr>
                                      <p:to>
                                        <p:strVal val="visible"/>
                                      </p:to>
                                    </p:set>
                                    <p:animEffect transition="in" filter="dissolve">
                                      <p:cBhvr>
                                        <p:cTn id="12" dur="1000"/>
                                        <p:tgtEl>
                                          <p:spTgt spid="398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98342"/>
                                        </p:tgtEl>
                                        <p:attrNameLst>
                                          <p:attrName>style.visibility</p:attrName>
                                        </p:attrNameLst>
                                      </p:cBhvr>
                                      <p:to>
                                        <p:strVal val="visible"/>
                                      </p:to>
                                    </p:set>
                                    <p:animEffect transition="in" filter="box(in)">
                                      <p:cBhvr>
                                        <p:cTn id="17" dur="1000"/>
                                        <p:tgtEl>
                                          <p:spTgt spid="3983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98344"/>
                                        </p:tgtEl>
                                        <p:attrNameLst>
                                          <p:attrName>style.visibility</p:attrName>
                                        </p:attrNameLst>
                                      </p:cBhvr>
                                      <p:to>
                                        <p:strVal val="visible"/>
                                      </p:to>
                                    </p:set>
                                    <p:animEffect transition="in" filter="dissolve">
                                      <p:cBhvr>
                                        <p:cTn id="22" dur="1000"/>
                                        <p:tgtEl>
                                          <p:spTgt spid="39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2"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Rectangle 4"/>
          <p:cNvSpPr>
            <a:spLocks noChangeArrowheads="1"/>
          </p:cNvSpPr>
          <p:nvPr/>
        </p:nvSpPr>
        <p:spPr bwMode="auto">
          <a:xfrm>
            <a:off x="250825" y="3500438"/>
            <a:ext cx="4191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spcBef>
                <a:spcPct val="50000"/>
              </a:spcBef>
            </a:pPr>
            <a:r>
              <a:rPr lang="zh-CN" altLang="en-US"/>
              <a:t>则输出端的状态方程为</a:t>
            </a:r>
          </a:p>
        </p:txBody>
      </p:sp>
      <p:graphicFrame>
        <p:nvGraphicFramePr>
          <p:cNvPr id="399365" name="Object 5"/>
          <p:cNvGraphicFramePr>
            <a:graphicFrameLocks noChangeAspect="1"/>
          </p:cNvGraphicFramePr>
          <p:nvPr/>
        </p:nvGraphicFramePr>
        <p:xfrm>
          <a:off x="4211638" y="3357563"/>
          <a:ext cx="4321175" cy="1866900"/>
        </p:xfrm>
        <a:graphic>
          <a:graphicData uri="http://schemas.openxmlformats.org/presentationml/2006/ole">
            <mc:AlternateContent xmlns:mc="http://schemas.openxmlformats.org/markup-compatibility/2006">
              <mc:Choice xmlns:v="urn:schemas-microsoft-com:vml" Requires="v">
                <p:oleObj spid="_x0000_s399372" name="公式" r:id="rId4" imgW="1676160" imgH="723600" progId="Equation.3">
                  <p:embed/>
                </p:oleObj>
              </mc:Choice>
              <mc:Fallback>
                <p:oleObj name="公式" r:id="rId4" imgW="1676160" imgH="723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3357563"/>
                        <a:ext cx="4321175" cy="1866900"/>
                      </a:xfrm>
                      <a:prstGeom prst="rect">
                        <a:avLst/>
                      </a:prstGeom>
                      <a:solidFill>
                        <a:schemeClr val="tx1"/>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366" name="Text Box 6"/>
          <p:cNvSpPr txBox="1">
            <a:spLocks noChangeArrowheads="1"/>
          </p:cNvSpPr>
          <p:nvPr/>
        </p:nvSpPr>
        <p:spPr bwMode="auto">
          <a:xfrm>
            <a:off x="323850" y="5300663"/>
            <a:ext cx="762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latin typeface="楷体_GB2312" pitchFamily="49" charset="-122"/>
              </a:rPr>
              <a:t>由于进位信号是在</a:t>
            </a:r>
            <a:r>
              <a:rPr kumimoji="1" lang="en-US" altLang="zh-CN">
                <a:latin typeface="楷体_GB2312" pitchFamily="49" charset="-122"/>
              </a:rPr>
              <a:t>011</a:t>
            </a:r>
            <a:r>
              <a:rPr kumimoji="1" lang="zh-CN" altLang="en-US">
                <a:latin typeface="楷体_GB2312" pitchFamily="49" charset="-122"/>
              </a:rPr>
              <a:t>状态译出，故输出方程为</a:t>
            </a:r>
          </a:p>
        </p:txBody>
      </p:sp>
      <p:graphicFrame>
        <p:nvGraphicFramePr>
          <p:cNvPr id="399367" name="Object 7"/>
          <p:cNvGraphicFramePr>
            <a:graphicFrameLocks noChangeAspect="1"/>
          </p:cNvGraphicFramePr>
          <p:nvPr/>
        </p:nvGraphicFramePr>
        <p:xfrm>
          <a:off x="3419475" y="5949950"/>
          <a:ext cx="2173288" cy="623888"/>
        </p:xfrm>
        <a:graphic>
          <a:graphicData uri="http://schemas.openxmlformats.org/presentationml/2006/ole">
            <mc:AlternateContent xmlns:mc="http://schemas.openxmlformats.org/markup-compatibility/2006">
              <mc:Choice xmlns:v="urn:schemas-microsoft-com:vml" Requires="v">
                <p:oleObj spid="_x0000_s399373" name="公式" r:id="rId6" imgW="711000" imgH="203040" progId="Equation.3">
                  <p:embed/>
                </p:oleObj>
              </mc:Choice>
              <mc:Fallback>
                <p:oleObj name="公式" r:id="rId6" imgW="711000" imgH="2030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5949950"/>
                        <a:ext cx="2173288" cy="623888"/>
                      </a:xfrm>
                      <a:prstGeom prst="rect">
                        <a:avLst/>
                      </a:prstGeom>
                      <a:solidFill>
                        <a:schemeClr val="tx1"/>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70" name="Object 10"/>
          <p:cNvGraphicFramePr>
            <a:graphicFrameLocks noChangeAspect="1"/>
          </p:cNvGraphicFramePr>
          <p:nvPr/>
        </p:nvGraphicFramePr>
        <p:xfrm>
          <a:off x="250825" y="692150"/>
          <a:ext cx="8642350" cy="2447925"/>
        </p:xfrm>
        <a:graphic>
          <a:graphicData uri="http://schemas.openxmlformats.org/presentationml/2006/ole">
            <mc:AlternateContent xmlns:mc="http://schemas.openxmlformats.org/markup-compatibility/2006">
              <mc:Choice xmlns:v="urn:schemas-microsoft-com:vml" Requires="v">
                <p:oleObj spid="_x0000_s399374" name="Visio" r:id="rId8" imgW="4130040" imgH="1265834" progId="Visio.Drawing.11">
                  <p:embed/>
                </p:oleObj>
              </mc:Choice>
              <mc:Fallback>
                <p:oleObj name="Visio" r:id="rId8" imgW="4130040" imgH="1265834" progId="Visio.Drawing.11">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l="864" t="5576" b="2757"/>
                      <a:stretch>
                        <a:fillRect/>
                      </a:stretch>
                    </p:blipFill>
                    <p:spPr bwMode="auto">
                      <a:xfrm>
                        <a:off x="250825" y="692150"/>
                        <a:ext cx="8642350" cy="2447925"/>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71" name="Text Box 11"/>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9370"/>
                                        </p:tgtEl>
                                        <p:attrNameLst>
                                          <p:attrName>style.visibility</p:attrName>
                                        </p:attrNameLst>
                                      </p:cBhvr>
                                      <p:to>
                                        <p:strVal val="visible"/>
                                      </p:to>
                                    </p:set>
                                    <p:animEffect transition="in" filter="dissolve">
                                      <p:cBhvr>
                                        <p:cTn id="7" dur="1000"/>
                                        <p:tgtEl>
                                          <p:spTgt spid="399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99364"/>
                                        </p:tgtEl>
                                        <p:attrNameLst>
                                          <p:attrName>style.visibility</p:attrName>
                                        </p:attrNameLst>
                                      </p:cBhvr>
                                      <p:to>
                                        <p:strVal val="visible"/>
                                      </p:to>
                                    </p:set>
                                    <p:animEffect transition="in" filter="box(in)">
                                      <p:cBhvr>
                                        <p:cTn id="12" dur="1000"/>
                                        <p:tgtEl>
                                          <p:spTgt spid="399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9365"/>
                                        </p:tgtEl>
                                        <p:attrNameLst>
                                          <p:attrName>style.visibility</p:attrName>
                                        </p:attrNameLst>
                                      </p:cBhvr>
                                      <p:to>
                                        <p:strVal val="visible"/>
                                      </p:to>
                                    </p:set>
                                    <p:animEffect transition="in" filter="dissolve">
                                      <p:cBhvr>
                                        <p:cTn id="17" dur="1000"/>
                                        <p:tgtEl>
                                          <p:spTgt spid="399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399366"/>
                                        </p:tgtEl>
                                        <p:attrNameLst>
                                          <p:attrName>style.visibility</p:attrName>
                                        </p:attrNameLst>
                                      </p:cBhvr>
                                      <p:to>
                                        <p:strVal val="visible"/>
                                      </p:to>
                                    </p:set>
                                    <p:anim calcmode="lin" valueType="num">
                                      <p:cBhvr>
                                        <p:cTn id="22" dur="1000" fill="hold"/>
                                        <p:tgtEl>
                                          <p:spTgt spid="399366"/>
                                        </p:tgtEl>
                                        <p:attrNameLst>
                                          <p:attrName>ppt_x</p:attrName>
                                        </p:attrNameLst>
                                      </p:cBhvr>
                                      <p:tavLst>
                                        <p:tav tm="0">
                                          <p:val>
                                            <p:strVal val="#ppt_x-.2"/>
                                          </p:val>
                                        </p:tav>
                                        <p:tav tm="100000">
                                          <p:val>
                                            <p:strVal val="#ppt_x"/>
                                          </p:val>
                                        </p:tav>
                                      </p:tavLst>
                                    </p:anim>
                                    <p:anim calcmode="lin" valueType="num">
                                      <p:cBhvr>
                                        <p:cTn id="23" dur="1000" fill="hold"/>
                                        <p:tgtEl>
                                          <p:spTgt spid="39936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39936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99367"/>
                                        </p:tgtEl>
                                        <p:attrNameLst>
                                          <p:attrName>style.visibility</p:attrName>
                                        </p:attrNameLst>
                                      </p:cBhvr>
                                      <p:to>
                                        <p:strVal val="visible"/>
                                      </p:to>
                                    </p:set>
                                    <p:animEffect transition="in" filter="dissolve">
                                      <p:cBhvr>
                                        <p:cTn id="29" dur="1000"/>
                                        <p:tgtEl>
                                          <p:spTgt spid="399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P spid="39936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bwMode="auto">
          <a:xfrm>
            <a:off x="250825" y="692150"/>
            <a:ext cx="8642350" cy="10080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6.2.2</a:t>
            </a:r>
            <a:r>
              <a:rPr lang="zh-CN" altLang="en-US" sz="2800" u="sng">
                <a:solidFill>
                  <a:schemeClr val="tx1"/>
                </a:solidFill>
                <a:effectLst/>
                <a:latin typeface="Times New Roman" pitchFamily="18" charset="0"/>
                <a:ea typeface="楷体_GB2312" pitchFamily="49" charset="-122"/>
              </a:rPr>
              <a:t>时序逻辑电路的状态转换表、状态转换图、状态机流程图和时序图</a:t>
            </a:r>
          </a:p>
        </p:txBody>
      </p:sp>
      <p:sp>
        <p:nvSpPr>
          <p:cNvPr id="283652" name="Rectangle 4"/>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
        <p:nvSpPr>
          <p:cNvPr id="283653" name="Text Box 5"/>
          <p:cNvSpPr txBox="1">
            <a:spLocks noChangeArrowheads="1"/>
          </p:cNvSpPr>
          <p:nvPr/>
        </p:nvSpPr>
        <p:spPr bwMode="auto">
          <a:xfrm>
            <a:off x="250825" y="1773238"/>
            <a:ext cx="85693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从例题可以看出，逻辑电路的三个方程应该说已经清楚描述一个电路的逻辑功能，但却不能确定电路具体用途，因此需要在时钟信号作用下将电路所有的的状态转换全部列出来，则电路的功能一目了然</a:t>
            </a:r>
          </a:p>
        </p:txBody>
      </p:sp>
      <p:sp>
        <p:nvSpPr>
          <p:cNvPr id="283654" name="Text Box 6"/>
          <p:cNvSpPr txBox="1">
            <a:spLocks noChangeArrowheads="1"/>
          </p:cNvSpPr>
          <p:nvPr/>
        </p:nvSpPr>
        <p:spPr bwMode="auto">
          <a:xfrm>
            <a:off x="250825" y="3644900"/>
            <a:ext cx="85693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描述时序逻辑电路所有状态的方法有状态转换表（状态转换真值表）、状态转换图、状态机流程图和时序图。下面结合上面的例题介绍这几种方法。</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3650"/>
                                        </p:tgtEl>
                                        <p:attrNameLst>
                                          <p:attrName>style.visibility</p:attrName>
                                        </p:attrNameLst>
                                      </p:cBhvr>
                                      <p:to>
                                        <p:strVal val="visible"/>
                                      </p:to>
                                    </p:set>
                                    <p:animEffect transition="in" filter="wipe(left)">
                                      <p:cBhvr>
                                        <p:cTn id="7" dur="500"/>
                                        <p:tgtEl>
                                          <p:spTgt spid="283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3653"/>
                                        </p:tgtEl>
                                        <p:attrNameLst>
                                          <p:attrName>style.visibility</p:attrName>
                                        </p:attrNameLst>
                                      </p:cBhvr>
                                      <p:to>
                                        <p:strVal val="visible"/>
                                      </p:to>
                                    </p:set>
                                    <p:animEffect transition="in" filter="circle(in)">
                                      <p:cBhvr>
                                        <p:cTn id="12" dur="1000"/>
                                        <p:tgtEl>
                                          <p:spTgt spid="2836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283654"/>
                                        </p:tgtEl>
                                        <p:attrNameLst>
                                          <p:attrName>style.visibility</p:attrName>
                                        </p:attrNameLst>
                                      </p:cBhvr>
                                      <p:to>
                                        <p:strVal val="visible"/>
                                      </p:to>
                                    </p:set>
                                    <p:animEffect transition="in" filter="circle(out)">
                                      <p:cBhvr>
                                        <p:cTn id="17" dur="1000"/>
                                        <p:tgtEl>
                                          <p:spTgt spid="283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p:bldP spid="283653" grpId="0"/>
      <p:bldP spid="28365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8" name="Text Box 4"/>
          <p:cNvSpPr txBox="1">
            <a:spLocks noChangeArrowheads="1"/>
          </p:cNvSpPr>
          <p:nvPr/>
        </p:nvSpPr>
        <p:spPr bwMode="auto">
          <a:xfrm>
            <a:off x="250825" y="5084763"/>
            <a:ext cx="86423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前面所得的电路状态方程都是没包含</a:t>
            </a:r>
            <a:r>
              <a:rPr kumimoji="1" lang="en-US" altLang="zh-CN"/>
              <a:t>×</a:t>
            </a:r>
            <a:r>
              <a:rPr kumimoji="1" lang="zh-CN" altLang="en-US"/>
              <a:t>，也就是将它取成</a:t>
            </a:r>
            <a:r>
              <a:rPr kumimoji="1" lang="en-US" altLang="zh-CN"/>
              <a:t>000,</a:t>
            </a:r>
            <a:r>
              <a:rPr kumimoji="1" lang="zh-CN" altLang="en-US"/>
              <a:t>仍是无效状态，电路则不会自启动。即</a:t>
            </a:r>
            <a:r>
              <a:rPr kumimoji="1" lang="en-US" altLang="zh-CN"/>
              <a:t>000</a:t>
            </a:r>
            <a:r>
              <a:rPr kumimoji="1" lang="zh-CN" altLang="en-US"/>
              <a:t>态的次态仍为</a:t>
            </a:r>
            <a:r>
              <a:rPr kumimoji="1" lang="en-US" altLang="zh-CN"/>
              <a:t>000</a:t>
            </a:r>
          </a:p>
        </p:txBody>
      </p:sp>
      <p:sp>
        <p:nvSpPr>
          <p:cNvPr id="400389" name="Text Box 5"/>
          <p:cNvSpPr txBox="1">
            <a:spLocks noChangeArrowheads="1"/>
          </p:cNvSpPr>
          <p:nvPr/>
        </p:nvSpPr>
        <p:spPr bwMode="auto">
          <a:xfrm>
            <a:off x="152400" y="3141663"/>
            <a:ext cx="86677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注意：在上述合并</a:t>
            </a:r>
            <a:r>
              <a:rPr kumimoji="1" lang="en-US" altLang="zh-CN"/>
              <a:t>1</a:t>
            </a:r>
            <a:r>
              <a:rPr kumimoji="1" lang="zh-CN" altLang="en-US"/>
              <a:t>中，如果将</a:t>
            </a:r>
            <a:r>
              <a:rPr kumimoji="1" lang="en-US" altLang="zh-CN"/>
              <a:t>×</a:t>
            </a:r>
            <a:r>
              <a:rPr kumimoji="1" lang="zh-CN" altLang="en-US"/>
              <a:t>项圈入，则当作</a:t>
            </a:r>
            <a:r>
              <a:rPr kumimoji="1" lang="en-US" altLang="zh-CN"/>
              <a:t>1</a:t>
            </a:r>
            <a:r>
              <a:rPr kumimoji="1" lang="zh-CN" altLang="en-US"/>
              <a:t>处理；否则作</a:t>
            </a:r>
            <a:r>
              <a:rPr kumimoji="1" lang="en-US" altLang="zh-CN"/>
              <a:t>0</a:t>
            </a:r>
            <a:r>
              <a:rPr kumimoji="1" lang="zh-CN" altLang="en-US"/>
              <a:t>处理。这就是无形中给无效状态（</a:t>
            </a:r>
            <a:r>
              <a:rPr kumimoji="1" lang="en-US" altLang="zh-CN"/>
              <a:t>×</a:t>
            </a:r>
            <a:r>
              <a:rPr kumimoji="1" lang="zh-CN" altLang="en-US"/>
              <a:t>）指定了次态。如果想电路自启动，必须是无效状态的次态应改为有效状态。</a:t>
            </a:r>
          </a:p>
        </p:txBody>
      </p:sp>
      <p:graphicFrame>
        <p:nvGraphicFramePr>
          <p:cNvPr id="400390" name="Object 6"/>
          <p:cNvGraphicFramePr>
            <a:graphicFrameLocks noChangeAspect="1"/>
          </p:cNvGraphicFramePr>
          <p:nvPr/>
        </p:nvGraphicFramePr>
        <p:xfrm>
          <a:off x="250825" y="620713"/>
          <a:ext cx="8642350" cy="2447925"/>
        </p:xfrm>
        <a:graphic>
          <a:graphicData uri="http://schemas.openxmlformats.org/presentationml/2006/ole">
            <mc:AlternateContent xmlns:mc="http://schemas.openxmlformats.org/markup-compatibility/2006">
              <mc:Choice xmlns:v="urn:schemas-microsoft-com:vml" Requires="v">
                <p:oleObj spid="_x0000_s400392" name="Visio" r:id="rId4" imgW="4130040" imgH="1265834" progId="Visio.Drawing.11">
                  <p:embed/>
                </p:oleObj>
              </mc:Choice>
              <mc:Fallback>
                <p:oleObj name="Visio" r:id="rId4" imgW="4130040" imgH="1265834"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864" t="5576" b="2757"/>
                      <a:stretch>
                        <a:fillRect/>
                      </a:stretch>
                    </p:blipFill>
                    <p:spPr bwMode="auto">
                      <a:xfrm>
                        <a:off x="250825" y="620713"/>
                        <a:ext cx="8642350" cy="2447925"/>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0391" name="Text Box 7"/>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0390"/>
                                        </p:tgtEl>
                                        <p:attrNameLst>
                                          <p:attrName>style.visibility</p:attrName>
                                        </p:attrNameLst>
                                      </p:cBhvr>
                                      <p:to>
                                        <p:strVal val="visible"/>
                                      </p:to>
                                    </p:set>
                                    <p:animEffect transition="in" filter="dissolve">
                                      <p:cBhvr>
                                        <p:cTn id="7" dur="1000"/>
                                        <p:tgtEl>
                                          <p:spTgt spid="400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0389"/>
                                        </p:tgtEl>
                                        <p:attrNameLst>
                                          <p:attrName>style.visibility</p:attrName>
                                        </p:attrNameLst>
                                      </p:cBhvr>
                                      <p:to>
                                        <p:strVal val="visible"/>
                                      </p:to>
                                    </p:set>
                                    <p:animEffect transition="in" filter="blinds(horizontal)">
                                      <p:cBhvr>
                                        <p:cTn id="12" dur="1000"/>
                                        <p:tgtEl>
                                          <p:spTgt spid="4003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00388"/>
                                        </p:tgtEl>
                                        <p:attrNameLst>
                                          <p:attrName>style.visibility</p:attrName>
                                        </p:attrNameLst>
                                      </p:cBhvr>
                                      <p:to>
                                        <p:strVal val="visible"/>
                                      </p:to>
                                    </p:set>
                                    <p:animEffect transition="in" filter="blinds(vertical)">
                                      <p:cBhvr>
                                        <p:cTn id="17" dur="1000"/>
                                        <p:tgtEl>
                                          <p:spTgt spid="400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autoUpdateAnimBg="0"/>
      <p:bldP spid="400389"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2" name="Rectangle 4"/>
          <p:cNvSpPr>
            <a:spLocks noGrp="1" noChangeArrowheads="1"/>
          </p:cNvSpPr>
          <p:nvPr>
            <p:ph type="title"/>
          </p:nvPr>
        </p:nvSpPr>
        <p:spPr bwMode="auto">
          <a:xfrm>
            <a:off x="250825" y="549275"/>
            <a:ext cx="8664575" cy="990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如果将</a:t>
            </a:r>
            <a:r>
              <a:rPr lang="en-US" altLang="zh-CN" sz="2800">
                <a:solidFill>
                  <a:schemeClr val="tx1"/>
                </a:solidFill>
                <a:effectLst/>
                <a:latin typeface="Times New Roman" pitchFamily="18" charset="0"/>
                <a:ea typeface="楷体_GB2312" pitchFamily="49" charset="-122"/>
              </a:rPr>
              <a:t>×××</a:t>
            </a:r>
            <a:r>
              <a:rPr lang="zh-CN" altLang="en-US" sz="2800">
                <a:solidFill>
                  <a:schemeClr val="tx1"/>
                </a:solidFill>
                <a:effectLst/>
                <a:latin typeface="Times New Roman" pitchFamily="18" charset="0"/>
                <a:ea typeface="楷体_GB2312" pitchFamily="49" charset="-122"/>
              </a:rPr>
              <a:t>取成有效状态则电路就会自启动。若修改</a:t>
            </a:r>
            <a:r>
              <a:rPr lang="en-US" altLang="zh-CN" sz="2800">
                <a:solidFill>
                  <a:schemeClr val="tx1"/>
                </a:solidFill>
                <a:effectLst/>
                <a:latin typeface="Times New Roman" pitchFamily="18" charset="0"/>
                <a:ea typeface="楷体_GB2312" pitchFamily="49" charset="-122"/>
              </a:rPr>
              <a:t>Q</a:t>
            </a:r>
            <a:r>
              <a:rPr lang="en-US" altLang="zh-CN" sz="2800" baseline="-25000">
                <a:solidFill>
                  <a:schemeClr val="tx1"/>
                </a:solidFill>
                <a:effectLst/>
                <a:latin typeface="Times New Roman" pitchFamily="18" charset="0"/>
                <a:ea typeface="楷体_GB2312" pitchFamily="49" charset="-122"/>
              </a:rPr>
              <a:t>2</a:t>
            </a:r>
            <a:r>
              <a:rPr lang="en-US" altLang="zh-CN" sz="2800" baseline="30000">
                <a:solidFill>
                  <a:schemeClr val="tx1"/>
                </a:solidFill>
                <a:effectLst/>
                <a:latin typeface="Times New Roman" pitchFamily="18" charset="0"/>
                <a:ea typeface="楷体_GB2312" pitchFamily="49" charset="-122"/>
              </a:rPr>
              <a:t>*</a:t>
            </a:r>
            <a:r>
              <a:rPr lang="zh-CN" altLang="en-US" sz="2800">
                <a:solidFill>
                  <a:schemeClr val="tx1"/>
                </a:solidFill>
                <a:effectLst/>
                <a:latin typeface="Times New Roman" pitchFamily="18" charset="0"/>
                <a:ea typeface="楷体_GB2312" pitchFamily="49" charset="-122"/>
              </a:rPr>
              <a:t>的卡诺图，如下图</a:t>
            </a:r>
          </a:p>
        </p:txBody>
      </p:sp>
      <p:sp>
        <p:nvSpPr>
          <p:cNvPr id="401413" name="Text Box 5"/>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graphicFrame>
        <p:nvGraphicFramePr>
          <p:cNvPr id="401414" name="Object 6"/>
          <p:cNvGraphicFramePr>
            <a:graphicFrameLocks noChangeAspect="1"/>
          </p:cNvGraphicFramePr>
          <p:nvPr/>
        </p:nvGraphicFramePr>
        <p:xfrm>
          <a:off x="250825" y="1628775"/>
          <a:ext cx="8642350" cy="2447925"/>
        </p:xfrm>
        <a:graphic>
          <a:graphicData uri="http://schemas.openxmlformats.org/presentationml/2006/ole">
            <mc:AlternateContent xmlns:mc="http://schemas.openxmlformats.org/markup-compatibility/2006">
              <mc:Choice xmlns:v="urn:schemas-microsoft-com:vml" Requires="v">
                <p:oleObj spid="_x0000_s401421" name="Visio" r:id="rId4" imgW="4130040" imgH="1265834" progId="Visio.Drawing.11">
                  <p:embed/>
                </p:oleObj>
              </mc:Choice>
              <mc:Fallback>
                <p:oleObj name="Visio" r:id="rId4" imgW="4130040" imgH="1265834"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864" t="5576" b="2757"/>
                      <a:stretch>
                        <a:fillRect/>
                      </a:stretch>
                    </p:blipFill>
                    <p:spPr bwMode="auto">
                      <a:xfrm>
                        <a:off x="250825" y="1628775"/>
                        <a:ext cx="8642350" cy="2447925"/>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1415" name="Object 7"/>
          <p:cNvGraphicFramePr>
            <a:graphicFrameLocks noChangeAspect="1"/>
          </p:cNvGraphicFramePr>
          <p:nvPr/>
        </p:nvGraphicFramePr>
        <p:xfrm>
          <a:off x="611188" y="4365625"/>
          <a:ext cx="2819400" cy="2159000"/>
        </p:xfrm>
        <a:graphic>
          <a:graphicData uri="http://schemas.openxmlformats.org/presentationml/2006/ole">
            <mc:AlternateContent xmlns:mc="http://schemas.openxmlformats.org/markup-compatibility/2006">
              <mc:Choice xmlns:v="urn:schemas-microsoft-com:vml" Requires="v">
                <p:oleObj spid="_x0000_s401422" name="Visio" r:id="rId6" imgW="1386840" imgH="1230478" progId="Visio.Drawing.11">
                  <p:embed/>
                </p:oleObj>
              </mc:Choice>
              <mc:Fallback>
                <p:oleObj name="Visio" r:id="rId6" imgW="1386840" imgH="1230478"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t="8952" b="4698"/>
                      <a:stretch>
                        <a:fillRect/>
                      </a:stretch>
                    </p:blipFill>
                    <p:spPr bwMode="auto">
                      <a:xfrm>
                        <a:off x="611188" y="4365625"/>
                        <a:ext cx="2819400" cy="2159000"/>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1418" name="Line 10"/>
          <p:cNvSpPr>
            <a:spLocks noChangeShapeType="1"/>
          </p:cNvSpPr>
          <p:nvPr/>
        </p:nvSpPr>
        <p:spPr bwMode="auto">
          <a:xfrm flipH="1">
            <a:off x="3276600" y="3860800"/>
            <a:ext cx="1150938" cy="936625"/>
          </a:xfrm>
          <a:prstGeom prst="line">
            <a:avLst/>
          </a:prstGeom>
          <a:noFill/>
          <a:ln w="76200"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01419" name="Rectangle 11"/>
          <p:cNvSpPr>
            <a:spLocks noChangeArrowheads="1"/>
          </p:cNvSpPr>
          <p:nvPr/>
        </p:nvSpPr>
        <p:spPr bwMode="auto">
          <a:xfrm>
            <a:off x="4067175" y="4076700"/>
            <a:ext cx="3740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a:t>则电路的状态方程改为</a:t>
            </a:r>
          </a:p>
        </p:txBody>
      </p:sp>
      <p:graphicFrame>
        <p:nvGraphicFramePr>
          <p:cNvPr id="401420" name="Object 12"/>
          <p:cNvGraphicFramePr>
            <a:graphicFrameLocks noChangeAspect="1"/>
          </p:cNvGraphicFramePr>
          <p:nvPr/>
        </p:nvGraphicFramePr>
        <p:xfrm>
          <a:off x="4067175" y="4724400"/>
          <a:ext cx="4321175" cy="1946275"/>
        </p:xfrm>
        <a:graphic>
          <a:graphicData uri="http://schemas.openxmlformats.org/presentationml/2006/ole">
            <mc:AlternateContent xmlns:mc="http://schemas.openxmlformats.org/markup-compatibility/2006">
              <mc:Choice xmlns:v="urn:schemas-microsoft-com:vml" Requires="v">
                <p:oleObj spid="_x0000_s401423" name="公式" r:id="rId8" imgW="1663560" imgH="749160" progId="Equation.3">
                  <p:embed/>
                </p:oleObj>
              </mc:Choice>
              <mc:Fallback>
                <p:oleObj name="公式" r:id="rId8" imgW="1663560" imgH="74916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175" y="4724400"/>
                        <a:ext cx="4321175" cy="1946275"/>
                      </a:xfrm>
                      <a:prstGeom prst="rect">
                        <a:avLst/>
                      </a:prstGeom>
                      <a:solidFill>
                        <a:schemeClr val="tx1"/>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12"/>
                                        </p:tgtEl>
                                        <p:attrNameLst>
                                          <p:attrName>style.visibility</p:attrName>
                                        </p:attrNameLst>
                                      </p:cBhvr>
                                      <p:to>
                                        <p:strVal val="visible"/>
                                      </p:to>
                                    </p:set>
                                    <p:animEffect transition="in" filter="blinds(horizontal)">
                                      <p:cBhvr>
                                        <p:cTn id="7" dur="1000"/>
                                        <p:tgtEl>
                                          <p:spTgt spid="4014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1414"/>
                                        </p:tgtEl>
                                        <p:attrNameLst>
                                          <p:attrName>style.visibility</p:attrName>
                                        </p:attrNameLst>
                                      </p:cBhvr>
                                      <p:to>
                                        <p:strVal val="visible"/>
                                      </p:to>
                                    </p:set>
                                    <p:animEffect transition="in" filter="dissolve">
                                      <p:cBhvr>
                                        <p:cTn id="12" dur="1000"/>
                                        <p:tgtEl>
                                          <p:spTgt spid="4014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1418"/>
                                        </p:tgtEl>
                                        <p:attrNameLst>
                                          <p:attrName>style.visibility</p:attrName>
                                        </p:attrNameLst>
                                      </p:cBhvr>
                                      <p:to>
                                        <p:strVal val="visible"/>
                                      </p:to>
                                    </p:set>
                                    <p:animEffect transition="in" filter="wipe(up)">
                                      <p:cBhvr>
                                        <p:cTn id="17" dur="1000"/>
                                        <p:tgtEl>
                                          <p:spTgt spid="4014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1415"/>
                                        </p:tgtEl>
                                        <p:attrNameLst>
                                          <p:attrName>style.visibility</p:attrName>
                                        </p:attrNameLst>
                                      </p:cBhvr>
                                      <p:to>
                                        <p:strVal val="visible"/>
                                      </p:to>
                                    </p:set>
                                    <p:animEffect transition="in" filter="dissolve">
                                      <p:cBhvr>
                                        <p:cTn id="22" dur="1000"/>
                                        <p:tgtEl>
                                          <p:spTgt spid="4014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401419"/>
                                        </p:tgtEl>
                                        <p:attrNameLst>
                                          <p:attrName>style.visibility</p:attrName>
                                        </p:attrNameLst>
                                      </p:cBhvr>
                                      <p:to>
                                        <p:strVal val="visible"/>
                                      </p:to>
                                    </p:set>
                                    <p:anim calcmode="lin" valueType="num">
                                      <p:cBhvr>
                                        <p:cTn id="27" dur="1000" fill="hold"/>
                                        <p:tgtEl>
                                          <p:spTgt spid="401419"/>
                                        </p:tgtEl>
                                        <p:attrNameLst>
                                          <p:attrName>ppt_x</p:attrName>
                                        </p:attrNameLst>
                                      </p:cBhvr>
                                      <p:tavLst>
                                        <p:tav tm="0">
                                          <p:val>
                                            <p:strVal val="#ppt_x-.2"/>
                                          </p:val>
                                        </p:tav>
                                        <p:tav tm="100000">
                                          <p:val>
                                            <p:strVal val="#ppt_x"/>
                                          </p:val>
                                        </p:tav>
                                      </p:tavLst>
                                    </p:anim>
                                    <p:anim calcmode="lin" valueType="num">
                                      <p:cBhvr>
                                        <p:cTn id="28" dur="1000" fill="hold"/>
                                        <p:tgtEl>
                                          <p:spTgt spid="401419"/>
                                        </p:tgtEl>
                                        <p:attrNameLst>
                                          <p:attrName>ppt_y</p:attrName>
                                        </p:attrNameLst>
                                      </p:cBhvr>
                                      <p:tavLst>
                                        <p:tav tm="0">
                                          <p:val>
                                            <p:strVal val="#ppt_y"/>
                                          </p:val>
                                        </p:tav>
                                        <p:tav tm="100000">
                                          <p:val>
                                            <p:strVal val="#ppt_y"/>
                                          </p:val>
                                        </p:tav>
                                      </p:tavLst>
                                    </p:anim>
                                    <p:animEffect transition="in" filter="wipe(right)" prLst="gradientSize: 0.1">
                                      <p:cBhvr>
                                        <p:cTn id="29" dur="1000"/>
                                        <p:tgtEl>
                                          <p:spTgt spid="4014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01420"/>
                                        </p:tgtEl>
                                        <p:attrNameLst>
                                          <p:attrName>style.visibility</p:attrName>
                                        </p:attrNameLst>
                                      </p:cBhvr>
                                      <p:to>
                                        <p:strVal val="visible"/>
                                      </p:to>
                                    </p:set>
                                    <p:animEffect transition="in" filter="dissolve">
                                      <p:cBhvr>
                                        <p:cTn id="34" dur="1000"/>
                                        <p:tgtEl>
                                          <p:spTgt spid="401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utoUpdateAnimBg="0"/>
      <p:bldP spid="401418" grpId="0" animBg="1"/>
      <p:bldP spid="401419"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Rectangle 4"/>
          <p:cNvSpPr>
            <a:spLocks noGrp="1" noChangeArrowheads="1"/>
          </p:cNvSpPr>
          <p:nvPr>
            <p:ph type="title"/>
          </p:nvPr>
        </p:nvSpPr>
        <p:spPr bwMode="auto">
          <a:xfrm>
            <a:off x="250825" y="549275"/>
            <a:ext cx="8362950"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若由</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触发器实现，则驱动</a:t>
            </a:r>
          </a:p>
        </p:txBody>
      </p:sp>
      <p:graphicFrame>
        <p:nvGraphicFramePr>
          <p:cNvPr id="402437" name="Object 5"/>
          <p:cNvGraphicFramePr>
            <a:graphicFrameLocks noChangeAspect="1"/>
          </p:cNvGraphicFramePr>
          <p:nvPr/>
        </p:nvGraphicFramePr>
        <p:xfrm>
          <a:off x="755650" y="5068888"/>
          <a:ext cx="6048375" cy="1649412"/>
        </p:xfrm>
        <a:graphic>
          <a:graphicData uri="http://schemas.openxmlformats.org/presentationml/2006/ole">
            <mc:AlternateContent xmlns:mc="http://schemas.openxmlformats.org/markup-compatibility/2006">
              <mc:Choice xmlns:v="urn:schemas-microsoft-com:vml" Requires="v">
                <p:oleObj spid="_x0000_s402441" name="公式" r:id="rId4" imgW="2184120" imgH="596880" progId="Equation.3">
                  <p:embed/>
                </p:oleObj>
              </mc:Choice>
              <mc:Fallback>
                <p:oleObj name="公式" r:id="rId4" imgW="2184120" imgH="5968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5068888"/>
                        <a:ext cx="6048375" cy="1649412"/>
                      </a:xfrm>
                      <a:prstGeom prst="rect">
                        <a:avLst/>
                      </a:prstGeom>
                      <a:solidFill>
                        <a:schemeClr val="tx1"/>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2438" name="Object 6"/>
          <p:cNvGraphicFramePr>
            <a:graphicFrameLocks noChangeAspect="1"/>
          </p:cNvGraphicFramePr>
          <p:nvPr/>
        </p:nvGraphicFramePr>
        <p:xfrm>
          <a:off x="900113" y="1268413"/>
          <a:ext cx="5472112" cy="2965450"/>
        </p:xfrm>
        <a:graphic>
          <a:graphicData uri="http://schemas.openxmlformats.org/presentationml/2006/ole">
            <mc:AlternateContent xmlns:mc="http://schemas.openxmlformats.org/markup-compatibility/2006">
              <mc:Choice xmlns:v="urn:schemas-microsoft-com:vml" Requires="v">
                <p:oleObj spid="_x0000_s402442" name="公式" r:id="rId6" imgW="2133360" imgH="1155600" progId="Equation.3">
                  <p:embed/>
                </p:oleObj>
              </mc:Choice>
              <mc:Fallback>
                <p:oleObj name="公式" r:id="rId6" imgW="2133360" imgH="1155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1268413"/>
                        <a:ext cx="5472112" cy="2965450"/>
                      </a:xfrm>
                      <a:prstGeom prst="rect">
                        <a:avLst/>
                      </a:prstGeom>
                      <a:solidFill>
                        <a:schemeClr val="tx1"/>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2439" name="Text Box 7"/>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sp>
        <p:nvSpPr>
          <p:cNvPr id="402440" name="Text Box 8"/>
          <p:cNvSpPr txBox="1">
            <a:spLocks noChangeArrowheads="1"/>
          </p:cNvSpPr>
          <p:nvPr/>
        </p:nvSpPr>
        <p:spPr bwMode="auto">
          <a:xfrm>
            <a:off x="323850" y="4365625"/>
            <a:ext cx="4895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驱动方程为：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calcmode="lin" valueType="num">
                                      <p:cBhvr>
                                        <p:cTn id="7" dur="1000" fill="hold"/>
                                        <p:tgtEl>
                                          <p:spTgt spid="402436"/>
                                        </p:tgtEl>
                                        <p:attrNameLst>
                                          <p:attrName>ppt_x</p:attrName>
                                        </p:attrNameLst>
                                      </p:cBhvr>
                                      <p:tavLst>
                                        <p:tav tm="0">
                                          <p:val>
                                            <p:strVal val="#ppt_x-.2"/>
                                          </p:val>
                                        </p:tav>
                                        <p:tav tm="100000">
                                          <p:val>
                                            <p:strVal val="#ppt_x"/>
                                          </p:val>
                                        </p:tav>
                                      </p:tavLst>
                                    </p:anim>
                                    <p:anim calcmode="lin" valueType="num">
                                      <p:cBhvr>
                                        <p:cTn id="8" dur="1000" fill="hold"/>
                                        <p:tgtEl>
                                          <p:spTgt spid="402436"/>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243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402438"/>
                                        </p:tgtEl>
                                        <p:attrNameLst>
                                          <p:attrName>style.visibility</p:attrName>
                                        </p:attrNameLst>
                                      </p:cBhvr>
                                      <p:to>
                                        <p:strVal val="visible"/>
                                      </p:to>
                                    </p:set>
                                    <p:animEffect transition="in" filter="dissolve">
                                      <p:cBhvr>
                                        <p:cTn id="14" dur="1000"/>
                                        <p:tgtEl>
                                          <p:spTgt spid="40243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402440"/>
                                        </p:tgtEl>
                                        <p:attrNameLst>
                                          <p:attrName>style.visibility</p:attrName>
                                        </p:attrNameLst>
                                      </p:cBhvr>
                                      <p:to>
                                        <p:strVal val="visible"/>
                                      </p:to>
                                    </p:set>
                                    <p:anim calcmode="lin" valueType="num">
                                      <p:cBhvr>
                                        <p:cTn id="19" dur="1000" fill="hold"/>
                                        <p:tgtEl>
                                          <p:spTgt spid="402440"/>
                                        </p:tgtEl>
                                        <p:attrNameLst>
                                          <p:attrName>ppt_x</p:attrName>
                                        </p:attrNameLst>
                                      </p:cBhvr>
                                      <p:tavLst>
                                        <p:tav tm="0">
                                          <p:val>
                                            <p:strVal val="#ppt_x-.2"/>
                                          </p:val>
                                        </p:tav>
                                        <p:tav tm="100000">
                                          <p:val>
                                            <p:strVal val="#ppt_x"/>
                                          </p:val>
                                        </p:tav>
                                      </p:tavLst>
                                    </p:anim>
                                    <p:anim calcmode="lin" valueType="num">
                                      <p:cBhvr>
                                        <p:cTn id="20" dur="1000" fill="hold"/>
                                        <p:tgtEl>
                                          <p:spTgt spid="402440"/>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0244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02437"/>
                                        </p:tgtEl>
                                        <p:attrNameLst>
                                          <p:attrName>style.visibility</p:attrName>
                                        </p:attrNameLst>
                                      </p:cBhvr>
                                      <p:to>
                                        <p:strVal val="visible"/>
                                      </p:to>
                                    </p:set>
                                    <p:animEffect transition="in" filter="dissolve">
                                      <p:cBhvr>
                                        <p:cTn id="26" dur="1000"/>
                                        <p:tgtEl>
                                          <p:spTgt spid="402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6" grpId="0" autoUpdateAnimBg="0"/>
      <p:bldP spid="40244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bwMode="auto">
          <a:xfrm>
            <a:off x="250825" y="620713"/>
            <a:ext cx="8229600" cy="5762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ea typeface="楷体_GB2312" pitchFamily="49" charset="-122"/>
              </a:rPr>
              <a:t>实现的电路如图</a:t>
            </a:r>
            <a:r>
              <a:rPr lang="en-US" altLang="zh-CN" sz="2800">
                <a:solidFill>
                  <a:schemeClr val="tx1"/>
                </a:solidFill>
                <a:effectLst/>
                <a:ea typeface="楷体_GB2312" pitchFamily="49" charset="-122"/>
              </a:rPr>
              <a:t>6.4.6</a:t>
            </a:r>
            <a:r>
              <a:rPr lang="zh-CN" altLang="en-US" sz="2800">
                <a:solidFill>
                  <a:schemeClr val="tx1"/>
                </a:solidFill>
                <a:effectLst/>
                <a:ea typeface="楷体_GB2312" pitchFamily="49" charset="-122"/>
              </a:rPr>
              <a:t>所示</a:t>
            </a:r>
          </a:p>
        </p:txBody>
      </p:sp>
      <p:graphicFrame>
        <p:nvGraphicFramePr>
          <p:cNvPr id="403460" name="Object 4"/>
          <p:cNvGraphicFramePr>
            <a:graphicFrameLocks noChangeAspect="1"/>
          </p:cNvGraphicFramePr>
          <p:nvPr/>
        </p:nvGraphicFramePr>
        <p:xfrm>
          <a:off x="395288" y="1412875"/>
          <a:ext cx="8172450" cy="3727450"/>
        </p:xfrm>
        <a:graphic>
          <a:graphicData uri="http://schemas.openxmlformats.org/presentationml/2006/ole">
            <mc:AlternateContent xmlns:mc="http://schemas.openxmlformats.org/markup-compatibility/2006">
              <mc:Choice xmlns:v="urn:schemas-microsoft-com:vml" Requires="v">
                <p:oleObj spid="_x0000_s403463" name="Visio" r:id="rId4" imgW="4143451" imgH="1746199" progId="Visio.Drawing.11">
                  <p:embed/>
                </p:oleObj>
              </mc:Choice>
              <mc:Fallback>
                <p:oleObj name="Visio" r:id="rId4" imgW="4143451" imgH="1746199"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4143" r="3433"/>
                      <a:stretch>
                        <a:fillRect/>
                      </a:stretch>
                    </p:blipFill>
                    <p:spPr bwMode="auto">
                      <a:xfrm>
                        <a:off x="395288" y="1412875"/>
                        <a:ext cx="8172450" cy="3727450"/>
                      </a:xfrm>
                      <a:prstGeom prst="rect">
                        <a:avLst/>
                      </a:prstGeom>
                      <a:solidFill>
                        <a:schemeClr val="tx1"/>
                      </a:solidFill>
                      <a:ln w="57150" cap="sq"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3461" name="Text Box 5"/>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sp>
        <p:nvSpPr>
          <p:cNvPr id="403462" name="Rectangle 6"/>
          <p:cNvSpPr>
            <a:spLocks noChangeArrowheads="1"/>
          </p:cNvSpPr>
          <p:nvPr/>
        </p:nvSpPr>
        <p:spPr bwMode="auto">
          <a:xfrm>
            <a:off x="611188" y="5445125"/>
            <a:ext cx="4191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spcBef>
                <a:spcPct val="50000"/>
              </a:spcBef>
            </a:pPr>
            <a:r>
              <a:rPr lang="zh-CN" altLang="en-US">
                <a:latin typeface="Garamond" pitchFamily="18" charset="0"/>
              </a:rPr>
              <a:t>此电路是可以自启动的</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403460"/>
                                        </p:tgtEl>
                                        <p:attrNameLst>
                                          <p:attrName>style.visibility</p:attrName>
                                        </p:attrNameLst>
                                      </p:cBhvr>
                                      <p:to>
                                        <p:strVal val="visible"/>
                                      </p:to>
                                    </p:set>
                                    <p:animEffect transition="in" filter="blinds(vertical)">
                                      <p:cBhvr>
                                        <p:cTn id="7" dur="500"/>
                                        <p:tgtEl>
                                          <p:spTgt spid="403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3462"/>
                                        </p:tgtEl>
                                        <p:attrNameLst>
                                          <p:attrName>style.visibility</p:attrName>
                                        </p:attrNameLst>
                                      </p:cBhvr>
                                      <p:to>
                                        <p:strVal val="visible"/>
                                      </p:to>
                                    </p:set>
                                    <p:animEffect transition="in" filter="box(in)">
                                      <p:cBhvr>
                                        <p:cTn id="12" dur="500"/>
                                        <p:tgtEl>
                                          <p:spTgt spid="403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2"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bwMode="auto">
          <a:xfrm>
            <a:off x="250825" y="620713"/>
            <a:ext cx="3529013" cy="86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它的完整状态转换图如图</a:t>
            </a:r>
            <a:r>
              <a:rPr lang="en-US" altLang="zh-CN" sz="2800">
                <a:solidFill>
                  <a:schemeClr val="tx1"/>
                </a:solidFill>
                <a:effectLst/>
                <a:latin typeface="Times New Roman" pitchFamily="18" charset="0"/>
                <a:ea typeface="楷体_GB2312" pitchFamily="49" charset="-122"/>
              </a:rPr>
              <a:t>6.4.7</a:t>
            </a:r>
            <a:r>
              <a:rPr lang="zh-CN" altLang="en-US" sz="2800">
                <a:solidFill>
                  <a:schemeClr val="tx1"/>
                </a:solidFill>
                <a:effectLst/>
                <a:latin typeface="Times New Roman" pitchFamily="18" charset="0"/>
                <a:ea typeface="楷体_GB2312" pitchFamily="49" charset="-122"/>
              </a:rPr>
              <a:t>所示</a:t>
            </a:r>
          </a:p>
        </p:txBody>
      </p:sp>
      <p:sp>
        <p:nvSpPr>
          <p:cNvPr id="404484" name="Rectangle 4"/>
          <p:cNvSpPr>
            <a:spLocks noChangeArrowheads="1"/>
          </p:cNvSpPr>
          <p:nvPr/>
        </p:nvSpPr>
        <p:spPr bwMode="auto">
          <a:xfrm>
            <a:off x="228600" y="1524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spcBef>
                <a:spcPct val="50000"/>
              </a:spcBef>
            </a:pPr>
            <a:endParaRPr lang="zh-CN" altLang="zh-CN" b="0">
              <a:latin typeface="楷体_GB2312" pitchFamily="49" charset="-122"/>
            </a:endParaRPr>
          </a:p>
        </p:txBody>
      </p:sp>
      <p:graphicFrame>
        <p:nvGraphicFramePr>
          <p:cNvPr id="404485" name="Object 5"/>
          <p:cNvGraphicFramePr>
            <a:graphicFrameLocks noChangeAspect="1"/>
          </p:cNvGraphicFramePr>
          <p:nvPr/>
        </p:nvGraphicFramePr>
        <p:xfrm>
          <a:off x="3851275" y="620713"/>
          <a:ext cx="4876800" cy="3384550"/>
        </p:xfrm>
        <a:graphic>
          <a:graphicData uri="http://schemas.openxmlformats.org/presentationml/2006/ole">
            <mc:AlternateContent xmlns:mc="http://schemas.openxmlformats.org/markup-compatibility/2006">
              <mc:Choice xmlns:v="urn:schemas-microsoft-com:vml" Requires="v">
                <p:oleObj spid="_x0000_s404489" name="Visio" r:id="rId4" imgW="2486558" imgH="1967484" progId="Visio.Drawing.11">
                  <p:embed/>
                </p:oleObj>
              </mc:Choice>
              <mc:Fallback>
                <p:oleObj name="Visio" r:id="rId4" imgW="2486558" imgH="1967484"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b="10495"/>
                      <a:stretch>
                        <a:fillRect/>
                      </a:stretch>
                    </p:blipFill>
                    <p:spPr bwMode="auto">
                      <a:xfrm>
                        <a:off x="3851275" y="620713"/>
                        <a:ext cx="4876800" cy="3384550"/>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4486" name="Text Box 6"/>
          <p:cNvSpPr txBox="1">
            <a:spLocks noChangeArrowheads="1"/>
          </p:cNvSpPr>
          <p:nvPr/>
        </p:nvSpPr>
        <p:spPr bwMode="auto">
          <a:xfrm>
            <a:off x="381000" y="4149725"/>
            <a:ext cx="8512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注：修改输出端逻辑式时，也可以修改其它两端，这视得到的状态方程最简而定。</a:t>
            </a:r>
          </a:p>
        </p:txBody>
      </p:sp>
      <p:sp>
        <p:nvSpPr>
          <p:cNvPr id="404487" name="Text Box 7"/>
          <p:cNvSpPr txBox="1">
            <a:spLocks noChangeArrowheads="1"/>
          </p:cNvSpPr>
          <p:nvPr/>
        </p:nvSpPr>
        <p:spPr bwMode="auto">
          <a:xfrm>
            <a:off x="381000" y="5157788"/>
            <a:ext cx="85121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solidFill>
                  <a:srgbClr val="FFFF99"/>
                </a:solidFill>
              </a:rPr>
              <a:t>注意：</a:t>
            </a:r>
            <a:r>
              <a:rPr kumimoji="1" lang="zh-CN" altLang="en-US"/>
              <a:t>在无效状态不止一个的情况下，为保证电路能够自启动，必须使每个无效状态都能直接或间接地转为某一有效状态。</a:t>
            </a:r>
          </a:p>
        </p:txBody>
      </p:sp>
      <p:sp>
        <p:nvSpPr>
          <p:cNvPr id="404488" name="Text Box 8"/>
          <p:cNvSpPr txBox="1">
            <a:spLocks noChangeArrowheads="1"/>
          </p:cNvSpPr>
          <p:nvPr/>
        </p:nvSpPr>
        <p:spPr bwMode="auto">
          <a:xfrm>
            <a:off x="0" y="0"/>
            <a:ext cx="82296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200" u="sng">
                <a:solidFill>
                  <a:srgbClr val="FFFF99"/>
                </a:solidFill>
              </a:rPr>
              <a:t>*6.4.2  </a:t>
            </a:r>
            <a:r>
              <a:rPr kumimoji="1" lang="zh-CN" altLang="en-US" sz="3200" u="sng">
                <a:solidFill>
                  <a:srgbClr val="FFFF99"/>
                </a:solidFill>
              </a:rPr>
              <a:t>时序逻辑电路的自启动设计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4482"/>
                                        </p:tgtEl>
                                        <p:attrNameLst>
                                          <p:attrName>style.visibility</p:attrName>
                                        </p:attrNameLst>
                                      </p:cBhvr>
                                      <p:to>
                                        <p:strVal val="visible"/>
                                      </p:to>
                                    </p:set>
                                    <p:animEffect transition="in" filter="box(in)">
                                      <p:cBhvr>
                                        <p:cTn id="7" dur="1000"/>
                                        <p:tgtEl>
                                          <p:spTgt spid="404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4485"/>
                                        </p:tgtEl>
                                        <p:attrNameLst>
                                          <p:attrName>style.visibility</p:attrName>
                                        </p:attrNameLst>
                                      </p:cBhvr>
                                      <p:to>
                                        <p:strVal val="visible"/>
                                      </p:to>
                                    </p:set>
                                    <p:animEffect transition="in" filter="dissolve">
                                      <p:cBhvr>
                                        <p:cTn id="12" dur="1000"/>
                                        <p:tgtEl>
                                          <p:spTgt spid="404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04486"/>
                                        </p:tgtEl>
                                        <p:attrNameLst>
                                          <p:attrName>style.visibility</p:attrName>
                                        </p:attrNameLst>
                                      </p:cBhvr>
                                      <p:to>
                                        <p:strVal val="visible"/>
                                      </p:to>
                                    </p:set>
                                    <p:animEffect transition="in" filter="box(in)">
                                      <p:cBhvr>
                                        <p:cTn id="17" dur="1000"/>
                                        <p:tgtEl>
                                          <p:spTgt spid="404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04487"/>
                                        </p:tgtEl>
                                        <p:attrNameLst>
                                          <p:attrName>style.visibility</p:attrName>
                                        </p:attrNameLst>
                                      </p:cBhvr>
                                      <p:to>
                                        <p:strVal val="visible"/>
                                      </p:to>
                                    </p:set>
                                    <p:animEffect transition="in" filter="circle(in)">
                                      <p:cBhvr>
                                        <p:cTn id="22" dur="1000"/>
                                        <p:tgtEl>
                                          <p:spTgt spid="404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p:bldP spid="404486" grpId="0" autoUpdateAnimBg="0"/>
      <p:bldP spid="404487"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81" name="Rectangle 5"/>
          <p:cNvSpPr>
            <a:spLocks noChangeArrowheads="1"/>
          </p:cNvSpPr>
          <p:nvPr/>
        </p:nvSpPr>
        <p:spPr bwMode="auto">
          <a:xfrm>
            <a:off x="1763713" y="1196975"/>
            <a:ext cx="5122862" cy="1143000"/>
          </a:xfrm>
          <a:prstGeom prst="rect">
            <a:avLst/>
          </a:prstGeom>
          <a:solidFill>
            <a:srgbClr val="FFFFCC"/>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6000">
                <a:solidFill>
                  <a:srgbClr val="0066FF"/>
                </a:solidFill>
                <a:effectLst>
                  <a:outerShdw blurRad="38100" dist="38100" dir="2700000" algn="tl">
                    <a:srgbClr val="000000"/>
                  </a:outerShdw>
                </a:effectLst>
                <a:latin typeface="华文彩云" pitchFamily="2" charset="-122"/>
                <a:ea typeface="华文彩云" pitchFamily="2" charset="-122"/>
              </a:rPr>
              <a:t>作               业</a:t>
            </a:r>
          </a:p>
        </p:txBody>
      </p:sp>
      <p:sp>
        <p:nvSpPr>
          <p:cNvPr id="331782" name="Text Box 6"/>
          <p:cNvSpPr txBox="1">
            <a:spLocks noChangeArrowheads="1"/>
          </p:cNvSpPr>
          <p:nvPr/>
        </p:nvSpPr>
        <p:spPr bwMode="auto">
          <a:xfrm>
            <a:off x="611188" y="2852738"/>
            <a:ext cx="7920037" cy="1978025"/>
          </a:xfrm>
          <a:prstGeom prst="rect">
            <a:avLst/>
          </a:prstGeom>
          <a:solidFill>
            <a:srgbClr val="FFFFCC"/>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a:solidFill>
                  <a:srgbClr val="0066FF"/>
                </a:solidFill>
              </a:rPr>
              <a:t>题</a:t>
            </a:r>
            <a:r>
              <a:rPr lang="en-US" altLang="zh-CN" sz="4000">
                <a:solidFill>
                  <a:srgbClr val="0066FF"/>
                </a:solidFill>
              </a:rPr>
              <a:t>6.3       </a:t>
            </a:r>
            <a:r>
              <a:rPr lang="zh-CN" altLang="en-US" sz="4000">
                <a:solidFill>
                  <a:srgbClr val="0066FF"/>
                </a:solidFill>
              </a:rPr>
              <a:t>题</a:t>
            </a:r>
            <a:r>
              <a:rPr lang="en-US" altLang="zh-CN" sz="4000">
                <a:solidFill>
                  <a:srgbClr val="0066FF"/>
                </a:solidFill>
              </a:rPr>
              <a:t>6.5     </a:t>
            </a:r>
            <a:r>
              <a:rPr lang="zh-CN" altLang="en-US" sz="4000">
                <a:solidFill>
                  <a:srgbClr val="0066FF"/>
                </a:solidFill>
              </a:rPr>
              <a:t>题</a:t>
            </a:r>
            <a:r>
              <a:rPr lang="en-US" altLang="zh-CN" sz="4000">
                <a:solidFill>
                  <a:srgbClr val="0066FF"/>
                </a:solidFill>
              </a:rPr>
              <a:t>6.8        </a:t>
            </a:r>
            <a:r>
              <a:rPr lang="zh-CN" altLang="en-US" sz="4000">
                <a:solidFill>
                  <a:srgbClr val="0066FF"/>
                </a:solidFill>
              </a:rPr>
              <a:t>题</a:t>
            </a:r>
            <a:r>
              <a:rPr lang="en-US" altLang="zh-CN" sz="4000">
                <a:solidFill>
                  <a:srgbClr val="0066FF"/>
                </a:solidFill>
              </a:rPr>
              <a:t>6.12        </a:t>
            </a:r>
            <a:r>
              <a:rPr lang="zh-CN" altLang="en-US" sz="4000">
                <a:solidFill>
                  <a:srgbClr val="0066FF"/>
                </a:solidFill>
              </a:rPr>
              <a:t>题</a:t>
            </a:r>
            <a:r>
              <a:rPr lang="en-US" altLang="zh-CN" sz="4000">
                <a:solidFill>
                  <a:srgbClr val="0066FF"/>
                </a:solidFill>
              </a:rPr>
              <a:t>6.13     </a:t>
            </a:r>
            <a:r>
              <a:rPr lang="zh-CN" altLang="en-US" sz="4000">
                <a:solidFill>
                  <a:srgbClr val="0066FF"/>
                </a:solidFill>
              </a:rPr>
              <a:t>题</a:t>
            </a:r>
            <a:r>
              <a:rPr lang="en-US" altLang="zh-CN" sz="4000">
                <a:solidFill>
                  <a:srgbClr val="0066FF"/>
                </a:solidFill>
              </a:rPr>
              <a:t>6.14   </a:t>
            </a:r>
            <a:r>
              <a:rPr lang="zh-CN" altLang="en-US" sz="4000">
                <a:solidFill>
                  <a:srgbClr val="0066FF"/>
                </a:solidFill>
              </a:rPr>
              <a:t>题</a:t>
            </a:r>
            <a:r>
              <a:rPr lang="en-US" altLang="zh-CN" sz="4000">
                <a:solidFill>
                  <a:srgbClr val="0066FF"/>
                </a:solidFill>
              </a:rPr>
              <a:t>6.16      </a:t>
            </a:r>
            <a:r>
              <a:rPr lang="zh-CN" altLang="en-US" sz="4000">
                <a:solidFill>
                  <a:srgbClr val="0066FF"/>
                </a:solidFill>
              </a:rPr>
              <a:t>题</a:t>
            </a:r>
            <a:r>
              <a:rPr lang="en-US" altLang="zh-CN" sz="4000">
                <a:solidFill>
                  <a:srgbClr val="0066FF"/>
                </a:solidFill>
              </a:rPr>
              <a:t>6.19       </a:t>
            </a:r>
            <a:r>
              <a:rPr lang="zh-CN" altLang="en-US" sz="4000">
                <a:solidFill>
                  <a:srgbClr val="0066FF"/>
                </a:solidFill>
              </a:rPr>
              <a:t>题</a:t>
            </a:r>
            <a:r>
              <a:rPr lang="en-US" altLang="zh-CN" sz="4000">
                <a:solidFill>
                  <a:srgbClr val="0066FF"/>
                </a:solidFill>
              </a:rPr>
              <a:t>6.20     </a:t>
            </a:r>
            <a:r>
              <a:rPr lang="zh-CN" altLang="en-US" sz="4000">
                <a:solidFill>
                  <a:srgbClr val="0066FF"/>
                </a:solidFill>
              </a:rPr>
              <a:t>题</a:t>
            </a:r>
            <a:r>
              <a:rPr lang="en-US" altLang="zh-CN" sz="4000">
                <a:solidFill>
                  <a:srgbClr val="0066FF"/>
                </a:solidFill>
              </a:rPr>
              <a:t>6.21   </a:t>
            </a:r>
            <a:r>
              <a:rPr lang="zh-CN" altLang="en-US" sz="4000">
                <a:solidFill>
                  <a:srgbClr val="0066FF"/>
                </a:solidFill>
              </a:rPr>
              <a:t>题</a:t>
            </a:r>
            <a:r>
              <a:rPr lang="en-US" altLang="zh-CN" sz="4000">
                <a:solidFill>
                  <a:srgbClr val="0066FF"/>
                </a:solidFill>
              </a:rPr>
              <a:t>6.28      </a:t>
            </a:r>
            <a:r>
              <a:rPr lang="zh-CN" altLang="en-US" sz="4000">
                <a:solidFill>
                  <a:srgbClr val="0066FF"/>
                </a:solidFill>
              </a:rPr>
              <a:t>题</a:t>
            </a:r>
            <a:r>
              <a:rPr lang="en-US" altLang="zh-CN" sz="4000">
                <a:solidFill>
                  <a:srgbClr val="0066FF"/>
                </a:solidFill>
              </a:rPr>
              <a:t>6.31</a:t>
            </a:r>
          </a:p>
        </p:txBody>
      </p:sp>
    </p:spTree>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8" name="Text Box 6"/>
          <p:cNvSpPr txBox="1">
            <a:spLocks noChangeArrowheads="1"/>
          </p:cNvSpPr>
          <p:nvPr/>
        </p:nvSpPr>
        <p:spPr bwMode="auto">
          <a:xfrm>
            <a:off x="250825" y="5589588"/>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此电路没有输入变量，属于穆尔型的时序逻辑电路，输出端的状态只决定于电路的初态。</a:t>
            </a:r>
          </a:p>
        </p:txBody>
      </p:sp>
      <p:sp>
        <p:nvSpPr>
          <p:cNvPr id="18445" name="Rectangle 13"/>
          <p:cNvSpPr>
            <a:spLocks noGrp="1" noChangeArrowheads="1"/>
          </p:cNvSpPr>
          <p:nvPr>
            <p:ph type="title"/>
          </p:nvPr>
        </p:nvSpPr>
        <p:spPr bwMode="auto">
          <a:xfrm>
            <a:off x="250825" y="620713"/>
            <a:ext cx="4033838" cy="63341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u="sng">
                <a:solidFill>
                  <a:schemeClr val="tx1"/>
                </a:solidFill>
                <a:effectLst/>
                <a:latin typeface="Times New Roman" pitchFamily="18" charset="0"/>
                <a:ea typeface="楷体_GB2312" pitchFamily="49" charset="-122"/>
              </a:rPr>
              <a:t>一、状态转换表：</a:t>
            </a:r>
          </a:p>
        </p:txBody>
      </p:sp>
      <p:sp>
        <p:nvSpPr>
          <p:cNvPr id="18446" name="Rectangle 14"/>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
        <p:nvSpPr>
          <p:cNvPr id="18447" name="Text Box 15"/>
          <p:cNvSpPr txBox="1">
            <a:spLocks noChangeArrowheads="1"/>
          </p:cNvSpPr>
          <p:nvPr/>
        </p:nvSpPr>
        <p:spPr bwMode="auto">
          <a:xfrm>
            <a:off x="323850" y="1125538"/>
            <a:ext cx="856773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根据状态方程将所有的输入变量和电路初态的取值，带入电路的状态方程和输出方程，得到电路次态（新态</a:t>
            </a:r>
            <a:r>
              <a:rPr lang="en-US" altLang="zh-CN"/>
              <a:t>)</a:t>
            </a:r>
            <a:r>
              <a:rPr lang="zh-CN" altLang="en-US"/>
              <a:t>的输出值，列成表即为状态转换表</a:t>
            </a:r>
          </a:p>
        </p:txBody>
      </p:sp>
      <p:grpSp>
        <p:nvGrpSpPr>
          <p:cNvPr id="18449" name="Group 17"/>
          <p:cNvGrpSpPr>
            <a:grpSpLocks/>
          </p:cNvGrpSpPr>
          <p:nvPr/>
        </p:nvGrpSpPr>
        <p:grpSpPr bwMode="auto">
          <a:xfrm>
            <a:off x="250825" y="2781300"/>
            <a:ext cx="8675688" cy="2578100"/>
            <a:chOff x="158" y="1389"/>
            <a:chExt cx="5465" cy="1624"/>
          </a:xfrm>
        </p:grpSpPr>
        <p:pic>
          <p:nvPicPr>
            <p:cNvPr id="18450" name="Picture 18" descr="6-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389"/>
              <a:ext cx="5465" cy="1624"/>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8451" name="Rectangle 19"/>
            <p:cNvSpPr>
              <a:spLocks noChangeArrowheads="1"/>
            </p:cNvSpPr>
            <p:nvPr/>
          </p:nvSpPr>
          <p:spPr bwMode="auto">
            <a:xfrm>
              <a:off x="4468" y="2659"/>
              <a:ext cx="9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45"/>
                                        </p:tgtEl>
                                        <p:attrNameLst>
                                          <p:attrName>style.visibility</p:attrName>
                                        </p:attrNameLst>
                                      </p:cBhvr>
                                      <p:to>
                                        <p:strVal val="visible"/>
                                      </p:to>
                                    </p:set>
                                    <p:animEffect transition="in" filter="box(in)">
                                      <p:cBhvr>
                                        <p:cTn id="7" dur="1000"/>
                                        <p:tgtEl>
                                          <p:spTgt spid="184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447"/>
                                        </p:tgtEl>
                                        <p:attrNameLst>
                                          <p:attrName>style.visibility</p:attrName>
                                        </p:attrNameLst>
                                      </p:cBhvr>
                                      <p:to>
                                        <p:strVal val="visible"/>
                                      </p:to>
                                    </p:set>
                                    <p:animEffect transition="in" filter="circle(in)">
                                      <p:cBhvr>
                                        <p:cTn id="12" dur="1000"/>
                                        <p:tgtEl>
                                          <p:spTgt spid="184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1000"/>
                                        <p:tgtEl>
                                          <p:spTgt spid="184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8438"/>
                                        </p:tgtEl>
                                        <p:attrNameLst>
                                          <p:attrName>style.visibility</p:attrName>
                                        </p:attrNameLst>
                                      </p:cBhvr>
                                      <p:to>
                                        <p:strVal val="visible"/>
                                      </p:to>
                                    </p:set>
                                    <p:animEffect transition="in" filter="barn(inHorizontal)">
                                      <p:cBhvr>
                                        <p:cTn id="22"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utoUpdateAnimBg="0"/>
      <p:bldP spid="18445" grpId="0"/>
      <p:bldP spid="184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676" name="Object 4"/>
          <p:cNvGraphicFramePr>
            <a:graphicFrameLocks noChangeAspect="1"/>
          </p:cNvGraphicFramePr>
          <p:nvPr/>
        </p:nvGraphicFramePr>
        <p:xfrm>
          <a:off x="4643438" y="1268413"/>
          <a:ext cx="4229100" cy="3832225"/>
        </p:xfrm>
        <a:graphic>
          <a:graphicData uri="http://schemas.openxmlformats.org/presentationml/2006/ole">
            <mc:AlternateContent xmlns:mc="http://schemas.openxmlformats.org/markup-compatibility/2006">
              <mc:Choice xmlns:v="urn:schemas-microsoft-com:vml" Requires="v">
                <p:oleObj spid="_x0000_s284683" name="Visio" r:id="rId4" imgW="2716073" imgH="2466746" progId="Visio.Drawing.11">
                  <p:embed/>
                </p:oleObj>
              </mc:Choice>
              <mc:Fallback>
                <p:oleObj name="Visio" r:id="rId4" imgW="2716073" imgH="2466746"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6526" b="12134"/>
                      <a:stretch>
                        <a:fillRect/>
                      </a:stretch>
                    </p:blipFill>
                    <p:spPr bwMode="auto">
                      <a:xfrm>
                        <a:off x="4643438" y="1268413"/>
                        <a:ext cx="4229100" cy="383222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4677" name="Text Box 5"/>
          <p:cNvSpPr txBox="1">
            <a:spLocks noChangeArrowheads="1"/>
          </p:cNvSpPr>
          <p:nvPr/>
        </p:nvSpPr>
        <p:spPr bwMode="auto">
          <a:xfrm>
            <a:off x="323850" y="5300663"/>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由状态转换表可知，为七进制加法计数器，</a:t>
            </a:r>
            <a:r>
              <a:rPr kumimoji="1" lang="en-US" altLang="zh-CN"/>
              <a:t>Y</a:t>
            </a:r>
            <a:r>
              <a:rPr kumimoji="1" lang="zh-CN" altLang="en-US"/>
              <a:t>为进位脉冲的输出端。</a:t>
            </a:r>
          </a:p>
        </p:txBody>
      </p:sp>
      <p:graphicFrame>
        <p:nvGraphicFramePr>
          <p:cNvPr id="284678" name="Object 6"/>
          <p:cNvGraphicFramePr>
            <a:graphicFrameLocks noChangeAspect="1"/>
          </p:cNvGraphicFramePr>
          <p:nvPr/>
        </p:nvGraphicFramePr>
        <p:xfrm>
          <a:off x="250825" y="2420938"/>
          <a:ext cx="3168650" cy="1563687"/>
        </p:xfrm>
        <a:graphic>
          <a:graphicData uri="http://schemas.openxmlformats.org/presentationml/2006/ole">
            <mc:AlternateContent xmlns:mc="http://schemas.openxmlformats.org/markup-compatibility/2006">
              <mc:Choice xmlns:v="urn:schemas-microsoft-com:vml" Requires="v">
                <p:oleObj spid="_x0000_s284684" name="公式" r:id="rId6" imgW="1396800" imgH="711000" progId="Equation.3">
                  <p:embed/>
                </p:oleObj>
              </mc:Choice>
              <mc:Fallback>
                <p:oleObj name="公式" r:id="rId6" imgW="1396800" imgH="7110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2420938"/>
                        <a:ext cx="3168650" cy="156368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4679" name="Text Box 7"/>
          <p:cNvSpPr txBox="1">
            <a:spLocks noGrp="1" noChangeArrowheads="1"/>
          </p:cNvSpPr>
          <p:nvPr>
            <p:ph type="title"/>
          </p:nvPr>
        </p:nvSpPr>
        <p:spPr bwMode="auto">
          <a:xfrm>
            <a:off x="250825" y="620713"/>
            <a:ext cx="6840538" cy="63341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设初态</a:t>
            </a:r>
            <a:r>
              <a:rPr kumimoji="1" lang="en-US" altLang="zh-CN" sz="2800" i="1">
                <a:solidFill>
                  <a:schemeClr val="tx1"/>
                </a:solidFill>
                <a:effectLst/>
                <a:latin typeface="Times New Roman" pitchFamily="18" charset="0"/>
                <a:ea typeface="楷体_GB2312" pitchFamily="49" charset="-122"/>
              </a:rPr>
              <a:t>Q</a:t>
            </a:r>
            <a:r>
              <a:rPr kumimoji="1" lang="en-US" altLang="zh-CN" sz="2800" baseline="-25000">
                <a:solidFill>
                  <a:schemeClr val="tx1"/>
                </a:solidFill>
                <a:effectLst/>
                <a:latin typeface="Times New Roman" pitchFamily="18" charset="0"/>
                <a:ea typeface="楷体_GB2312" pitchFamily="49" charset="-122"/>
              </a:rPr>
              <a:t>3</a:t>
            </a:r>
            <a:r>
              <a:rPr kumimoji="1" lang="en-US" altLang="zh-CN" sz="2800" i="1">
                <a:solidFill>
                  <a:schemeClr val="tx1"/>
                </a:solidFill>
                <a:effectLst/>
                <a:latin typeface="Times New Roman" pitchFamily="18" charset="0"/>
                <a:ea typeface="楷体_GB2312" pitchFamily="49" charset="-122"/>
              </a:rPr>
              <a:t>Q</a:t>
            </a:r>
            <a:r>
              <a:rPr kumimoji="1" lang="en-US" altLang="zh-CN" sz="2800" baseline="-25000">
                <a:solidFill>
                  <a:schemeClr val="tx1"/>
                </a:solidFill>
                <a:effectLst/>
                <a:latin typeface="Times New Roman" pitchFamily="18" charset="0"/>
                <a:ea typeface="楷体_GB2312" pitchFamily="49" charset="-122"/>
              </a:rPr>
              <a:t>2</a:t>
            </a:r>
            <a:r>
              <a:rPr kumimoji="1" lang="en-US" altLang="zh-CN" sz="2800" i="1">
                <a:solidFill>
                  <a:schemeClr val="tx1"/>
                </a:solidFill>
                <a:effectLst/>
                <a:latin typeface="Times New Roman" pitchFamily="18" charset="0"/>
                <a:ea typeface="楷体_GB2312" pitchFamily="49" charset="-122"/>
              </a:rPr>
              <a:t>Q</a:t>
            </a:r>
            <a:r>
              <a:rPr kumimoji="1" lang="en-US" altLang="zh-CN" sz="2800" baseline="-25000">
                <a:solidFill>
                  <a:schemeClr val="tx1"/>
                </a:solidFill>
                <a:effectLst/>
                <a:latin typeface="Times New Roman" pitchFamily="18" charset="0"/>
                <a:ea typeface="楷体_GB2312" pitchFamily="49" charset="-122"/>
              </a:rPr>
              <a:t>1</a:t>
            </a:r>
            <a:r>
              <a:rPr kumimoji="1" lang="en-US" altLang="zh-CN" sz="2800">
                <a:solidFill>
                  <a:schemeClr val="tx1"/>
                </a:solidFill>
                <a:effectLst/>
                <a:latin typeface="Times New Roman" pitchFamily="18" charset="0"/>
                <a:ea typeface="楷体_GB2312" pitchFamily="49" charset="-122"/>
              </a:rPr>
              <a:t>=000</a:t>
            </a:r>
            <a:r>
              <a:rPr kumimoji="1" lang="zh-CN" altLang="en-US" sz="2800">
                <a:solidFill>
                  <a:schemeClr val="tx1"/>
                </a:solidFill>
                <a:effectLst/>
                <a:latin typeface="Times New Roman" pitchFamily="18" charset="0"/>
                <a:ea typeface="楷体_GB2312" pitchFamily="49" charset="-122"/>
              </a:rPr>
              <a:t>，由状态方程可得：</a:t>
            </a:r>
          </a:p>
        </p:txBody>
      </p:sp>
      <p:sp>
        <p:nvSpPr>
          <p:cNvPr id="284681" name="Rectangle 9"/>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
        <p:nvSpPr>
          <p:cNvPr id="284682" name="AutoShape 10"/>
          <p:cNvSpPr>
            <a:spLocks noChangeArrowheads="1"/>
          </p:cNvSpPr>
          <p:nvPr/>
        </p:nvSpPr>
        <p:spPr bwMode="auto">
          <a:xfrm>
            <a:off x="3635375" y="2997200"/>
            <a:ext cx="865188" cy="360363"/>
          </a:xfrm>
          <a:prstGeom prst="rightArrow">
            <a:avLst>
              <a:gd name="adj1" fmla="val 50000"/>
              <a:gd name="adj2" fmla="val 60022"/>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4679"/>
                                        </p:tgtEl>
                                        <p:attrNameLst>
                                          <p:attrName>style.visibility</p:attrName>
                                        </p:attrNameLst>
                                      </p:cBhvr>
                                      <p:to>
                                        <p:strVal val="visible"/>
                                      </p:to>
                                    </p:set>
                                    <p:animEffect transition="in" filter="wipe(left)">
                                      <p:cBhvr>
                                        <p:cTn id="7" dur="1000"/>
                                        <p:tgtEl>
                                          <p:spTgt spid="2846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4678"/>
                                        </p:tgtEl>
                                        <p:attrNameLst>
                                          <p:attrName>style.visibility</p:attrName>
                                        </p:attrNameLst>
                                      </p:cBhvr>
                                      <p:to>
                                        <p:strVal val="visible"/>
                                      </p:to>
                                    </p:set>
                                    <p:animEffect transition="in" filter="fade">
                                      <p:cBhvr>
                                        <p:cTn id="12" dur="1000"/>
                                        <p:tgtEl>
                                          <p:spTgt spid="2846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4682"/>
                                        </p:tgtEl>
                                        <p:attrNameLst>
                                          <p:attrName>style.visibility</p:attrName>
                                        </p:attrNameLst>
                                      </p:cBhvr>
                                      <p:to>
                                        <p:strVal val="visible"/>
                                      </p:to>
                                    </p:set>
                                    <p:animEffect transition="in" filter="wipe(left)">
                                      <p:cBhvr>
                                        <p:cTn id="17" dur="1000"/>
                                        <p:tgtEl>
                                          <p:spTgt spid="2846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84676"/>
                                        </p:tgtEl>
                                        <p:attrNameLst>
                                          <p:attrName>style.visibility</p:attrName>
                                        </p:attrNameLst>
                                      </p:cBhvr>
                                      <p:to>
                                        <p:strVal val="visible"/>
                                      </p:to>
                                    </p:set>
                                    <p:animEffect transition="in" filter="fade">
                                      <p:cBhvr>
                                        <p:cTn id="22" dur="1000"/>
                                        <p:tgtEl>
                                          <p:spTgt spid="2846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84677"/>
                                        </p:tgtEl>
                                        <p:attrNameLst>
                                          <p:attrName>style.visibility</p:attrName>
                                        </p:attrNameLst>
                                      </p:cBhvr>
                                      <p:to>
                                        <p:strVal val="visible"/>
                                      </p:to>
                                    </p:set>
                                    <p:animEffect transition="in" filter="circle(in)">
                                      <p:cBhvr>
                                        <p:cTn id="27" dur="1000"/>
                                        <p:tgtEl>
                                          <p:spTgt spid="284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7" grpId="0" autoUpdateAnimBg="0"/>
      <p:bldP spid="284679" grpId="0" autoUpdateAnimBg="0"/>
      <p:bldP spid="28468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ChangeArrowheads="1"/>
          </p:cNvSpPr>
          <p:nvPr>
            <p:ph type="title"/>
          </p:nvPr>
        </p:nvSpPr>
        <p:spPr bwMode="auto">
          <a:xfrm>
            <a:off x="250825" y="620713"/>
            <a:ext cx="44640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u="sng">
                <a:solidFill>
                  <a:schemeClr val="tx1"/>
                </a:solidFill>
                <a:effectLst/>
                <a:latin typeface="Times New Roman" pitchFamily="18" charset="0"/>
                <a:ea typeface="楷体_GB2312" pitchFamily="49" charset="-122"/>
              </a:rPr>
              <a:t>二、状态转换图：</a:t>
            </a:r>
          </a:p>
        </p:txBody>
      </p:sp>
      <p:sp>
        <p:nvSpPr>
          <p:cNvPr id="20488" name="Text Box 8"/>
          <p:cNvSpPr txBox="1">
            <a:spLocks noChangeArrowheads="1"/>
          </p:cNvSpPr>
          <p:nvPr/>
        </p:nvSpPr>
        <p:spPr bwMode="auto">
          <a:xfrm>
            <a:off x="395288" y="2276475"/>
            <a:ext cx="5105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由状态转换表可得状态转换图如图</a:t>
            </a:r>
            <a:r>
              <a:rPr kumimoji="1" lang="en-US" altLang="zh-CN"/>
              <a:t>6.2.2</a:t>
            </a:r>
            <a:r>
              <a:rPr kumimoji="1" lang="zh-CN" altLang="en-US"/>
              <a:t>所示</a:t>
            </a:r>
          </a:p>
        </p:txBody>
      </p:sp>
      <p:sp>
        <p:nvSpPr>
          <p:cNvPr id="20491" name="Rectangle 11"/>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
        <p:nvSpPr>
          <p:cNvPr id="20492" name="Text Box 12"/>
          <p:cNvSpPr txBox="1">
            <a:spLocks noChangeArrowheads="1"/>
          </p:cNvSpPr>
          <p:nvPr/>
        </p:nvSpPr>
        <p:spPr bwMode="auto">
          <a:xfrm>
            <a:off x="323850" y="1196975"/>
            <a:ext cx="54721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将状态转换表以图形的方式直观表示出来，即为状态转换图</a:t>
            </a:r>
          </a:p>
        </p:txBody>
      </p:sp>
      <p:graphicFrame>
        <p:nvGraphicFramePr>
          <p:cNvPr id="20493" name="Object 13"/>
          <p:cNvGraphicFramePr>
            <a:graphicFrameLocks noChangeAspect="1"/>
          </p:cNvGraphicFramePr>
          <p:nvPr/>
        </p:nvGraphicFramePr>
        <p:xfrm>
          <a:off x="6372225" y="333375"/>
          <a:ext cx="2447925" cy="3832225"/>
        </p:xfrm>
        <a:graphic>
          <a:graphicData uri="http://schemas.openxmlformats.org/presentationml/2006/ole">
            <mc:AlternateContent xmlns:mc="http://schemas.openxmlformats.org/markup-compatibility/2006">
              <mc:Choice xmlns:v="urn:schemas-microsoft-com:vml" Requires="v">
                <p:oleObj spid="_x0000_s20497" name="Visio" r:id="rId4" imgW="2716073" imgH="2466746" progId="Visio.Drawing.11">
                  <p:embed/>
                </p:oleObj>
              </mc:Choice>
              <mc:Fallback>
                <p:oleObj name="Visio" r:id="rId4" imgW="2716073" imgH="2466746"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l="6526" r="39369" b="12134"/>
                      <a:stretch>
                        <a:fillRect/>
                      </a:stretch>
                    </p:blipFill>
                    <p:spPr bwMode="auto">
                      <a:xfrm>
                        <a:off x="6372225" y="333375"/>
                        <a:ext cx="2447925" cy="383222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496" name="Group 16"/>
          <p:cNvGrpSpPr>
            <a:grpSpLocks/>
          </p:cNvGrpSpPr>
          <p:nvPr/>
        </p:nvGrpSpPr>
        <p:grpSpPr bwMode="auto">
          <a:xfrm>
            <a:off x="250825" y="4365625"/>
            <a:ext cx="7200900" cy="2263775"/>
            <a:chOff x="158" y="2750"/>
            <a:chExt cx="4536" cy="1426"/>
          </a:xfrm>
        </p:grpSpPr>
        <p:pic>
          <p:nvPicPr>
            <p:cNvPr id="2049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2750"/>
              <a:ext cx="4536" cy="142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0495" name="Rectangle 15"/>
            <p:cNvSpPr>
              <a:spLocks noChangeArrowheads="1"/>
            </p:cNvSpPr>
            <p:nvPr/>
          </p:nvSpPr>
          <p:spPr bwMode="auto">
            <a:xfrm>
              <a:off x="3288" y="3838"/>
              <a:ext cx="10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box(in)">
                                      <p:cBhvr>
                                        <p:cTn id="7" dur="10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0492"/>
                                        </p:tgtEl>
                                        <p:attrNameLst>
                                          <p:attrName>style.visibility</p:attrName>
                                        </p:attrNameLst>
                                      </p:cBhvr>
                                      <p:to>
                                        <p:strVal val="visible"/>
                                      </p:to>
                                    </p:set>
                                    <p:animEffect transition="in" filter="circle(in)">
                                      <p:cBhvr>
                                        <p:cTn id="12" dur="1000"/>
                                        <p:tgtEl>
                                          <p:spTgt spid="20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0488"/>
                                        </p:tgtEl>
                                        <p:attrNameLst>
                                          <p:attrName>style.visibility</p:attrName>
                                        </p:attrNameLst>
                                      </p:cBhvr>
                                      <p:to>
                                        <p:strVal val="visible"/>
                                      </p:to>
                                    </p:set>
                                    <p:animEffect transition="in" filter="barn(inHorizontal)">
                                      <p:cBhvr>
                                        <p:cTn id="17" dur="1000"/>
                                        <p:tgtEl>
                                          <p:spTgt spid="204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0493"/>
                                        </p:tgtEl>
                                        <p:attrNameLst>
                                          <p:attrName>style.visibility</p:attrName>
                                        </p:attrNameLst>
                                      </p:cBhvr>
                                      <p:to>
                                        <p:strVal val="visible"/>
                                      </p:to>
                                    </p:set>
                                    <p:animEffect transition="in" filter="fade">
                                      <p:cBhvr>
                                        <p:cTn id="22" dur="1000"/>
                                        <p:tgtEl>
                                          <p:spTgt spid="204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0496"/>
                                        </p:tgtEl>
                                        <p:attrNameLst>
                                          <p:attrName>style.visibility</p:attrName>
                                        </p:attrNameLst>
                                      </p:cBhvr>
                                      <p:to>
                                        <p:strVal val="visible"/>
                                      </p:to>
                                    </p:set>
                                    <p:animEffect transition="in" filter="dissolve">
                                      <p:cBhvr>
                                        <p:cTn id="27" dur="1000"/>
                                        <p:tgtEl>
                                          <p:spTgt spid="2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8" grpId="0" autoUpdateAnimBg="0"/>
      <p:bldP spid="204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bwMode="auto">
          <a:xfrm>
            <a:off x="179388" y="549275"/>
            <a:ext cx="3106737"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三、时序图：</a:t>
            </a:r>
          </a:p>
        </p:txBody>
      </p:sp>
      <p:sp>
        <p:nvSpPr>
          <p:cNvPr id="285701" name="Text Box 5"/>
          <p:cNvSpPr txBox="1">
            <a:spLocks noChangeArrowheads="1"/>
          </p:cNvSpPr>
          <p:nvPr/>
        </p:nvSpPr>
        <p:spPr bwMode="auto">
          <a:xfrm>
            <a:off x="395288" y="1412875"/>
            <a:ext cx="2736850" cy="393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在时钟脉冲序列的作用下，电路的状态、输出状态随时间变化的波形叫做时序图。由状态转换表或状态转换图可得图</a:t>
            </a:r>
            <a:r>
              <a:rPr kumimoji="1" lang="en-US" altLang="zh-CN"/>
              <a:t>6.2.3</a:t>
            </a:r>
            <a:r>
              <a:rPr kumimoji="1" lang="zh-CN" altLang="en-US"/>
              <a:t>所示</a:t>
            </a:r>
          </a:p>
        </p:txBody>
      </p:sp>
      <p:sp>
        <p:nvSpPr>
          <p:cNvPr id="285702" name="Rectangle 6"/>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pSp>
        <p:nvGrpSpPr>
          <p:cNvPr id="285705" name="Group 9"/>
          <p:cNvGrpSpPr>
            <a:grpSpLocks/>
          </p:cNvGrpSpPr>
          <p:nvPr/>
        </p:nvGrpSpPr>
        <p:grpSpPr bwMode="auto">
          <a:xfrm>
            <a:off x="3203575" y="981075"/>
            <a:ext cx="5759450" cy="5559425"/>
            <a:chOff x="1837" y="618"/>
            <a:chExt cx="3628" cy="3502"/>
          </a:xfrm>
        </p:grpSpPr>
        <p:pic>
          <p:nvPicPr>
            <p:cNvPr id="285703" name="Picture 7" descr="6-2-8"/>
            <p:cNvPicPr>
              <a:picLocks noChangeAspect="1" noChangeArrowheads="1"/>
            </p:cNvPicPr>
            <p:nvPr/>
          </p:nvPicPr>
          <p:blipFill>
            <a:blip r:embed="rId3">
              <a:extLst>
                <a:ext uri="{28A0092B-C50C-407E-A947-70E740481C1C}">
                  <a14:useLocalDpi xmlns:a14="http://schemas.microsoft.com/office/drawing/2010/main" val="0"/>
                </a:ext>
              </a:extLst>
            </a:blip>
            <a:srcRect l="2507"/>
            <a:stretch>
              <a:fillRect/>
            </a:stretch>
          </p:blipFill>
          <p:spPr bwMode="auto">
            <a:xfrm>
              <a:off x="1837" y="618"/>
              <a:ext cx="3628" cy="316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85704" name="Rectangle 8"/>
            <p:cNvSpPr>
              <a:spLocks noChangeArrowheads="1"/>
            </p:cNvSpPr>
            <p:nvPr/>
          </p:nvSpPr>
          <p:spPr bwMode="auto">
            <a:xfrm>
              <a:off x="3288" y="3793"/>
              <a:ext cx="11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t>图</a:t>
              </a:r>
              <a:r>
                <a:rPr kumimoji="1" lang="en-US" altLang="zh-CN"/>
                <a:t>6.2.3</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85698"/>
                                        </p:tgtEl>
                                        <p:attrNameLst>
                                          <p:attrName>style.visibility</p:attrName>
                                        </p:attrNameLst>
                                      </p:cBhvr>
                                      <p:to>
                                        <p:strVal val="visible"/>
                                      </p:to>
                                    </p:set>
                                    <p:anim calcmode="lin" valueType="num">
                                      <p:cBhvr>
                                        <p:cTn id="7" dur="1000" fill="hold"/>
                                        <p:tgtEl>
                                          <p:spTgt spid="285698"/>
                                        </p:tgtEl>
                                        <p:attrNameLst>
                                          <p:attrName>ppt_x</p:attrName>
                                        </p:attrNameLst>
                                      </p:cBhvr>
                                      <p:tavLst>
                                        <p:tav tm="0">
                                          <p:val>
                                            <p:strVal val="#ppt_x-.2"/>
                                          </p:val>
                                        </p:tav>
                                        <p:tav tm="100000">
                                          <p:val>
                                            <p:strVal val="#ppt_x"/>
                                          </p:val>
                                        </p:tav>
                                      </p:tavLst>
                                    </p:anim>
                                    <p:anim calcmode="lin" valueType="num">
                                      <p:cBhvr>
                                        <p:cTn id="8" dur="1000" fill="hold"/>
                                        <p:tgtEl>
                                          <p:spTgt spid="2856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56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85701"/>
                                        </p:tgtEl>
                                        <p:attrNameLst>
                                          <p:attrName>style.visibility</p:attrName>
                                        </p:attrNameLst>
                                      </p:cBhvr>
                                      <p:to>
                                        <p:strVal val="visible"/>
                                      </p:to>
                                    </p:set>
                                    <p:animEffect transition="in" filter="circle(in)">
                                      <p:cBhvr>
                                        <p:cTn id="14" dur="1000"/>
                                        <p:tgtEl>
                                          <p:spTgt spid="28570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85705"/>
                                        </p:tgtEl>
                                        <p:attrNameLst>
                                          <p:attrName>style.visibility</p:attrName>
                                        </p:attrNameLst>
                                      </p:cBhvr>
                                      <p:to>
                                        <p:strVal val="visible"/>
                                      </p:to>
                                    </p:set>
                                    <p:animEffect transition="in" filter="dissolve">
                                      <p:cBhvr>
                                        <p:cTn id="19" dur="1000"/>
                                        <p:tgtEl>
                                          <p:spTgt spid="285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p:bldP spid="28570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ChangeArrowheads="1"/>
          </p:cNvSpPr>
          <p:nvPr>
            <p:ph type="title"/>
          </p:nvPr>
        </p:nvSpPr>
        <p:spPr bwMode="auto">
          <a:xfrm>
            <a:off x="827088" y="1052513"/>
            <a:ext cx="3394075"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u="sng">
                <a:solidFill>
                  <a:schemeClr val="tx1"/>
                </a:solidFill>
                <a:ea typeface="楷体_GB2312" pitchFamily="49" charset="-122"/>
              </a:rPr>
              <a:t>本章主要内容</a:t>
            </a:r>
          </a:p>
        </p:txBody>
      </p:sp>
      <p:sp>
        <p:nvSpPr>
          <p:cNvPr id="271364" name="Text Box 4"/>
          <p:cNvSpPr txBox="1">
            <a:spLocks noChangeArrowheads="1"/>
          </p:cNvSpPr>
          <p:nvPr/>
        </p:nvSpPr>
        <p:spPr bwMode="auto">
          <a:xfrm>
            <a:off x="684213" y="1916113"/>
            <a:ext cx="7704137" cy="308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6.1 </a:t>
            </a:r>
            <a:r>
              <a:rPr lang="zh-CN" altLang="en-US"/>
              <a:t>概述</a:t>
            </a:r>
          </a:p>
          <a:p>
            <a:pPr>
              <a:spcBef>
                <a:spcPct val="50000"/>
              </a:spcBef>
            </a:pPr>
            <a:r>
              <a:rPr lang="en-US" altLang="zh-CN"/>
              <a:t>6.2 </a:t>
            </a:r>
            <a:r>
              <a:rPr lang="zh-CN" altLang="en-US"/>
              <a:t>时序逻辑电路的分析方法</a:t>
            </a:r>
          </a:p>
          <a:p>
            <a:pPr>
              <a:spcBef>
                <a:spcPct val="50000"/>
              </a:spcBef>
            </a:pPr>
            <a:r>
              <a:rPr lang="en-US" altLang="zh-CN"/>
              <a:t>6.3 </a:t>
            </a:r>
            <a:r>
              <a:rPr lang="zh-CN" altLang="en-US"/>
              <a:t>若干常用的时序逻辑电路</a:t>
            </a:r>
          </a:p>
          <a:p>
            <a:pPr>
              <a:spcBef>
                <a:spcPct val="50000"/>
              </a:spcBef>
            </a:pPr>
            <a:r>
              <a:rPr lang="en-US" altLang="zh-CN"/>
              <a:t>6.4 </a:t>
            </a:r>
            <a:r>
              <a:rPr lang="zh-CN" altLang="en-US"/>
              <a:t>时序逻辑电路的设计方法</a:t>
            </a:r>
          </a:p>
          <a:p>
            <a:pPr>
              <a:spcBef>
                <a:spcPct val="50000"/>
              </a:spcBef>
            </a:pPr>
            <a:r>
              <a:rPr lang="en-US" altLang="zh-CN"/>
              <a:t>6.5 </a:t>
            </a:r>
            <a:r>
              <a:rPr lang="zh-CN" altLang="en-US"/>
              <a:t>时序逻辑电路中的竞争－冒险现象（自学）</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1362"/>
                                        </p:tgtEl>
                                        <p:attrNameLst>
                                          <p:attrName>style.visibility</p:attrName>
                                        </p:attrNameLst>
                                      </p:cBhvr>
                                      <p:to>
                                        <p:strVal val="visible"/>
                                      </p:to>
                                    </p:set>
                                    <p:animEffect transition="in" filter="wipe(left)">
                                      <p:cBhvr>
                                        <p:cTn id="7" dur="1000"/>
                                        <p:tgtEl>
                                          <p:spTgt spid="271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1364"/>
                                        </p:tgtEl>
                                        <p:attrNameLst>
                                          <p:attrName>style.visibility</p:attrName>
                                        </p:attrNameLst>
                                      </p:cBhvr>
                                      <p:to>
                                        <p:strVal val="visible"/>
                                      </p:to>
                                    </p:set>
                                    <p:animEffect transition="in" filter="circle(in)">
                                      <p:cBhvr>
                                        <p:cTn id="12" dur="1000"/>
                                        <p:tgtEl>
                                          <p:spTgt spid="271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p:bldP spid="27136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ChangeArrowheads="1"/>
          </p:cNvSpPr>
          <p:nvPr>
            <p:ph type="title"/>
          </p:nvPr>
        </p:nvSpPr>
        <p:spPr bwMode="auto">
          <a:xfrm>
            <a:off x="228600" y="692150"/>
            <a:ext cx="8915400" cy="1441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latin typeface="Times New Roman" pitchFamily="18" charset="0"/>
                <a:ea typeface="楷体_GB2312" pitchFamily="49" charset="-122"/>
              </a:rPr>
              <a:t>例</a:t>
            </a:r>
            <a:r>
              <a:rPr lang="en-US" altLang="zh-CN" sz="2800">
                <a:solidFill>
                  <a:schemeClr val="tx1"/>
                </a:solidFill>
                <a:latin typeface="Times New Roman" pitchFamily="18" charset="0"/>
                <a:ea typeface="楷体_GB2312" pitchFamily="49" charset="-122"/>
              </a:rPr>
              <a:t>6.2.2 </a:t>
            </a:r>
            <a:r>
              <a:rPr lang="zh-CN" altLang="en-US" sz="2800">
                <a:solidFill>
                  <a:schemeClr val="tx1"/>
                </a:solidFill>
                <a:latin typeface="Times New Roman" pitchFamily="18" charset="0"/>
                <a:ea typeface="楷体_GB2312" pitchFamily="49" charset="-122"/>
              </a:rPr>
              <a:t>分析图</a:t>
            </a:r>
            <a:r>
              <a:rPr lang="en-US" altLang="zh-CN" sz="2800">
                <a:solidFill>
                  <a:schemeClr val="tx1"/>
                </a:solidFill>
                <a:latin typeface="Times New Roman" pitchFamily="18" charset="0"/>
                <a:ea typeface="楷体_GB2312" pitchFamily="49" charset="-122"/>
              </a:rPr>
              <a:t>6.2.4</a:t>
            </a:r>
            <a:r>
              <a:rPr lang="zh-CN" altLang="en-US" sz="2800">
                <a:solidFill>
                  <a:schemeClr val="tx1"/>
                </a:solidFill>
                <a:latin typeface="Times New Roman" pitchFamily="18" charset="0"/>
                <a:ea typeface="楷体_GB2312" pitchFamily="49" charset="-122"/>
              </a:rPr>
              <a:t>所示的时序逻辑电路的功能，写出电路的驱动方程、状态方程和输出方程，画出电路的状态转换图。</a:t>
            </a:r>
          </a:p>
        </p:txBody>
      </p:sp>
      <p:sp>
        <p:nvSpPr>
          <p:cNvPr id="22554" name="Rectangle 26"/>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pSp>
        <p:nvGrpSpPr>
          <p:cNvPr id="22556" name="Group 28"/>
          <p:cNvGrpSpPr>
            <a:grpSpLocks/>
          </p:cNvGrpSpPr>
          <p:nvPr/>
        </p:nvGrpSpPr>
        <p:grpSpPr bwMode="auto">
          <a:xfrm>
            <a:off x="1692275" y="1844675"/>
            <a:ext cx="7200900" cy="2624138"/>
            <a:chOff x="884" y="1344"/>
            <a:chExt cx="4536" cy="1653"/>
          </a:xfrm>
        </p:grpSpPr>
        <p:pic>
          <p:nvPicPr>
            <p:cNvPr id="22553" name="Picture 25" descr="6-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344"/>
              <a:ext cx="4536" cy="165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2555" name="Rectangle 27"/>
            <p:cNvSpPr>
              <a:spLocks noChangeArrowheads="1"/>
            </p:cNvSpPr>
            <p:nvPr/>
          </p:nvSpPr>
          <p:spPr bwMode="auto">
            <a:xfrm>
              <a:off x="4286" y="2659"/>
              <a:ext cx="10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00"/>
                  </a:solidFill>
                  <a:effectLst>
                    <a:outerShdw blurRad="38100" dist="38100" dir="2700000" algn="tl">
                      <a:srgbClr val="FFFFFF"/>
                    </a:outerShdw>
                  </a:effectLst>
                </a:rPr>
                <a:t>图</a:t>
              </a:r>
              <a:r>
                <a:rPr lang="en-US" altLang="zh-CN">
                  <a:solidFill>
                    <a:srgbClr val="000000"/>
                  </a:solidFill>
                  <a:effectLst>
                    <a:outerShdw blurRad="38100" dist="38100" dir="2700000" algn="tl">
                      <a:srgbClr val="FFFFFF"/>
                    </a:outerShdw>
                  </a:effectLst>
                </a:rPr>
                <a:t>6.2.4</a:t>
              </a:r>
            </a:p>
          </p:txBody>
        </p:sp>
      </p:grpSp>
      <p:sp>
        <p:nvSpPr>
          <p:cNvPr id="22557" name="Text Box 29"/>
          <p:cNvSpPr txBox="1">
            <a:spLocks noChangeArrowheads="1"/>
          </p:cNvSpPr>
          <p:nvPr/>
        </p:nvSpPr>
        <p:spPr bwMode="auto">
          <a:xfrm>
            <a:off x="250825" y="4581525"/>
            <a:ext cx="5041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解： </a:t>
            </a:r>
            <a:r>
              <a:rPr kumimoji="1" lang="zh-CN" altLang="en-US" u="sng"/>
              <a:t>（</a:t>
            </a:r>
            <a:r>
              <a:rPr kumimoji="1" lang="en-US" altLang="zh-CN" u="sng"/>
              <a:t>1</a:t>
            </a:r>
            <a:r>
              <a:rPr kumimoji="1" lang="zh-CN" altLang="en-US" u="sng"/>
              <a:t>） 驱动方程：</a:t>
            </a:r>
          </a:p>
        </p:txBody>
      </p:sp>
      <p:graphicFrame>
        <p:nvGraphicFramePr>
          <p:cNvPr id="22559" name="Object 31"/>
          <p:cNvGraphicFramePr>
            <a:graphicFrameLocks noChangeAspect="1"/>
          </p:cNvGraphicFramePr>
          <p:nvPr/>
        </p:nvGraphicFramePr>
        <p:xfrm>
          <a:off x="3851275" y="5157788"/>
          <a:ext cx="3135313" cy="1266825"/>
        </p:xfrm>
        <a:graphic>
          <a:graphicData uri="http://schemas.openxmlformats.org/presentationml/2006/ole">
            <mc:AlternateContent xmlns:mc="http://schemas.openxmlformats.org/markup-compatibility/2006">
              <mc:Choice xmlns:v="urn:schemas-microsoft-com:vml" Requires="v">
                <p:oleObj spid="_x0000_s22560" name="公式" r:id="rId5" imgW="1193760" imgH="482400" progId="Equation.3">
                  <p:embed/>
                </p:oleObj>
              </mc:Choice>
              <mc:Fallback>
                <p:oleObj name="公式" r:id="rId5" imgW="1193760" imgH="48240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5157788"/>
                        <a:ext cx="3135313" cy="12668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arn(inHorizontal)">
                                      <p:cBhvr>
                                        <p:cTn id="7" dur="10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556"/>
                                        </p:tgtEl>
                                        <p:attrNameLst>
                                          <p:attrName>style.visibility</p:attrName>
                                        </p:attrNameLst>
                                      </p:cBhvr>
                                      <p:to>
                                        <p:strVal val="visible"/>
                                      </p:to>
                                    </p:set>
                                    <p:animEffect transition="in" filter="dissolve">
                                      <p:cBhvr>
                                        <p:cTn id="12" dur="1000"/>
                                        <p:tgtEl>
                                          <p:spTgt spid="22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22557"/>
                                        </p:tgtEl>
                                        <p:attrNameLst>
                                          <p:attrName>style.visibility</p:attrName>
                                        </p:attrNameLst>
                                      </p:cBhvr>
                                      <p:to>
                                        <p:strVal val="visible"/>
                                      </p:to>
                                    </p:set>
                                    <p:anim calcmode="lin" valueType="num">
                                      <p:cBhvr>
                                        <p:cTn id="17" dur="1000" fill="hold"/>
                                        <p:tgtEl>
                                          <p:spTgt spid="22557"/>
                                        </p:tgtEl>
                                        <p:attrNameLst>
                                          <p:attrName>ppt_x</p:attrName>
                                        </p:attrNameLst>
                                      </p:cBhvr>
                                      <p:tavLst>
                                        <p:tav tm="0">
                                          <p:val>
                                            <p:strVal val="#ppt_x-.2"/>
                                          </p:val>
                                        </p:tav>
                                        <p:tav tm="100000">
                                          <p:val>
                                            <p:strVal val="#ppt_x"/>
                                          </p:val>
                                        </p:tav>
                                      </p:tavLst>
                                    </p:anim>
                                    <p:anim calcmode="lin" valueType="num">
                                      <p:cBhvr>
                                        <p:cTn id="18" dur="1000" fill="hold"/>
                                        <p:tgtEl>
                                          <p:spTgt spid="2255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255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2559"/>
                                        </p:tgtEl>
                                        <p:attrNameLst>
                                          <p:attrName>style.visibility</p:attrName>
                                        </p:attrNameLst>
                                      </p:cBhvr>
                                      <p:to>
                                        <p:strVal val="visible"/>
                                      </p:to>
                                    </p:set>
                                    <p:animEffect transition="in" filter="dissolve">
                                      <p:cBhvr>
                                        <p:cTn id="24" dur="1000"/>
                                        <p:tgtEl>
                                          <p:spTgt spid="22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5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ChangeArrowheads="1"/>
          </p:cNvSpPr>
          <p:nvPr>
            <p:ph type="title"/>
          </p:nvPr>
        </p:nvSpPr>
        <p:spPr bwMode="auto">
          <a:xfrm>
            <a:off x="250825" y="549275"/>
            <a:ext cx="4046538"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a:t>
            </a:r>
            <a:r>
              <a:rPr kumimoji="1" lang="en-US" altLang="zh-CN" sz="2800" u="sng">
                <a:solidFill>
                  <a:schemeClr val="tx1"/>
                </a:solidFill>
                <a:effectLst/>
                <a:latin typeface="Times New Roman" pitchFamily="18" charset="0"/>
                <a:ea typeface="楷体_GB2312" pitchFamily="49" charset="-122"/>
              </a:rPr>
              <a:t>2</a:t>
            </a:r>
            <a:r>
              <a:rPr kumimoji="1" lang="zh-CN" altLang="en-US" sz="2800" u="sng">
                <a:solidFill>
                  <a:schemeClr val="tx1"/>
                </a:solidFill>
                <a:effectLst/>
                <a:latin typeface="Times New Roman" pitchFamily="18" charset="0"/>
                <a:ea typeface="楷体_GB2312" pitchFamily="49" charset="-122"/>
              </a:rPr>
              <a:t>） 状态方程</a:t>
            </a:r>
          </a:p>
        </p:txBody>
      </p:sp>
      <p:graphicFrame>
        <p:nvGraphicFramePr>
          <p:cNvPr id="24585" name="Object 9"/>
          <p:cNvGraphicFramePr>
            <a:graphicFrameLocks noChangeAspect="1"/>
          </p:cNvGraphicFramePr>
          <p:nvPr/>
        </p:nvGraphicFramePr>
        <p:xfrm>
          <a:off x="4572000" y="1628775"/>
          <a:ext cx="3860800" cy="1217613"/>
        </p:xfrm>
        <a:graphic>
          <a:graphicData uri="http://schemas.openxmlformats.org/presentationml/2006/ole">
            <mc:AlternateContent xmlns:mc="http://schemas.openxmlformats.org/markup-compatibility/2006">
              <mc:Choice xmlns:v="urn:schemas-microsoft-com:vml" Requires="v">
                <p:oleObj spid="_x0000_s24595" name="公式" r:id="rId4" imgW="1612800" imgH="507960" progId="Equation.3">
                  <p:embed/>
                </p:oleObj>
              </mc:Choice>
              <mc:Fallback>
                <p:oleObj name="公式" r:id="rId4" imgW="1612800" imgH="50796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28775"/>
                        <a:ext cx="3860800" cy="12176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10"/>
          <p:cNvSpPr txBox="1">
            <a:spLocks noChangeArrowheads="1"/>
          </p:cNvSpPr>
          <p:nvPr/>
        </p:nvSpPr>
        <p:spPr bwMode="auto">
          <a:xfrm>
            <a:off x="323850" y="1052513"/>
            <a:ext cx="7777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a:t>D</a:t>
            </a:r>
            <a:r>
              <a:rPr kumimoji="1" lang="zh-CN" altLang="en-US"/>
              <a:t>触发器的特性方程为</a:t>
            </a:r>
            <a:r>
              <a:rPr kumimoji="1" lang="en-US" altLang="zh-CN" i="1"/>
              <a:t>Q </a:t>
            </a:r>
            <a:r>
              <a:rPr kumimoji="1" lang="en-US" altLang="zh-CN"/>
              <a:t>*</a:t>
            </a:r>
            <a:r>
              <a:rPr kumimoji="1" lang="zh-CN" altLang="en-US"/>
              <a:t>＝</a:t>
            </a:r>
            <a:r>
              <a:rPr kumimoji="1" lang="en-US" altLang="zh-CN"/>
              <a:t>D</a:t>
            </a:r>
            <a:r>
              <a:rPr kumimoji="1" lang="zh-CN" altLang="en-US"/>
              <a:t>，得</a:t>
            </a:r>
          </a:p>
        </p:txBody>
      </p:sp>
      <p:sp>
        <p:nvSpPr>
          <p:cNvPr id="24587" name="Rectangle 11"/>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aphicFrame>
        <p:nvGraphicFramePr>
          <p:cNvPr id="24588" name="Object 12"/>
          <p:cNvGraphicFramePr>
            <a:graphicFrameLocks noChangeAspect="1"/>
          </p:cNvGraphicFramePr>
          <p:nvPr/>
        </p:nvGraphicFramePr>
        <p:xfrm>
          <a:off x="611188" y="1628775"/>
          <a:ext cx="2447925" cy="989013"/>
        </p:xfrm>
        <a:graphic>
          <a:graphicData uri="http://schemas.openxmlformats.org/presentationml/2006/ole">
            <mc:AlternateContent xmlns:mc="http://schemas.openxmlformats.org/markup-compatibility/2006">
              <mc:Choice xmlns:v="urn:schemas-microsoft-com:vml" Requires="v">
                <p:oleObj spid="_x0000_s24596" name="公式" r:id="rId6" imgW="1193760" imgH="482400" progId="Equation.3">
                  <p:embed/>
                </p:oleObj>
              </mc:Choice>
              <mc:Fallback>
                <p:oleObj name="公式" r:id="rId6" imgW="1193760" imgH="4824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1628775"/>
                        <a:ext cx="2447925" cy="9890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9" name="AutoShape 13"/>
          <p:cNvSpPr>
            <a:spLocks noChangeArrowheads="1"/>
          </p:cNvSpPr>
          <p:nvPr/>
        </p:nvSpPr>
        <p:spPr bwMode="auto">
          <a:xfrm>
            <a:off x="3276600" y="1989138"/>
            <a:ext cx="1079500" cy="215900"/>
          </a:xfrm>
          <a:prstGeom prst="rightArrow">
            <a:avLst>
              <a:gd name="adj1" fmla="val 50000"/>
              <a:gd name="adj2" fmla="val 125000"/>
            </a:avLst>
          </a:prstGeom>
          <a:solidFill>
            <a:srgbClr val="FF3300"/>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590" name="Rectangle 14"/>
          <p:cNvSpPr>
            <a:spLocks noChangeArrowheads="1"/>
          </p:cNvSpPr>
          <p:nvPr/>
        </p:nvSpPr>
        <p:spPr bwMode="auto">
          <a:xfrm>
            <a:off x="250825" y="2636838"/>
            <a:ext cx="2713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u="sng"/>
              <a:t>（</a:t>
            </a:r>
            <a:r>
              <a:rPr lang="en-US" altLang="zh-CN" u="sng"/>
              <a:t>3) </a:t>
            </a:r>
            <a:r>
              <a:rPr lang="zh-CN" altLang="en-US" u="sng"/>
              <a:t>输出方程：</a:t>
            </a:r>
          </a:p>
        </p:txBody>
      </p:sp>
      <p:grpSp>
        <p:nvGrpSpPr>
          <p:cNvPr id="24591" name="Group 15"/>
          <p:cNvGrpSpPr>
            <a:grpSpLocks/>
          </p:cNvGrpSpPr>
          <p:nvPr/>
        </p:nvGrpSpPr>
        <p:grpSpPr bwMode="auto">
          <a:xfrm>
            <a:off x="684213" y="3213100"/>
            <a:ext cx="7200900" cy="2624138"/>
            <a:chOff x="884" y="1344"/>
            <a:chExt cx="4536" cy="1653"/>
          </a:xfrm>
        </p:grpSpPr>
        <p:pic>
          <p:nvPicPr>
            <p:cNvPr id="24592" name="Picture 16" descr="6-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 y="1344"/>
              <a:ext cx="4536" cy="165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4593" name="Rectangle 17"/>
            <p:cNvSpPr>
              <a:spLocks noChangeArrowheads="1"/>
            </p:cNvSpPr>
            <p:nvPr/>
          </p:nvSpPr>
          <p:spPr bwMode="auto">
            <a:xfrm>
              <a:off x="4286" y="2659"/>
              <a:ext cx="10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00"/>
                  </a:solidFill>
                  <a:effectLst>
                    <a:outerShdw blurRad="38100" dist="38100" dir="2700000" algn="tl">
                      <a:srgbClr val="FFFFFF"/>
                    </a:outerShdw>
                  </a:effectLst>
                </a:rPr>
                <a:t>图</a:t>
              </a:r>
              <a:r>
                <a:rPr lang="en-US" altLang="zh-CN">
                  <a:solidFill>
                    <a:srgbClr val="000000"/>
                  </a:solidFill>
                  <a:effectLst>
                    <a:outerShdw blurRad="38100" dist="38100" dir="2700000" algn="tl">
                      <a:srgbClr val="FFFFFF"/>
                    </a:outerShdw>
                  </a:effectLst>
                </a:rPr>
                <a:t>6.2.4</a:t>
              </a:r>
            </a:p>
          </p:txBody>
        </p:sp>
      </p:grpSp>
      <p:graphicFrame>
        <p:nvGraphicFramePr>
          <p:cNvPr id="24594" name="Object 18"/>
          <p:cNvGraphicFramePr>
            <a:graphicFrameLocks noChangeAspect="1"/>
          </p:cNvGraphicFramePr>
          <p:nvPr/>
        </p:nvGraphicFramePr>
        <p:xfrm>
          <a:off x="684213" y="6092825"/>
          <a:ext cx="6551612" cy="515938"/>
        </p:xfrm>
        <a:graphic>
          <a:graphicData uri="http://schemas.openxmlformats.org/presentationml/2006/ole">
            <mc:AlternateContent xmlns:mc="http://schemas.openxmlformats.org/markup-compatibility/2006">
              <mc:Choice xmlns:v="urn:schemas-microsoft-com:vml" Requires="v">
                <p:oleObj spid="_x0000_s24597" name="公式" r:id="rId9" imgW="2743200" imgH="215640" progId="Equation.3">
                  <p:embed/>
                </p:oleObj>
              </mc:Choice>
              <mc:Fallback>
                <p:oleObj name="公式" r:id="rId9" imgW="2743200" imgH="21564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6092825"/>
                        <a:ext cx="6551612" cy="51593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p:cTn id="7" dur="1000" fill="hold"/>
                                        <p:tgtEl>
                                          <p:spTgt spid="24578"/>
                                        </p:tgtEl>
                                        <p:attrNameLst>
                                          <p:attrName>ppt_x</p:attrName>
                                        </p:attrNameLst>
                                      </p:cBhvr>
                                      <p:tavLst>
                                        <p:tav tm="0">
                                          <p:val>
                                            <p:strVal val="#ppt_x-.2"/>
                                          </p:val>
                                        </p:tav>
                                        <p:tav tm="100000">
                                          <p:val>
                                            <p:strVal val="#ppt_x"/>
                                          </p:val>
                                        </p:tav>
                                      </p:tavLst>
                                    </p:anim>
                                    <p:anim calcmode="lin" valueType="num">
                                      <p:cBhvr>
                                        <p:cTn id="8" dur="1000" fill="hold"/>
                                        <p:tgtEl>
                                          <p:spTgt spid="2457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45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24586"/>
                                        </p:tgtEl>
                                        <p:attrNameLst>
                                          <p:attrName>style.visibility</p:attrName>
                                        </p:attrNameLst>
                                      </p:cBhvr>
                                      <p:to>
                                        <p:strVal val="visible"/>
                                      </p:to>
                                    </p:set>
                                    <p:animEffect transition="in" filter="barn(inHorizontal)">
                                      <p:cBhvr>
                                        <p:cTn id="14" dur="1000"/>
                                        <p:tgtEl>
                                          <p:spTgt spid="245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4588"/>
                                        </p:tgtEl>
                                        <p:attrNameLst>
                                          <p:attrName>style.visibility</p:attrName>
                                        </p:attrNameLst>
                                      </p:cBhvr>
                                      <p:to>
                                        <p:strVal val="visible"/>
                                      </p:to>
                                    </p:set>
                                    <p:animEffect transition="in" filter="fade">
                                      <p:cBhvr>
                                        <p:cTn id="19" dur="1000"/>
                                        <p:tgtEl>
                                          <p:spTgt spid="2458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589"/>
                                        </p:tgtEl>
                                        <p:attrNameLst>
                                          <p:attrName>style.visibility</p:attrName>
                                        </p:attrNameLst>
                                      </p:cBhvr>
                                      <p:to>
                                        <p:strVal val="visible"/>
                                      </p:to>
                                    </p:set>
                                    <p:animEffect transition="in" filter="wipe(left)">
                                      <p:cBhvr>
                                        <p:cTn id="24" dur="1000"/>
                                        <p:tgtEl>
                                          <p:spTgt spid="245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4585"/>
                                        </p:tgtEl>
                                        <p:attrNameLst>
                                          <p:attrName>style.visibility</p:attrName>
                                        </p:attrNameLst>
                                      </p:cBhvr>
                                      <p:to>
                                        <p:strVal val="visible"/>
                                      </p:to>
                                    </p:set>
                                    <p:animEffect transition="in" filter="fade">
                                      <p:cBhvr>
                                        <p:cTn id="29" dur="1000"/>
                                        <p:tgtEl>
                                          <p:spTgt spid="2458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24590"/>
                                        </p:tgtEl>
                                        <p:attrNameLst>
                                          <p:attrName>style.visibility</p:attrName>
                                        </p:attrNameLst>
                                      </p:cBhvr>
                                      <p:to>
                                        <p:strVal val="visible"/>
                                      </p:to>
                                    </p:set>
                                    <p:anim calcmode="lin" valueType="num">
                                      <p:cBhvr>
                                        <p:cTn id="34" dur="1000" fill="hold"/>
                                        <p:tgtEl>
                                          <p:spTgt spid="24590"/>
                                        </p:tgtEl>
                                        <p:attrNameLst>
                                          <p:attrName>ppt_x</p:attrName>
                                        </p:attrNameLst>
                                      </p:cBhvr>
                                      <p:tavLst>
                                        <p:tav tm="0">
                                          <p:val>
                                            <p:strVal val="#ppt_x-.2"/>
                                          </p:val>
                                        </p:tav>
                                        <p:tav tm="100000">
                                          <p:val>
                                            <p:strVal val="#ppt_x"/>
                                          </p:val>
                                        </p:tav>
                                      </p:tavLst>
                                    </p:anim>
                                    <p:anim calcmode="lin" valueType="num">
                                      <p:cBhvr>
                                        <p:cTn id="35" dur="1000" fill="hold"/>
                                        <p:tgtEl>
                                          <p:spTgt spid="24590"/>
                                        </p:tgtEl>
                                        <p:attrNameLst>
                                          <p:attrName>ppt_y</p:attrName>
                                        </p:attrNameLst>
                                      </p:cBhvr>
                                      <p:tavLst>
                                        <p:tav tm="0">
                                          <p:val>
                                            <p:strVal val="#ppt_y"/>
                                          </p:val>
                                        </p:tav>
                                        <p:tav tm="100000">
                                          <p:val>
                                            <p:strVal val="#ppt_y"/>
                                          </p:val>
                                        </p:tav>
                                      </p:tavLst>
                                    </p:anim>
                                    <p:animEffect transition="in" filter="wipe(right)" prLst="gradientSize: 0.1">
                                      <p:cBhvr>
                                        <p:cTn id="36" dur="1000"/>
                                        <p:tgtEl>
                                          <p:spTgt spid="245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24591"/>
                                        </p:tgtEl>
                                        <p:attrNameLst>
                                          <p:attrName>style.visibility</p:attrName>
                                        </p:attrNameLst>
                                      </p:cBhvr>
                                      <p:to>
                                        <p:strVal val="visible"/>
                                      </p:to>
                                    </p:set>
                                    <p:animEffect transition="in" filter="dissolve">
                                      <p:cBhvr>
                                        <p:cTn id="41" dur="1000"/>
                                        <p:tgtEl>
                                          <p:spTgt spid="2459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24594"/>
                                        </p:tgtEl>
                                        <p:attrNameLst>
                                          <p:attrName>style.visibility</p:attrName>
                                        </p:attrNameLst>
                                      </p:cBhvr>
                                      <p:to>
                                        <p:strVal val="visible"/>
                                      </p:to>
                                    </p:set>
                                    <p:animEffect transition="in" filter="fade">
                                      <p:cBhvr>
                                        <p:cTn id="46" dur="1000"/>
                                        <p:tgtEl>
                                          <p:spTgt spid="24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86" grpId="0" autoUpdateAnimBg="0"/>
      <p:bldP spid="24589" grpId="0" animBg="1"/>
      <p:bldP spid="2459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ChangeArrowheads="1"/>
          </p:cNvSpPr>
          <p:nvPr>
            <p:ph type="title"/>
          </p:nvPr>
        </p:nvSpPr>
        <p:spPr bwMode="auto">
          <a:xfrm>
            <a:off x="179388" y="620713"/>
            <a:ext cx="36988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en-US" altLang="zh-CN" sz="2800" u="sng">
                <a:solidFill>
                  <a:schemeClr val="tx1"/>
                </a:solidFill>
                <a:effectLst/>
                <a:latin typeface="Times New Roman" pitchFamily="18" charset="0"/>
                <a:ea typeface="楷体_GB2312" pitchFamily="49" charset="-122"/>
              </a:rPr>
              <a:t>(4</a:t>
            </a:r>
            <a:r>
              <a:rPr kumimoji="1" lang="zh-CN" altLang="en-US" sz="2800" u="sng">
                <a:solidFill>
                  <a:schemeClr val="tx1"/>
                </a:solidFill>
                <a:effectLst/>
                <a:latin typeface="Times New Roman" pitchFamily="18" charset="0"/>
                <a:ea typeface="楷体_GB2312" pitchFamily="49" charset="-122"/>
              </a:rPr>
              <a:t>）状态转换表：</a:t>
            </a:r>
            <a:endParaRPr lang="zh-CN" altLang="en-US" sz="2800" u="sng">
              <a:solidFill>
                <a:schemeClr val="tx1"/>
              </a:solidFill>
              <a:latin typeface="Times New Roman" pitchFamily="18" charset="0"/>
              <a:ea typeface="楷体_GB2312" pitchFamily="49" charset="-122"/>
            </a:endParaRPr>
          </a:p>
        </p:txBody>
      </p:sp>
      <p:sp>
        <p:nvSpPr>
          <p:cNvPr id="26632" name="Text Box 8"/>
          <p:cNvSpPr txBox="1">
            <a:spLocks noChangeArrowheads="1"/>
          </p:cNvSpPr>
          <p:nvPr/>
        </p:nvSpPr>
        <p:spPr bwMode="auto">
          <a:xfrm>
            <a:off x="539750" y="2636838"/>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a:t>
            </a:r>
            <a:r>
              <a:rPr kumimoji="1" lang="zh-CN" altLang="en-US"/>
              <a:t>＝</a:t>
            </a:r>
            <a:r>
              <a:rPr kumimoji="1" lang="en-US" altLang="zh-CN"/>
              <a:t>0</a:t>
            </a:r>
            <a:r>
              <a:rPr kumimoji="1" lang="zh-CN" altLang="en-US"/>
              <a:t>时</a:t>
            </a:r>
          </a:p>
        </p:txBody>
      </p:sp>
      <p:graphicFrame>
        <p:nvGraphicFramePr>
          <p:cNvPr id="26633" name="Object 9"/>
          <p:cNvGraphicFramePr>
            <a:graphicFrameLocks noChangeAspect="1"/>
          </p:cNvGraphicFramePr>
          <p:nvPr/>
        </p:nvGraphicFramePr>
        <p:xfrm>
          <a:off x="468313" y="3275013"/>
          <a:ext cx="3240087" cy="2770187"/>
        </p:xfrm>
        <a:graphic>
          <a:graphicData uri="http://schemas.openxmlformats.org/presentationml/2006/ole">
            <mc:AlternateContent xmlns:mc="http://schemas.openxmlformats.org/markup-compatibility/2006">
              <mc:Choice xmlns:v="urn:schemas-microsoft-com:vml" Requires="v">
                <p:oleObj spid="_x0000_s26641" name="Visio" r:id="rId4" imgW="1418844" imgH="1212494" progId="Visio.Drawing.11">
                  <p:embed/>
                </p:oleObj>
              </mc:Choice>
              <mc:Fallback>
                <p:oleObj name="Visio" r:id="rId4" imgW="1418844" imgH="1212494"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275013"/>
                        <a:ext cx="3240087" cy="27701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4" name="Text Box 10"/>
          <p:cNvSpPr txBox="1">
            <a:spLocks noChangeArrowheads="1"/>
          </p:cNvSpPr>
          <p:nvPr/>
        </p:nvSpPr>
        <p:spPr bwMode="auto">
          <a:xfrm>
            <a:off x="539750" y="6165850"/>
            <a:ext cx="3671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为</a:t>
            </a:r>
            <a:r>
              <a:rPr kumimoji="1" lang="en-US" altLang="zh-CN"/>
              <a:t>4</a:t>
            </a:r>
            <a:r>
              <a:rPr kumimoji="1" lang="zh-CN" altLang="en-US"/>
              <a:t>进制加法计数器</a:t>
            </a:r>
          </a:p>
        </p:txBody>
      </p:sp>
      <p:sp>
        <p:nvSpPr>
          <p:cNvPr id="26635" name="Text Box 11"/>
          <p:cNvSpPr txBox="1">
            <a:spLocks noChangeArrowheads="1"/>
          </p:cNvSpPr>
          <p:nvPr/>
        </p:nvSpPr>
        <p:spPr bwMode="auto">
          <a:xfrm>
            <a:off x="4787900" y="263683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a:t>
            </a:r>
            <a:r>
              <a:rPr kumimoji="1" lang="zh-CN" altLang="en-US"/>
              <a:t>＝</a:t>
            </a:r>
            <a:r>
              <a:rPr kumimoji="1" lang="en-US" altLang="zh-CN"/>
              <a:t>1</a:t>
            </a:r>
            <a:r>
              <a:rPr kumimoji="1" lang="zh-CN" altLang="en-US"/>
              <a:t>时</a:t>
            </a:r>
          </a:p>
        </p:txBody>
      </p:sp>
      <p:graphicFrame>
        <p:nvGraphicFramePr>
          <p:cNvPr id="26636" name="Object 12"/>
          <p:cNvGraphicFramePr>
            <a:graphicFrameLocks noChangeAspect="1"/>
          </p:cNvGraphicFramePr>
          <p:nvPr/>
        </p:nvGraphicFramePr>
        <p:xfrm>
          <a:off x="4787900" y="3284538"/>
          <a:ext cx="3168650" cy="2708275"/>
        </p:xfrm>
        <a:graphic>
          <a:graphicData uri="http://schemas.openxmlformats.org/presentationml/2006/ole">
            <mc:AlternateContent xmlns:mc="http://schemas.openxmlformats.org/markup-compatibility/2006">
              <mc:Choice xmlns:v="urn:schemas-microsoft-com:vml" Requires="v">
                <p:oleObj spid="_x0000_s26642" name="Visio" r:id="rId6" imgW="1418844" imgH="1212494" progId="Visio.Drawing.11">
                  <p:embed/>
                </p:oleObj>
              </mc:Choice>
              <mc:Fallback>
                <p:oleObj name="Visio" r:id="rId6" imgW="1418844" imgH="1212494" progId="Visio.Drawing.11">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3284538"/>
                        <a:ext cx="3168650" cy="270827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7" name="Text Box 13"/>
          <p:cNvSpPr txBox="1">
            <a:spLocks noChangeArrowheads="1"/>
          </p:cNvSpPr>
          <p:nvPr/>
        </p:nvSpPr>
        <p:spPr bwMode="auto">
          <a:xfrm>
            <a:off x="4716463" y="6092825"/>
            <a:ext cx="3816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为</a:t>
            </a:r>
            <a:r>
              <a:rPr kumimoji="1" lang="en-US" altLang="zh-CN"/>
              <a:t>4</a:t>
            </a:r>
            <a:r>
              <a:rPr kumimoji="1" lang="zh-CN" altLang="en-US"/>
              <a:t>进制减法计数器</a:t>
            </a:r>
          </a:p>
        </p:txBody>
      </p:sp>
      <p:sp>
        <p:nvSpPr>
          <p:cNvPr id="26638" name="Rectangle 14"/>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aphicFrame>
        <p:nvGraphicFramePr>
          <p:cNvPr id="26639" name="Object 15"/>
          <p:cNvGraphicFramePr>
            <a:graphicFrameLocks noChangeAspect="1"/>
          </p:cNvGraphicFramePr>
          <p:nvPr/>
        </p:nvGraphicFramePr>
        <p:xfrm>
          <a:off x="3419475" y="692150"/>
          <a:ext cx="3860800" cy="1217613"/>
        </p:xfrm>
        <a:graphic>
          <a:graphicData uri="http://schemas.openxmlformats.org/presentationml/2006/ole">
            <mc:AlternateContent xmlns:mc="http://schemas.openxmlformats.org/markup-compatibility/2006">
              <mc:Choice xmlns:v="urn:schemas-microsoft-com:vml" Requires="v">
                <p:oleObj spid="_x0000_s26643" name="公式" r:id="rId8" imgW="1612800" imgH="507960" progId="Equation.3">
                  <p:embed/>
                </p:oleObj>
              </mc:Choice>
              <mc:Fallback>
                <p:oleObj name="公式" r:id="rId8" imgW="1612800" imgH="50796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9475" y="692150"/>
                        <a:ext cx="3860800" cy="12176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0" name="Object 16"/>
          <p:cNvGraphicFramePr>
            <a:graphicFrameLocks noChangeAspect="1"/>
          </p:cNvGraphicFramePr>
          <p:nvPr/>
        </p:nvGraphicFramePr>
        <p:xfrm>
          <a:off x="2339975" y="2133600"/>
          <a:ext cx="6551613" cy="515938"/>
        </p:xfrm>
        <a:graphic>
          <a:graphicData uri="http://schemas.openxmlformats.org/presentationml/2006/ole">
            <mc:AlternateContent xmlns:mc="http://schemas.openxmlformats.org/markup-compatibility/2006">
              <mc:Choice xmlns:v="urn:schemas-microsoft-com:vml" Requires="v">
                <p:oleObj spid="_x0000_s26644" name="公式" r:id="rId10" imgW="2743200" imgH="215640" progId="Equation.3">
                  <p:embed/>
                </p:oleObj>
              </mc:Choice>
              <mc:Fallback>
                <p:oleObj name="公式" r:id="rId10" imgW="2743200" imgH="21564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975" y="2133600"/>
                        <a:ext cx="6551613" cy="51593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1000" fill="hold"/>
                                        <p:tgtEl>
                                          <p:spTgt spid="26626"/>
                                        </p:tgtEl>
                                        <p:attrNameLst>
                                          <p:attrName>ppt_x</p:attrName>
                                        </p:attrNameLst>
                                      </p:cBhvr>
                                      <p:tavLst>
                                        <p:tav tm="0">
                                          <p:val>
                                            <p:strVal val="#ppt_x-.2"/>
                                          </p:val>
                                        </p:tav>
                                        <p:tav tm="100000">
                                          <p:val>
                                            <p:strVal val="#ppt_x"/>
                                          </p:val>
                                        </p:tav>
                                      </p:tavLst>
                                    </p:anim>
                                    <p:anim calcmode="lin" valueType="num">
                                      <p:cBhvr>
                                        <p:cTn id="8" dur="1000" fill="hold"/>
                                        <p:tgtEl>
                                          <p:spTgt spid="266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62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26639"/>
                                        </p:tgtEl>
                                        <p:attrNameLst>
                                          <p:attrName>style.visibility</p:attrName>
                                        </p:attrNameLst>
                                      </p:cBhvr>
                                      <p:to>
                                        <p:strVal val="visible"/>
                                      </p:to>
                                    </p:set>
                                    <p:animEffect transition="in" filter="fade">
                                      <p:cBhvr>
                                        <p:cTn id="14" dur="1000"/>
                                        <p:tgtEl>
                                          <p:spTgt spid="266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6640"/>
                                        </p:tgtEl>
                                        <p:attrNameLst>
                                          <p:attrName>style.visibility</p:attrName>
                                        </p:attrNameLst>
                                      </p:cBhvr>
                                      <p:to>
                                        <p:strVal val="visible"/>
                                      </p:to>
                                    </p:set>
                                    <p:animEffect transition="in" filter="fade">
                                      <p:cBhvr>
                                        <p:cTn id="19" dur="1000"/>
                                        <p:tgtEl>
                                          <p:spTgt spid="266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26632"/>
                                        </p:tgtEl>
                                        <p:attrNameLst>
                                          <p:attrName>style.visibility</p:attrName>
                                        </p:attrNameLst>
                                      </p:cBhvr>
                                      <p:to>
                                        <p:strVal val="visible"/>
                                      </p:to>
                                    </p:set>
                                    <p:anim calcmode="lin" valueType="num">
                                      <p:cBhvr>
                                        <p:cTn id="24" dur="1000" fill="hold"/>
                                        <p:tgtEl>
                                          <p:spTgt spid="26632"/>
                                        </p:tgtEl>
                                        <p:attrNameLst>
                                          <p:attrName>ppt_x</p:attrName>
                                        </p:attrNameLst>
                                      </p:cBhvr>
                                      <p:tavLst>
                                        <p:tav tm="0">
                                          <p:val>
                                            <p:strVal val="#ppt_x-.2"/>
                                          </p:val>
                                        </p:tav>
                                        <p:tav tm="100000">
                                          <p:val>
                                            <p:strVal val="#ppt_x"/>
                                          </p:val>
                                        </p:tav>
                                      </p:tavLst>
                                    </p:anim>
                                    <p:anim calcmode="lin" valueType="num">
                                      <p:cBhvr>
                                        <p:cTn id="25" dur="1000" fill="hold"/>
                                        <p:tgtEl>
                                          <p:spTgt spid="26632"/>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663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6633"/>
                                        </p:tgtEl>
                                        <p:attrNameLst>
                                          <p:attrName>style.visibility</p:attrName>
                                        </p:attrNameLst>
                                      </p:cBhvr>
                                      <p:to>
                                        <p:strVal val="visible"/>
                                      </p:to>
                                    </p:set>
                                    <p:animEffect transition="in" filter="dissolve">
                                      <p:cBhvr>
                                        <p:cTn id="31" dur="1000"/>
                                        <p:tgtEl>
                                          <p:spTgt spid="266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634"/>
                                        </p:tgtEl>
                                        <p:attrNameLst>
                                          <p:attrName>style.visibility</p:attrName>
                                        </p:attrNameLst>
                                      </p:cBhvr>
                                      <p:to>
                                        <p:strVal val="visible"/>
                                      </p:to>
                                    </p:set>
                                    <p:animEffect transition="in" filter="wipe(left)">
                                      <p:cBhvr>
                                        <p:cTn id="36" dur="1000"/>
                                        <p:tgtEl>
                                          <p:spTgt spid="2663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9" presetClass="entr" presetSubtype="0" fill="hold" grpId="0" nodeType="clickEffect">
                                  <p:stCondLst>
                                    <p:cond delay="0"/>
                                  </p:stCondLst>
                                  <p:childTnLst>
                                    <p:set>
                                      <p:cBhvr>
                                        <p:cTn id="40" dur="1" fill="hold">
                                          <p:stCondLst>
                                            <p:cond delay="0"/>
                                          </p:stCondLst>
                                        </p:cTn>
                                        <p:tgtEl>
                                          <p:spTgt spid="26635"/>
                                        </p:tgtEl>
                                        <p:attrNameLst>
                                          <p:attrName>style.visibility</p:attrName>
                                        </p:attrNameLst>
                                      </p:cBhvr>
                                      <p:to>
                                        <p:strVal val="visible"/>
                                      </p:to>
                                    </p:set>
                                    <p:anim calcmode="lin" valueType="num">
                                      <p:cBhvr>
                                        <p:cTn id="41" dur="1000" fill="hold"/>
                                        <p:tgtEl>
                                          <p:spTgt spid="26635"/>
                                        </p:tgtEl>
                                        <p:attrNameLst>
                                          <p:attrName>ppt_x</p:attrName>
                                        </p:attrNameLst>
                                      </p:cBhvr>
                                      <p:tavLst>
                                        <p:tav tm="0">
                                          <p:val>
                                            <p:strVal val="#ppt_x-.2"/>
                                          </p:val>
                                        </p:tav>
                                        <p:tav tm="100000">
                                          <p:val>
                                            <p:strVal val="#ppt_x"/>
                                          </p:val>
                                        </p:tav>
                                      </p:tavLst>
                                    </p:anim>
                                    <p:anim calcmode="lin" valueType="num">
                                      <p:cBhvr>
                                        <p:cTn id="42" dur="1000" fill="hold"/>
                                        <p:tgtEl>
                                          <p:spTgt spid="26635"/>
                                        </p:tgtEl>
                                        <p:attrNameLst>
                                          <p:attrName>ppt_y</p:attrName>
                                        </p:attrNameLst>
                                      </p:cBhvr>
                                      <p:tavLst>
                                        <p:tav tm="0">
                                          <p:val>
                                            <p:strVal val="#ppt_y"/>
                                          </p:val>
                                        </p:tav>
                                        <p:tav tm="100000">
                                          <p:val>
                                            <p:strVal val="#ppt_y"/>
                                          </p:val>
                                        </p:tav>
                                      </p:tavLst>
                                    </p:anim>
                                    <p:animEffect transition="in" filter="wipe(right)" prLst="gradientSize: 0.1">
                                      <p:cBhvr>
                                        <p:cTn id="43" dur="1000"/>
                                        <p:tgtEl>
                                          <p:spTgt spid="2663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26636"/>
                                        </p:tgtEl>
                                        <p:attrNameLst>
                                          <p:attrName>style.visibility</p:attrName>
                                        </p:attrNameLst>
                                      </p:cBhvr>
                                      <p:to>
                                        <p:strVal val="visible"/>
                                      </p:to>
                                    </p:set>
                                    <p:animEffect transition="in" filter="dissolve">
                                      <p:cBhvr>
                                        <p:cTn id="48" dur="1000"/>
                                        <p:tgtEl>
                                          <p:spTgt spid="2663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6637"/>
                                        </p:tgtEl>
                                        <p:attrNameLst>
                                          <p:attrName>style.visibility</p:attrName>
                                        </p:attrNameLst>
                                      </p:cBhvr>
                                      <p:to>
                                        <p:strVal val="visible"/>
                                      </p:to>
                                    </p:set>
                                    <p:animEffect transition="in" filter="wipe(left)">
                                      <p:cBhvr>
                                        <p:cTn id="53" dur="1000"/>
                                        <p:tgtEl>
                                          <p:spTgt spid="26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32" grpId="0" autoUpdateAnimBg="0"/>
      <p:bldP spid="26634" grpId="0" autoUpdateAnimBg="0"/>
      <p:bldP spid="26635" grpId="0" autoUpdateAnimBg="0"/>
      <p:bldP spid="2663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ChangeArrowheads="1"/>
          </p:cNvSpPr>
          <p:nvPr>
            <p:ph type="title"/>
          </p:nvPr>
        </p:nvSpPr>
        <p:spPr bwMode="auto">
          <a:xfrm>
            <a:off x="323850" y="549275"/>
            <a:ext cx="5111750" cy="576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latin typeface="Times New Roman" pitchFamily="18" charset="0"/>
                <a:ea typeface="楷体_GB2312" pitchFamily="49" charset="-122"/>
              </a:rPr>
              <a:t>可以合成一个状态转换表为：</a:t>
            </a:r>
          </a:p>
        </p:txBody>
      </p:sp>
      <p:graphicFrame>
        <p:nvGraphicFramePr>
          <p:cNvPr id="45060" name="Object 4"/>
          <p:cNvGraphicFramePr>
            <a:graphicFrameLocks noChangeAspect="1"/>
          </p:cNvGraphicFramePr>
          <p:nvPr/>
        </p:nvGraphicFramePr>
        <p:xfrm>
          <a:off x="3348038" y="2205038"/>
          <a:ext cx="5545137" cy="3149600"/>
        </p:xfrm>
        <a:graphic>
          <a:graphicData uri="http://schemas.openxmlformats.org/presentationml/2006/ole">
            <mc:AlternateContent xmlns:mc="http://schemas.openxmlformats.org/markup-compatibility/2006">
              <mc:Choice xmlns:v="urn:schemas-microsoft-com:vml" Requires="v">
                <p:oleObj spid="_x0000_s45180" name="Visio" r:id="rId4" imgW="3517697" imgH="1634947" progId="Visio.Drawing.11">
                  <p:embed/>
                </p:oleObj>
              </mc:Choice>
              <mc:Fallback>
                <p:oleObj name="Visio" r:id="rId4" imgW="3517697" imgH="163494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r="18187"/>
                      <a:stretch>
                        <a:fillRect/>
                      </a:stretch>
                    </p:blipFill>
                    <p:spPr bwMode="auto">
                      <a:xfrm>
                        <a:off x="3348038" y="2205038"/>
                        <a:ext cx="5545137" cy="3149600"/>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174" name="Rectangle 118"/>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pSp>
        <p:nvGrpSpPr>
          <p:cNvPr id="45179" name="Group 123"/>
          <p:cNvGrpSpPr>
            <a:grpSpLocks/>
          </p:cNvGrpSpPr>
          <p:nvPr/>
        </p:nvGrpSpPr>
        <p:grpSpPr bwMode="auto">
          <a:xfrm>
            <a:off x="323850" y="1052513"/>
            <a:ext cx="2663825" cy="5600700"/>
            <a:chOff x="204" y="663"/>
            <a:chExt cx="1678" cy="3528"/>
          </a:xfrm>
        </p:grpSpPr>
        <p:sp>
          <p:nvSpPr>
            <p:cNvPr id="45175" name="Text Box 119"/>
            <p:cNvSpPr txBox="1">
              <a:spLocks noChangeArrowheads="1"/>
            </p:cNvSpPr>
            <p:nvPr/>
          </p:nvSpPr>
          <p:spPr bwMode="auto">
            <a:xfrm>
              <a:off x="204" y="663"/>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a:t>
              </a:r>
              <a:r>
                <a:rPr kumimoji="1" lang="zh-CN" altLang="en-US"/>
                <a:t>＝</a:t>
              </a:r>
              <a:r>
                <a:rPr kumimoji="1" lang="en-US" altLang="zh-CN"/>
                <a:t>0</a:t>
              </a:r>
              <a:r>
                <a:rPr kumimoji="1" lang="zh-CN" altLang="en-US"/>
                <a:t>时</a:t>
              </a:r>
            </a:p>
          </p:txBody>
        </p:sp>
        <p:graphicFrame>
          <p:nvGraphicFramePr>
            <p:cNvPr id="45176" name="Object 120"/>
            <p:cNvGraphicFramePr>
              <a:graphicFrameLocks noChangeAspect="1"/>
            </p:cNvGraphicFramePr>
            <p:nvPr/>
          </p:nvGraphicFramePr>
          <p:xfrm>
            <a:off x="204" y="1026"/>
            <a:ext cx="1632" cy="1395"/>
          </p:xfrm>
          <a:graphic>
            <a:graphicData uri="http://schemas.openxmlformats.org/presentationml/2006/ole">
              <mc:AlternateContent xmlns:mc="http://schemas.openxmlformats.org/markup-compatibility/2006">
                <mc:Choice xmlns:v="urn:schemas-microsoft-com:vml" Requires="v">
                  <p:oleObj spid="_x0000_s45181" name="Visio" r:id="rId6" imgW="1418844" imgH="1212494" progId="Visio.Drawing.11">
                    <p:embed/>
                  </p:oleObj>
                </mc:Choice>
                <mc:Fallback>
                  <p:oleObj name="Visio" r:id="rId6" imgW="1418844" imgH="1212494" progId="Visio.Drawing.11">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 y="1026"/>
                          <a:ext cx="1632" cy="1395"/>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177" name="Text Box 121"/>
            <p:cNvSpPr txBox="1">
              <a:spLocks noChangeArrowheads="1"/>
            </p:cNvSpPr>
            <p:nvPr/>
          </p:nvSpPr>
          <p:spPr bwMode="auto">
            <a:xfrm>
              <a:off x="295" y="2432"/>
              <a:ext cx="10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a:t>
              </a:r>
              <a:r>
                <a:rPr kumimoji="1" lang="zh-CN" altLang="en-US"/>
                <a:t>＝</a:t>
              </a:r>
              <a:r>
                <a:rPr kumimoji="1" lang="en-US" altLang="zh-CN"/>
                <a:t>1</a:t>
              </a:r>
              <a:r>
                <a:rPr kumimoji="1" lang="zh-CN" altLang="en-US"/>
                <a:t>时</a:t>
              </a:r>
            </a:p>
          </p:txBody>
        </p:sp>
        <p:graphicFrame>
          <p:nvGraphicFramePr>
            <p:cNvPr id="45178" name="Object 122"/>
            <p:cNvGraphicFramePr>
              <a:graphicFrameLocks noChangeAspect="1"/>
            </p:cNvGraphicFramePr>
            <p:nvPr/>
          </p:nvGraphicFramePr>
          <p:xfrm>
            <a:off x="249" y="2795"/>
            <a:ext cx="1633" cy="1396"/>
          </p:xfrm>
          <a:graphic>
            <a:graphicData uri="http://schemas.openxmlformats.org/presentationml/2006/ole">
              <mc:AlternateContent xmlns:mc="http://schemas.openxmlformats.org/markup-compatibility/2006">
                <mc:Choice xmlns:v="urn:schemas-microsoft-com:vml" Requires="v">
                  <p:oleObj spid="_x0000_s45182" name="Visio" r:id="rId8" imgW="1418844" imgH="1212494" progId="Visio.Drawing.11">
                    <p:embed/>
                  </p:oleObj>
                </mc:Choice>
                <mc:Fallback>
                  <p:oleObj name="Visio" r:id="rId8" imgW="1418844" imgH="1212494" progId="Visio.Drawing.11">
                    <p:embed/>
                    <p:pic>
                      <p:nvPicPr>
                        <p:cNvPr id="0" name="Object 1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 y="2795"/>
                          <a:ext cx="1633" cy="1396"/>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10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5179"/>
                                        </p:tgtEl>
                                        <p:attrNameLst>
                                          <p:attrName>style.visibility</p:attrName>
                                        </p:attrNameLst>
                                      </p:cBhvr>
                                      <p:to>
                                        <p:strVal val="visible"/>
                                      </p:to>
                                    </p:set>
                                    <p:animEffect transition="in" filter="dissolve">
                                      <p:cBhvr>
                                        <p:cTn id="12" dur="1000"/>
                                        <p:tgtEl>
                                          <p:spTgt spid="451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5060"/>
                                        </p:tgtEl>
                                        <p:attrNameLst>
                                          <p:attrName>style.visibility</p:attrName>
                                        </p:attrNameLst>
                                      </p:cBhvr>
                                      <p:to>
                                        <p:strVal val="visible"/>
                                      </p:to>
                                    </p:set>
                                    <p:animEffect transition="in" filter="dissolve">
                                      <p:cBhvr>
                                        <p:cTn id="17" dur="1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ChangeArrowheads="1"/>
          </p:cNvSpPr>
          <p:nvPr>
            <p:ph type="title"/>
          </p:nvPr>
        </p:nvSpPr>
        <p:spPr bwMode="auto">
          <a:xfrm>
            <a:off x="323850" y="5229225"/>
            <a:ext cx="8640763"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故此电路为有输入控制的逻辑电路，为可控计数器，</a:t>
            </a:r>
            <a:r>
              <a:rPr lang="en-US" altLang="zh-CN" sz="2800">
                <a:solidFill>
                  <a:schemeClr val="tx1"/>
                </a:solidFill>
                <a:effectLst/>
                <a:latin typeface="Times New Roman" pitchFamily="18" charset="0"/>
                <a:ea typeface="楷体_GB2312" pitchFamily="49" charset="-122"/>
              </a:rPr>
              <a:t>A</a:t>
            </a:r>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0</a:t>
            </a:r>
            <a:r>
              <a:rPr lang="zh-CN" altLang="en-US" sz="2800">
                <a:solidFill>
                  <a:schemeClr val="tx1"/>
                </a:solidFill>
                <a:effectLst/>
                <a:latin typeface="Times New Roman" pitchFamily="18" charset="0"/>
                <a:ea typeface="楷体_GB2312" pitchFamily="49" charset="-122"/>
              </a:rPr>
              <a:t>为加法计数器，</a:t>
            </a:r>
            <a:r>
              <a:rPr lang="en-US" altLang="zh-CN" sz="2800">
                <a:solidFill>
                  <a:schemeClr val="tx1"/>
                </a:solidFill>
                <a:effectLst/>
                <a:latin typeface="Times New Roman" pitchFamily="18" charset="0"/>
                <a:ea typeface="楷体_GB2312" pitchFamily="49" charset="-122"/>
              </a:rPr>
              <a:t>A</a:t>
            </a:r>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1</a:t>
            </a:r>
            <a:r>
              <a:rPr lang="zh-CN" altLang="en-US" sz="2800">
                <a:solidFill>
                  <a:schemeClr val="tx1"/>
                </a:solidFill>
                <a:effectLst/>
                <a:latin typeface="Times New Roman" pitchFamily="18" charset="0"/>
                <a:ea typeface="楷体_GB2312" pitchFamily="49" charset="-122"/>
              </a:rPr>
              <a:t>为减法计数器。</a:t>
            </a:r>
          </a:p>
        </p:txBody>
      </p:sp>
      <p:sp>
        <p:nvSpPr>
          <p:cNvPr id="46085" name="Rectangle 5"/>
          <p:cNvSpPr>
            <a:spLocks noChangeArrowheads="1"/>
          </p:cNvSpPr>
          <p:nvPr/>
        </p:nvSpPr>
        <p:spPr bwMode="auto">
          <a:xfrm>
            <a:off x="179388" y="620713"/>
            <a:ext cx="298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u="sng"/>
              <a:t>（</a:t>
            </a:r>
            <a:r>
              <a:rPr kumimoji="1" lang="en-US" altLang="zh-CN" u="sng"/>
              <a:t>5)</a:t>
            </a:r>
            <a:r>
              <a:rPr kumimoji="1" lang="zh-CN" altLang="en-US" u="sng"/>
              <a:t>状态转换图：</a:t>
            </a:r>
          </a:p>
        </p:txBody>
      </p:sp>
      <p:sp>
        <p:nvSpPr>
          <p:cNvPr id="46087" name="Rectangle 7"/>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pSp>
        <p:nvGrpSpPr>
          <p:cNvPr id="46090" name="Group 10"/>
          <p:cNvGrpSpPr>
            <a:grpSpLocks/>
          </p:cNvGrpSpPr>
          <p:nvPr/>
        </p:nvGrpSpPr>
        <p:grpSpPr bwMode="auto">
          <a:xfrm>
            <a:off x="1331913" y="1412875"/>
            <a:ext cx="5761037" cy="3749675"/>
            <a:chOff x="975" y="799"/>
            <a:chExt cx="3629" cy="2362"/>
          </a:xfrm>
        </p:grpSpPr>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 y="799"/>
              <a:ext cx="3629" cy="236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46088" name="Rectangle 8"/>
            <p:cNvSpPr>
              <a:spLocks noChangeArrowheads="1"/>
            </p:cNvSpPr>
            <p:nvPr/>
          </p:nvSpPr>
          <p:spPr bwMode="auto">
            <a:xfrm>
              <a:off x="3379" y="2750"/>
              <a:ext cx="9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00"/>
                  </a:solidFill>
                  <a:effectLst>
                    <a:outerShdw blurRad="38100" dist="38100" dir="2700000" algn="tl">
                      <a:srgbClr val="FFFFFF"/>
                    </a:outerShdw>
                  </a:effectLst>
                </a:rPr>
                <a:t>图</a:t>
              </a:r>
              <a:r>
                <a:rPr lang="en-US" altLang="zh-CN">
                  <a:solidFill>
                    <a:srgbClr val="000000"/>
                  </a:solidFill>
                  <a:effectLst>
                    <a:outerShdw blurRad="38100" dist="38100" dir="2700000" algn="tl">
                      <a:srgbClr val="FFFFFF"/>
                    </a:outerShdw>
                  </a:effectLst>
                </a:rPr>
                <a:t>6.2.5</a:t>
              </a:r>
            </a:p>
          </p:txBody>
        </p:sp>
      </p:grpSp>
      <p:sp>
        <p:nvSpPr>
          <p:cNvPr id="46091" name="Text Box 11"/>
          <p:cNvSpPr txBox="1">
            <a:spLocks noChangeArrowheads="1"/>
          </p:cNvSpPr>
          <p:nvPr/>
        </p:nvSpPr>
        <p:spPr bwMode="auto">
          <a:xfrm>
            <a:off x="250825" y="6165850"/>
            <a:ext cx="6265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四、状态机流程图（</a:t>
            </a:r>
            <a:r>
              <a:rPr lang="en-US" altLang="zh-CN" u="sng"/>
              <a:t>SM</a:t>
            </a:r>
            <a:r>
              <a:rPr lang="zh-CN" altLang="en-US" u="sng"/>
              <a:t>图）（自学）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anim calcmode="lin" valueType="num">
                                      <p:cBhvr>
                                        <p:cTn id="7" dur="1000" fill="hold"/>
                                        <p:tgtEl>
                                          <p:spTgt spid="46085"/>
                                        </p:tgtEl>
                                        <p:attrNameLst>
                                          <p:attrName>ppt_x</p:attrName>
                                        </p:attrNameLst>
                                      </p:cBhvr>
                                      <p:tavLst>
                                        <p:tav tm="0">
                                          <p:val>
                                            <p:strVal val="#ppt_x-.2"/>
                                          </p:val>
                                        </p:tav>
                                        <p:tav tm="100000">
                                          <p:val>
                                            <p:strVal val="#ppt_x"/>
                                          </p:val>
                                        </p:tav>
                                      </p:tavLst>
                                    </p:anim>
                                    <p:anim calcmode="lin" valueType="num">
                                      <p:cBhvr>
                                        <p:cTn id="8" dur="1000" fill="hold"/>
                                        <p:tgtEl>
                                          <p:spTgt spid="46085"/>
                                        </p:tgtEl>
                                        <p:attrNameLst>
                                          <p:attrName>ppt_y</p:attrName>
                                        </p:attrNameLst>
                                      </p:cBhvr>
                                      <p:tavLst>
                                        <p:tav tm="0">
                                          <p:val>
                                            <p:strVal val="#ppt_y"/>
                                          </p:val>
                                        </p:tav>
                                        <p:tav tm="100000">
                                          <p:val>
                                            <p:strVal val="#ppt_y"/>
                                          </p:val>
                                        </p:tav>
                                      </p:tavLst>
                                    </p:anim>
                                    <p:animEffect transition="in" filter="wipe(right)" prLst="gradientSize: 0.1">
                                      <p:cBhvr>
                                        <p:cTn id="9" dur="1000"/>
                                        <p:tgtEl>
                                          <p:spTgt spid="4608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46090"/>
                                        </p:tgtEl>
                                        <p:attrNameLst>
                                          <p:attrName>style.visibility</p:attrName>
                                        </p:attrNameLst>
                                      </p:cBhvr>
                                      <p:to>
                                        <p:strVal val="visible"/>
                                      </p:to>
                                    </p:set>
                                    <p:animEffect transition="in" filter="dissolve">
                                      <p:cBhvr>
                                        <p:cTn id="14" dur="1000"/>
                                        <p:tgtEl>
                                          <p:spTgt spid="4609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6082"/>
                                        </p:tgtEl>
                                        <p:attrNameLst>
                                          <p:attrName>style.visibility</p:attrName>
                                        </p:attrNameLst>
                                      </p:cBhvr>
                                      <p:to>
                                        <p:strVal val="visible"/>
                                      </p:to>
                                    </p:set>
                                    <p:animEffect transition="in" filter="circle(in)">
                                      <p:cBhvr>
                                        <p:cTn id="19" dur="1000"/>
                                        <p:tgtEl>
                                          <p:spTgt spid="4608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6091"/>
                                        </p:tgtEl>
                                        <p:attrNameLst>
                                          <p:attrName>style.visibility</p:attrName>
                                        </p:attrNameLst>
                                      </p:cBhvr>
                                      <p:to>
                                        <p:strVal val="visible"/>
                                      </p:to>
                                    </p:set>
                                    <p:animEffect transition="in" filter="circle(in)">
                                      <p:cBhvr>
                                        <p:cTn id="24" dur="500"/>
                                        <p:tgtEl>
                                          <p:spTgt spid="46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46085" grpId="0"/>
      <p:bldP spid="4609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ChangeArrowheads="1"/>
          </p:cNvSpPr>
          <p:nvPr>
            <p:ph type="title"/>
          </p:nvPr>
        </p:nvSpPr>
        <p:spPr bwMode="auto">
          <a:xfrm>
            <a:off x="179388" y="549275"/>
            <a:ext cx="69151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u="sng">
                <a:solidFill>
                  <a:schemeClr val="tx1"/>
                </a:solidFill>
                <a:effectLst/>
                <a:latin typeface="Times New Roman" pitchFamily="18" charset="0"/>
                <a:ea typeface="楷体_GB2312" pitchFamily="49" charset="-122"/>
              </a:rPr>
              <a:t>*6.2.3 </a:t>
            </a:r>
            <a:r>
              <a:rPr lang="zh-CN" altLang="en-US" sz="3200" u="sng">
                <a:solidFill>
                  <a:schemeClr val="tx1"/>
                </a:solidFill>
                <a:effectLst/>
                <a:latin typeface="Times New Roman" pitchFamily="18" charset="0"/>
                <a:ea typeface="楷体_GB2312" pitchFamily="49" charset="-122"/>
              </a:rPr>
              <a:t>异步时序逻辑电路的分析方法</a:t>
            </a:r>
          </a:p>
        </p:txBody>
      </p:sp>
      <p:sp>
        <p:nvSpPr>
          <p:cNvPr id="47108" name="Text Box 4"/>
          <p:cNvSpPr txBox="1">
            <a:spLocks noChangeArrowheads="1"/>
          </p:cNvSpPr>
          <p:nvPr/>
        </p:nvSpPr>
        <p:spPr bwMode="auto">
          <a:xfrm>
            <a:off x="250825" y="1125538"/>
            <a:ext cx="889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由于在异步时序逻辑电路中，触发器的动作不是同时的，故分析时除了写出驱动方程、状态方程和输出方程等外，还用写出各个触发器的时钟信号，因此异步时序逻辑电路的分析要比同步时序逻辑电路的分析复杂。</a:t>
            </a:r>
          </a:p>
        </p:txBody>
      </p:sp>
      <p:sp>
        <p:nvSpPr>
          <p:cNvPr id="47116" name="Text Box 12"/>
          <p:cNvSpPr txBox="1">
            <a:spLocks noChangeArrowheads="1"/>
          </p:cNvSpPr>
          <p:nvPr/>
        </p:nvSpPr>
        <p:spPr bwMode="auto">
          <a:xfrm>
            <a:off x="0" y="2997200"/>
            <a:ext cx="91455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例</a:t>
            </a:r>
            <a:r>
              <a:rPr kumimoji="1" lang="en-US" altLang="zh-CN"/>
              <a:t>6.2.3 </a:t>
            </a:r>
            <a:r>
              <a:rPr kumimoji="1" lang="zh-CN" altLang="en-US"/>
              <a:t>已知异步时序逻辑电路的逻辑图如图</a:t>
            </a:r>
            <a:r>
              <a:rPr kumimoji="1" lang="en-US" altLang="zh-CN"/>
              <a:t>6.2.6</a:t>
            </a:r>
            <a:r>
              <a:rPr kumimoji="1" lang="zh-CN" altLang="en-US"/>
              <a:t>所示，试分析它的逻辑功能，画出电路的状态转换图和时序图。</a:t>
            </a:r>
          </a:p>
        </p:txBody>
      </p:sp>
      <p:sp>
        <p:nvSpPr>
          <p:cNvPr id="47117" name="Rectangle 13"/>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pSp>
        <p:nvGrpSpPr>
          <p:cNvPr id="47119" name="Group 15"/>
          <p:cNvGrpSpPr>
            <a:grpSpLocks/>
          </p:cNvGrpSpPr>
          <p:nvPr/>
        </p:nvGrpSpPr>
        <p:grpSpPr bwMode="auto">
          <a:xfrm>
            <a:off x="250825" y="4221163"/>
            <a:ext cx="8893175" cy="2195512"/>
            <a:chOff x="158" y="2659"/>
            <a:chExt cx="5602" cy="1383"/>
          </a:xfrm>
        </p:grpSpPr>
        <p:grpSp>
          <p:nvGrpSpPr>
            <p:cNvPr id="47112" name="Group 8"/>
            <p:cNvGrpSpPr>
              <a:grpSpLocks/>
            </p:cNvGrpSpPr>
            <p:nvPr/>
          </p:nvGrpSpPr>
          <p:grpSpPr bwMode="auto">
            <a:xfrm>
              <a:off x="158" y="2659"/>
              <a:ext cx="5420" cy="1383"/>
              <a:chOff x="158" y="1661"/>
              <a:chExt cx="5420" cy="1383"/>
            </a:xfrm>
          </p:grpSpPr>
          <p:pic>
            <p:nvPicPr>
              <p:cNvPr id="47113" name="Picture 9" descr="6-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661"/>
                <a:ext cx="5420" cy="138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47114" name="Rectangle 10"/>
              <p:cNvSpPr>
                <a:spLocks noChangeArrowheads="1"/>
              </p:cNvSpPr>
              <p:nvPr/>
            </p:nvSpPr>
            <p:spPr bwMode="auto">
              <a:xfrm>
                <a:off x="1565" y="1661"/>
                <a:ext cx="1043" cy="1361"/>
              </a:xfrm>
              <a:prstGeom prst="rect">
                <a:avLst/>
              </a:prstGeom>
              <a:solidFill>
                <a:srgbClr val="99CC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5" name="Rectangle 11"/>
              <p:cNvSpPr>
                <a:spLocks noChangeArrowheads="1"/>
              </p:cNvSpPr>
              <p:nvPr/>
            </p:nvSpPr>
            <p:spPr bwMode="auto">
              <a:xfrm>
                <a:off x="2608" y="1661"/>
                <a:ext cx="1043" cy="1361"/>
              </a:xfrm>
              <a:prstGeom prst="rect">
                <a:avLst/>
              </a:prstGeom>
              <a:solidFill>
                <a:srgbClr val="FF99CC">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18" name="Rectangle 14"/>
            <p:cNvSpPr>
              <a:spLocks noChangeArrowheads="1"/>
            </p:cNvSpPr>
            <p:nvPr/>
          </p:nvSpPr>
          <p:spPr bwMode="auto">
            <a:xfrm>
              <a:off x="4649" y="2704"/>
              <a:ext cx="1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6.2.6</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p:cTn id="7" dur="1000" fill="hold"/>
                                        <p:tgtEl>
                                          <p:spTgt spid="47106"/>
                                        </p:tgtEl>
                                        <p:attrNameLst>
                                          <p:attrName>ppt_w</p:attrName>
                                        </p:attrNameLst>
                                      </p:cBhvr>
                                      <p:tavLst>
                                        <p:tav tm="0">
                                          <p:val>
                                            <p:strVal val="2/3*#ppt_w"/>
                                          </p:val>
                                        </p:tav>
                                        <p:tav tm="100000">
                                          <p:val>
                                            <p:strVal val="#ppt_w"/>
                                          </p:val>
                                        </p:tav>
                                      </p:tavLst>
                                    </p:anim>
                                    <p:anim calcmode="lin" valueType="num">
                                      <p:cBhvr>
                                        <p:cTn id="8" dur="1000" fill="hold"/>
                                        <p:tgtEl>
                                          <p:spTgt spid="47106"/>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7108"/>
                                        </p:tgtEl>
                                        <p:attrNameLst>
                                          <p:attrName>style.visibility</p:attrName>
                                        </p:attrNameLst>
                                      </p:cBhvr>
                                      <p:to>
                                        <p:strVal val="visible"/>
                                      </p:to>
                                    </p:set>
                                    <p:animEffect transition="in" filter="circle(in)">
                                      <p:cBhvr>
                                        <p:cTn id="13" dur="1000"/>
                                        <p:tgtEl>
                                          <p:spTgt spid="471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47116"/>
                                        </p:tgtEl>
                                        <p:attrNameLst>
                                          <p:attrName>style.visibility</p:attrName>
                                        </p:attrNameLst>
                                      </p:cBhvr>
                                      <p:to>
                                        <p:strVal val="visible"/>
                                      </p:to>
                                    </p:set>
                                    <p:animEffect transition="in" filter="barn(inHorizontal)">
                                      <p:cBhvr>
                                        <p:cTn id="18" dur="1000"/>
                                        <p:tgtEl>
                                          <p:spTgt spid="471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47119"/>
                                        </p:tgtEl>
                                        <p:attrNameLst>
                                          <p:attrName>style.visibility</p:attrName>
                                        </p:attrNameLst>
                                      </p:cBhvr>
                                      <p:to>
                                        <p:strVal val="visible"/>
                                      </p:to>
                                    </p:set>
                                    <p:animEffect transition="in" filter="dissolve">
                                      <p:cBhvr>
                                        <p:cTn id="23" dur="1000"/>
                                        <p:tgtEl>
                                          <p:spTgt spid="47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8" grpId="0" autoUpdateAnimBg="0"/>
      <p:bldP spid="4711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bwMode="auto">
          <a:xfrm>
            <a:off x="179388" y="3213100"/>
            <a:ext cx="4464050"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解：</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1</a:t>
            </a:r>
            <a:r>
              <a:rPr kumimoji="1" lang="zh-CN" altLang="en-US" sz="2800">
                <a:solidFill>
                  <a:schemeClr val="tx1"/>
                </a:solidFill>
                <a:effectLst/>
                <a:latin typeface="Times New Roman" pitchFamily="18" charset="0"/>
                <a:ea typeface="楷体_GB2312" pitchFamily="49" charset="-122"/>
              </a:rPr>
              <a:t>） 驱动方程：</a:t>
            </a:r>
          </a:p>
        </p:txBody>
      </p:sp>
      <p:grpSp>
        <p:nvGrpSpPr>
          <p:cNvPr id="286726" name="Group 6"/>
          <p:cNvGrpSpPr>
            <a:grpSpLocks/>
          </p:cNvGrpSpPr>
          <p:nvPr/>
        </p:nvGrpSpPr>
        <p:grpSpPr bwMode="auto">
          <a:xfrm>
            <a:off x="250825" y="836613"/>
            <a:ext cx="8893175" cy="2195512"/>
            <a:chOff x="158" y="2659"/>
            <a:chExt cx="5602" cy="1383"/>
          </a:xfrm>
        </p:grpSpPr>
        <p:grpSp>
          <p:nvGrpSpPr>
            <p:cNvPr id="286727" name="Group 7"/>
            <p:cNvGrpSpPr>
              <a:grpSpLocks/>
            </p:cNvGrpSpPr>
            <p:nvPr/>
          </p:nvGrpSpPr>
          <p:grpSpPr bwMode="auto">
            <a:xfrm>
              <a:off x="158" y="2659"/>
              <a:ext cx="5420" cy="1383"/>
              <a:chOff x="158" y="1661"/>
              <a:chExt cx="5420" cy="1383"/>
            </a:xfrm>
          </p:grpSpPr>
          <p:pic>
            <p:nvPicPr>
              <p:cNvPr id="286728" name="Picture 8" descr="6-2-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661"/>
                <a:ext cx="5420" cy="138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86729" name="Rectangle 9"/>
              <p:cNvSpPr>
                <a:spLocks noChangeArrowheads="1"/>
              </p:cNvSpPr>
              <p:nvPr/>
            </p:nvSpPr>
            <p:spPr bwMode="auto">
              <a:xfrm>
                <a:off x="1565" y="1661"/>
                <a:ext cx="1043" cy="1361"/>
              </a:xfrm>
              <a:prstGeom prst="rect">
                <a:avLst/>
              </a:prstGeom>
              <a:solidFill>
                <a:srgbClr val="99CC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0" name="Rectangle 10"/>
              <p:cNvSpPr>
                <a:spLocks noChangeArrowheads="1"/>
              </p:cNvSpPr>
              <p:nvPr/>
            </p:nvSpPr>
            <p:spPr bwMode="auto">
              <a:xfrm>
                <a:off x="2608" y="1661"/>
                <a:ext cx="1043" cy="1361"/>
              </a:xfrm>
              <a:prstGeom prst="rect">
                <a:avLst/>
              </a:prstGeom>
              <a:solidFill>
                <a:srgbClr val="FF99CC">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731" name="Rectangle 11"/>
            <p:cNvSpPr>
              <a:spLocks noChangeArrowheads="1"/>
            </p:cNvSpPr>
            <p:nvPr/>
          </p:nvSpPr>
          <p:spPr bwMode="auto">
            <a:xfrm>
              <a:off x="4649" y="2704"/>
              <a:ext cx="1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6.2.6</a:t>
              </a:r>
            </a:p>
          </p:txBody>
        </p:sp>
      </p:grpSp>
      <p:sp>
        <p:nvSpPr>
          <p:cNvPr id="286732" name="Rectangle 12"/>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aphicFrame>
        <p:nvGraphicFramePr>
          <p:cNvPr id="286733" name="Object 13"/>
          <p:cNvGraphicFramePr>
            <a:graphicFrameLocks noChangeAspect="1"/>
          </p:cNvGraphicFramePr>
          <p:nvPr/>
        </p:nvGraphicFramePr>
        <p:xfrm>
          <a:off x="2843213" y="3933825"/>
          <a:ext cx="3171825" cy="2606675"/>
        </p:xfrm>
        <a:graphic>
          <a:graphicData uri="http://schemas.openxmlformats.org/presentationml/2006/ole">
            <mc:AlternateContent xmlns:mc="http://schemas.openxmlformats.org/markup-compatibility/2006">
              <mc:Choice xmlns:v="urn:schemas-microsoft-com:vml" Requires="v">
                <p:oleObj spid="_x0000_s286734" name="公式" r:id="rId5" imgW="1143000" imgH="939600" progId="Equation.3">
                  <p:embed/>
                </p:oleObj>
              </mc:Choice>
              <mc:Fallback>
                <p:oleObj name="公式" r:id="rId5" imgW="1143000" imgH="9396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3933825"/>
                        <a:ext cx="3171825" cy="26066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1000"/>
                                        <p:tgtEl>
                                          <p:spTgt spid="2867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86722"/>
                                        </p:tgtEl>
                                        <p:attrNameLst>
                                          <p:attrName>style.visibility</p:attrName>
                                        </p:attrNameLst>
                                      </p:cBhvr>
                                      <p:to>
                                        <p:strVal val="visible"/>
                                      </p:to>
                                    </p:set>
                                    <p:anim calcmode="lin" valueType="num">
                                      <p:cBhvr>
                                        <p:cTn id="12" dur="1000" fill="hold"/>
                                        <p:tgtEl>
                                          <p:spTgt spid="286722"/>
                                        </p:tgtEl>
                                        <p:attrNameLst>
                                          <p:attrName>ppt_x</p:attrName>
                                        </p:attrNameLst>
                                      </p:cBhvr>
                                      <p:tavLst>
                                        <p:tav tm="0">
                                          <p:val>
                                            <p:strVal val="#ppt_x-.2"/>
                                          </p:val>
                                        </p:tav>
                                        <p:tav tm="100000">
                                          <p:val>
                                            <p:strVal val="#ppt_x"/>
                                          </p:val>
                                        </p:tav>
                                      </p:tavLst>
                                    </p:anim>
                                    <p:anim calcmode="lin" valueType="num">
                                      <p:cBhvr>
                                        <p:cTn id="13" dur="1000" fill="hold"/>
                                        <p:tgtEl>
                                          <p:spTgt spid="28672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8672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86733"/>
                                        </p:tgtEl>
                                        <p:attrNameLst>
                                          <p:attrName>style.visibility</p:attrName>
                                        </p:attrNameLst>
                                      </p:cBhvr>
                                      <p:to>
                                        <p:strVal val="visible"/>
                                      </p:to>
                                    </p:set>
                                    <p:animEffect transition="in" filter="dissolve">
                                      <p:cBhvr>
                                        <p:cTn id="19" dur="1000"/>
                                        <p:tgtEl>
                                          <p:spTgt spid="286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2"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ChangeArrowheads="1"/>
          </p:cNvSpPr>
          <p:nvPr>
            <p:ph type="title"/>
          </p:nvPr>
        </p:nvSpPr>
        <p:spPr bwMode="auto">
          <a:xfrm>
            <a:off x="250825" y="692150"/>
            <a:ext cx="5472113" cy="64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2</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的特性方程为</a:t>
            </a:r>
          </a:p>
        </p:txBody>
      </p:sp>
      <p:graphicFrame>
        <p:nvGraphicFramePr>
          <p:cNvPr id="48135" name="Object 7"/>
          <p:cNvGraphicFramePr>
            <a:graphicFrameLocks noChangeAspect="1"/>
          </p:cNvGraphicFramePr>
          <p:nvPr/>
        </p:nvGraphicFramePr>
        <p:xfrm>
          <a:off x="3624263" y="1531938"/>
          <a:ext cx="3324225" cy="893762"/>
        </p:xfrm>
        <a:graphic>
          <a:graphicData uri="http://schemas.openxmlformats.org/presentationml/2006/ole">
            <mc:AlternateContent xmlns:mc="http://schemas.openxmlformats.org/markup-compatibility/2006">
              <mc:Choice xmlns:v="urn:schemas-microsoft-com:vml" Requires="v">
                <p:oleObj spid="_x0000_s48143" name="公式" r:id="rId4" imgW="850680" imgH="228600" progId="Equation.3">
                  <p:embed/>
                </p:oleObj>
              </mc:Choice>
              <mc:Fallback>
                <p:oleObj name="公式" r:id="rId4" imgW="85068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4263" y="1531938"/>
                        <a:ext cx="3324225" cy="8937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6" name="Text Box 8"/>
          <p:cNvSpPr txBox="1">
            <a:spLocks noChangeArrowheads="1"/>
          </p:cNvSpPr>
          <p:nvPr/>
        </p:nvSpPr>
        <p:spPr bwMode="auto">
          <a:xfrm>
            <a:off x="323850" y="2492375"/>
            <a:ext cx="482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可得逻辑电路的状态方程：</a:t>
            </a:r>
          </a:p>
        </p:txBody>
      </p:sp>
      <p:graphicFrame>
        <p:nvGraphicFramePr>
          <p:cNvPr id="48137" name="Object 9"/>
          <p:cNvGraphicFramePr>
            <a:graphicFrameLocks noChangeAspect="1"/>
          </p:cNvGraphicFramePr>
          <p:nvPr/>
        </p:nvGraphicFramePr>
        <p:xfrm>
          <a:off x="5651500" y="3500438"/>
          <a:ext cx="2393950" cy="2735262"/>
        </p:xfrm>
        <a:graphic>
          <a:graphicData uri="http://schemas.openxmlformats.org/presentationml/2006/ole">
            <mc:AlternateContent xmlns:mc="http://schemas.openxmlformats.org/markup-compatibility/2006">
              <mc:Choice xmlns:v="urn:schemas-microsoft-com:vml" Requires="v">
                <p:oleObj spid="_x0000_s48144" name="公式" r:id="rId6" imgW="888840" imgH="1015920" progId="Equation.3">
                  <p:embed/>
                </p:oleObj>
              </mc:Choice>
              <mc:Fallback>
                <p:oleObj name="公式" r:id="rId6" imgW="888840" imgH="101592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3500438"/>
                        <a:ext cx="2393950" cy="27352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8" name="Rectangle 10"/>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aphicFrame>
        <p:nvGraphicFramePr>
          <p:cNvPr id="48139" name="Object 11"/>
          <p:cNvGraphicFramePr>
            <a:graphicFrameLocks noChangeAspect="1"/>
          </p:cNvGraphicFramePr>
          <p:nvPr/>
        </p:nvGraphicFramePr>
        <p:xfrm>
          <a:off x="395288" y="3429000"/>
          <a:ext cx="3171825" cy="2606675"/>
        </p:xfrm>
        <a:graphic>
          <a:graphicData uri="http://schemas.openxmlformats.org/presentationml/2006/ole">
            <mc:AlternateContent xmlns:mc="http://schemas.openxmlformats.org/markup-compatibility/2006">
              <mc:Choice xmlns:v="urn:schemas-microsoft-com:vml" Requires="v">
                <p:oleObj spid="_x0000_s48145" name="公式" r:id="rId8" imgW="1143000" imgH="939600" progId="Equation.3">
                  <p:embed/>
                </p:oleObj>
              </mc:Choice>
              <mc:Fallback>
                <p:oleObj name="公式" r:id="rId8" imgW="1143000" imgH="9396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3429000"/>
                        <a:ext cx="3171825" cy="26066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0" name="AutoShape 12"/>
          <p:cNvSpPr>
            <a:spLocks noChangeArrowheads="1"/>
          </p:cNvSpPr>
          <p:nvPr/>
        </p:nvSpPr>
        <p:spPr bwMode="auto">
          <a:xfrm>
            <a:off x="3924300" y="4652963"/>
            <a:ext cx="1368425" cy="215900"/>
          </a:xfrm>
          <a:prstGeom prst="rightArrow">
            <a:avLst>
              <a:gd name="adj1" fmla="val 50000"/>
              <a:gd name="adj2" fmla="val 158456"/>
            </a:avLst>
          </a:prstGeom>
          <a:solidFill>
            <a:srgbClr val="FF3300"/>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1000" fill="hold"/>
                                        <p:tgtEl>
                                          <p:spTgt spid="48130"/>
                                        </p:tgtEl>
                                        <p:attrNameLst>
                                          <p:attrName>ppt_x</p:attrName>
                                        </p:attrNameLst>
                                      </p:cBhvr>
                                      <p:tavLst>
                                        <p:tav tm="0">
                                          <p:val>
                                            <p:strVal val="#ppt_x-.2"/>
                                          </p:val>
                                        </p:tav>
                                        <p:tav tm="100000">
                                          <p:val>
                                            <p:strVal val="#ppt_x"/>
                                          </p:val>
                                        </p:tav>
                                      </p:tavLst>
                                    </p:anim>
                                    <p:anim calcmode="lin" valueType="num">
                                      <p:cBhvr>
                                        <p:cTn id="8" dur="1000" fill="hold"/>
                                        <p:tgtEl>
                                          <p:spTgt spid="48130"/>
                                        </p:tgtEl>
                                        <p:attrNameLst>
                                          <p:attrName>ppt_y</p:attrName>
                                        </p:attrNameLst>
                                      </p:cBhvr>
                                      <p:tavLst>
                                        <p:tav tm="0">
                                          <p:val>
                                            <p:strVal val="#ppt_y"/>
                                          </p:val>
                                        </p:tav>
                                        <p:tav tm="100000">
                                          <p:val>
                                            <p:strVal val="#ppt_y"/>
                                          </p:val>
                                        </p:tav>
                                      </p:tavLst>
                                    </p:anim>
                                    <p:animEffect transition="in" filter="wipe(right)" prLst="gradientSize: 0.1">
                                      <p:cBhvr>
                                        <p:cTn id="9" dur="1000"/>
                                        <p:tgtEl>
                                          <p:spTgt spid="481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48135"/>
                                        </p:tgtEl>
                                        <p:attrNameLst>
                                          <p:attrName>style.visibility</p:attrName>
                                        </p:attrNameLst>
                                      </p:cBhvr>
                                      <p:to>
                                        <p:strVal val="visible"/>
                                      </p:to>
                                    </p:set>
                                    <p:animEffect transition="in" filter="fade">
                                      <p:cBhvr>
                                        <p:cTn id="14" dur="1000"/>
                                        <p:tgtEl>
                                          <p:spTgt spid="4813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48136"/>
                                        </p:tgtEl>
                                        <p:attrNameLst>
                                          <p:attrName>style.visibility</p:attrName>
                                        </p:attrNameLst>
                                      </p:cBhvr>
                                      <p:to>
                                        <p:strVal val="visible"/>
                                      </p:to>
                                    </p:set>
                                    <p:anim calcmode="lin" valueType="num">
                                      <p:cBhvr>
                                        <p:cTn id="19" dur="1000" fill="hold"/>
                                        <p:tgtEl>
                                          <p:spTgt spid="48136"/>
                                        </p:tgtEl>
                                        <p:attrNameLst>
                                          <p:attrName>ppt_x</p:attrName>
                                        </p:attrNameLst>
                                      </p:cBhvr>
                                      <p:tavLst>
                                        <p:tav tm="0">
                                          <p:val>
                                            <p:strVal val="#ppt_x-.2"/>
                                          </p:val>
                                        </p:tav>
                                        <p:tav tm="100000">
                                          <p:val>
                                            <p:strVal val="#ppt_x"/>
                                          </p:val>
                                        </p:tav>
                                      </p:tavLst>
                                    </p:anim>
                                    <p:anim calcmode="lin" valueType="num">
                                      <p:cBhvr>
                                        <p:cTn id="20" dur="1000" fill="hold"/>
                                        <p:tgtEl>
                                          <p:spTgt spid="48136"/>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81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48139"/>
                                        </p:tgtEl>
                                        <p:attrNameLst>
                                          <p:attrName>style.visibility</p:attrName>
                                        </p:attrNameLst>
                                      </p:cBhvr>
                                      <p:to>
                                        <p:strVal val="visible"/>
                                      </p:to>
                                    </p:set>
                                    <p:animEffect transition="in" filter="fade">
                                      <p:cBhvr>
                                        <p:cTn id="26" dur="1000"/>
                                        <p:tgtEl>
                                          <p:spTgt spid="4813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8140"/>
                                        </p:tgtEl>
                                        <p:attrNameLst>
                                          <p:attrName>style.visibility</p:attrName>
                                        </p:attrNameLst>
                                      </p:cBhvr>
                                      <p:to>
                                        <p:strVal val="visible"/>
                                      </p:to>
                                    </p:set>
                                    <p:animEffect transition="in" filter="wipe(left)">
                                      <p:cBhvr>
                                        <p:cTn id="31" dur="1000"/>
                                        <p:tgtEl>
                                          <p:spTgt spid="4814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48137"/>
                                        </p:tgtEl>
                                        <p:attrNameLst>
                                          <p:attrName>style.visibility</p:attrName>
                                        </p:attrNameLst>
                                      </p:cBhvr>
                                      <p:to>
                                        <p:strVal val="visible"/>
                                      </p:to>
                                    </p:set>
                                    <p:animEffect transition="in" filter="fade">
                                      <p:cBhvr>
                                        <p:cTn id="36" dur="10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P spid="48136" grpId="0" autoUpdateAnimBg="0"/>
      <p:bldP spid="481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bwMode="auto">
          <a:xfrm>
            <a:off x="250825" y="3213100"/>
            <a:ext cx="3241675"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a:solidFill>
                  <a:schemeClr val="tx1"/>
                </a:solidFill>
                <a:effectLst/>
                <a:latin typeface="Times New Roman" pitchFamily="18" charset="0"/>
                <a:ea typeface="楷体_GB2312" pitchFamily="49" charset="-122"/>
              </a:rPr>
              <a:t>(3)</a:t>
            </a:r>
            <a:r>
              <a:rPr lang="zh-CN" altLang="en-US" sz="2800">
                <a:solidFill>
                  <a:schemeClr val="tx1"/>
                </a:solidFill>
                <a:effectLst/>
                <a:latin typeface="Times New Roman" pitchFamily="18" charset="0"/>
                <a:ea typeface="楷体_GB2312" pitchFamily="49" charset="-122"/>
              </a:rPr>
              <a:t>输出方程：</a:t>
            </a:r>
          </a:p>
        </p:txBody>
      </p:sp>
      <p:graphicFrame>
        <p:nvGraphicFramePr>
          <p:cNvPr id="287755" name="Object 11"/>
          <p:cNvGraphicFramePr>
            <a:graphicFrameLocks noChangeAspect="1"/>
          </p:cNvGraphicFramePr>
          <p:nvPr/>
        </p:nvGraphicFramePr>
        <p:xfrm>
          <a:off x="2627313" y="3429000"/>
          <a:ext cx="1655762" cy="620713"/>
        </p:xfrm>
        <a:graphic>
          <a:graphicData uri="http://schemas.openxmlformats.org/presentationml/2006/ole">
            <mc:AlternateContent xmlns:mc="http://schemas.openxmlformats.org/markup-compatibility/2006">
              <mc:Choice xmlns:v="urn:schemas-microsoft-com:vml" Requires="v">
                <p:oleObj spid="_x0000_s287761" name="Equation" r:id="rId4" imgW="609480" imgH="228600" progId="Equation.3">
                  <p:embed/>
                </p:oleObj>
              </mc:Choice>
              <mc:Fallback>
                <p:oleObj name="Equation" r:id="rId4" imgW="609480" imgH="2286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3429000"/>
                        <a:ext cx="1655762" cy="6207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756" name="Rectangle 12"/>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
        <p:nvSpPr>
          <p:cNvPr id="287757" name="Text Box 13"/>
          <p:cNvSpPr txBox="1">
            <a:spLocks noChangeArrowheads="1"/>
          </p:cNvSpPr>
          <p:nvPr/>
        </p:nvSpPr>
        <p:spPr bwMode="auto">
          <a:xfrm>
            <a:off x="250825" y="4365625"/>
            <a:ext cx="525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(4) </a:t>
            </a:r>
            <a:r>
              <a:rPr kumimoji="1" lang="zh-CN" altLang="en-US"/>
              <a:t>各触发器的时钟信号：</a:t>
            </a:r>
          </a:p>
        </p:txBody>
      </p:sp>
      <p:graphicFrame>
        <p:nvGraphicFramePr>
          <p:cNvPr id="287758" name="Object 14"/>
          <p:cNvGraphicFramePr>
            <a:graphicFrameLocks noChangeAspect="1"/>
          </p:cNvGraphicFramePr>
          <p:nvPr/>
        </p:nvGraphicFramePr>
        <p:xfrm>
          <a:off x="4787900" y="3789363"/>
          <a:ext cx="2016125" cy="2800350"/>
        </p:xfrm>
        <a:graphic>
          <a:graphicData uri="http://schemas.openxmlformats.org/presentationml/2006/ole">
            <mc:AlternateContent xmlns:mc="http://schemas.openxmlformats.org/markup-compatibility/2006">
              <mc:Choice xmlns:v="urn:schemas-microsoft-com:vml" Requires="v">
                <p:oleObj spid="_x0000_s287762" name="公式" r:id="rId6" imgW="660240" imgH="914400" progId="Equation.3">
                  <p:embed/>
                </p:oleObj>
              </mc:Choice>
              <mc:Fallback>
                <p:oleObj name="公式" r:id="rId6" imgW="660240" imgH="9144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3789363"/>
                        <a:ext cx="2016125" cy="280035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7760" name="Group 16"/>
          <p:cNvGrpSpPr>
            <a:grpSpLocks/>
          </p:cNvGrpSpPr>
          <p:nvPr/>
        </p:nvGrpSpPr>
        <p:grpSpPr bwMode="auto">
          <a:xfrm>
            <a:off x="250825" y="836613"/>
            <a:ext cx="8893175" cy="2195512"/>
            <a:chOff x="158" y="527"/>
            <a:chExt cx="5602" cy="1383"/>
          </a:xfrm>
        </p:grpSpPr>
        <p:grpSp>
          <p:nvGrpSpPr>
            <p:cNvPr id="287748" name="Group 4"/>
            <p:cNvGrpSpPr>
              <a:grpSpLocks/>
            </p:cNvGrpSpPr>
            <p:nvPr/>
          </p:nvGrpSpPr>
          <p:grpSpPr bwMode="auto">
            <a:xfrm>
              <a:off x="158" y="527"/>
              <a:ext cx="5602" cy="1383"/>
              <a:chOff x="158" y="2659"/>
              <a:chExt cx="5602" cy="1383"/>
            </a:xfrm>
          </p:grpSpPr>
          <p:grpSp>
            <p:nvGrpSpPr>
              <p:cNvPr id="287749" name="Group 5"/>
              <p:cNvGrpSpPr>
                <a:grpSpLocks/>
              </p:cNvGrpSpPr>
              <p:nvPr/>
            </p:nvGrpSpPr>
            <p:grpSpPr bwMode="auto">
              <a:xfrm>
                <a:off x="158" y="2659"/>
                <a:ext cx="5420" cy="1383"/>
                <a:chOff x="158" y="1661"/>
                <a:chExt cx="5420" cy="1383"/>
              </a:xfrm>
            </p:grpSpPr>
            <p:pic>
              <p:nvPicPr>
                <p:cNvPr id="287750" name="Picture 6" descr="6-2-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 y="1661"/>
                  <a:ext cx="5420" cy="138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87751" name="Rectangle 7"/>
                <p:cNvSpPr>
                  <a:spLocks noChangeArrowheads="1"/>
                </p:cNvSpPr>
                <p:nvPr/>
              </p:nvSpPr>
              <p:spPr bwMode="auto">
                <a:xfrm>
                  <a:off x="1565" y="1661"/>
                  <a:ext cx="1043" cy="1361"/>
                </a:xfrm>
                <a:prstGeom prst="rect">
                  <a:avLst/>
                </a:prstGeom>
                <a:solidFill>
                  <a:srgbClr val="99CC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52" name="Rectangle 8"/>
                <p:cNvSpPr>
                  <a:spLocks noChangeArrowheads="1"/>
                </p:cNvSpPr>
                <p:nvPr/>
              </p:nvSpPr>
              <p:spPr bwMode="auto">
                <a:xfrm>
                  <a:off x="2608" y="1661"/>
                  <a:ext cx="1043" cy="1361"/>
                </a:xfrm>
                <a:prstGeom prst="rect">
                  <a:avLst/>
                </a:prstGeom>
                <a:solidFill>
                  <a:srgbClr val="FF99CC">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753" name="Rectangle 9"/>
              <p:cNvSpPr>
                <a:spLocks noChangeArrowheads="1"/>
              </p:cNvSpPr>
              <p:nvPr/>
            </p:nvSpPr>
            <p:spPr bwMode="auto">
              <a:xfrm>
                <a:off x="4649" y="2704"/>
                <a:ext cx="1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6.2.6</a:t>
                </a:r>
              </a:p>
            </p:txBody>
          </p:sp>
        </p:grpSp>
        <p:sp>
          <p:nvSpPr>
            <p:cNvPr id="287759" name="Text Box 15"/>
            <p:cNvSpPr txBox="1">
              <a:spLocks noChangeArrowheads="1"/>
            </p:cNvSpPr>
            <p:nvPr/>
          </p:nvSpPr>
          <p:spPr bwMode="auto">
            <a:xfrm>
              <a:off x="204" y="1344"/>
              <a:ext cx="4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solidFill>
                    <a:srgbClr val="000000"/>
                  </a:solidFill>
                </a:rPr>
                <a:t>clk</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87760"/>
                                        </p:tgtEl>
                                        <p:attrNameLst>
                                          <p:attrName>style.visibility</p:attrName>
                                        </p:attrNameLst>
                                      </p:cBhvr>
                                      <p:to>
                                        <p:strVal val="visible"/>
                                      </p:to>
                                    </p:set>
                                    <p:animEffect transition="in" filter="dissolve">
                                      <p:cBhvr>
                                        <p:cTn id="7" dur="1000"/>
                                        <p:tgtEl>
                                          <p:spTgt spid="2877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87746"/>
                                        </p:tgtEl>
                                        <p:attrNameLst>
                                          <p:attrName>style.visibility</p:attrName>
                                        </p:attrNameLst>
                                      </p:cBhvr>
                                      <p:to>
                                        <p:strVal val="visible"/>
                                      </p:to>
                                    </p:set>
                                    <p:anim calcmode="lin" valueType="num">
                                      <p:cBhvr>
                                        <p:cTn id="12" dur="1000" fill="hold"/>
                                        <p:tgtEl>
                                          <p:spTgt spid="287746"/>
                                        </p:tgtEl>
                                        <p:attrNameLst>
                                          <p:attrName>ppt_x</p:attrName>
                                        </p:attrNameLst>
                                      </p:cBhvr>
                                      <p:tavLst>
                                        <p:tav tm="0">
                                          <p:val>
                                            <p:strVal val="#ppt_x-.2"/>
                                          </p:val>
                                        </p:tav>
                                        <p:tav tm="100000">
                                          <p:val>
                                            <p:strVal val="#ppt_x"/>
                                          </p:val>
                                        </p:tav>
                                      </p:tavLst>
                                    </p:anim>
                                    <p:anim calcmode="lin" valueType="num">
                                      <p:cBhvr>
                                        <p:cTn id="13" dur="1000" fill="hold"/>
                                        <p:tgtEl>
                                          <p:spTgt spid="28774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8774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87755"/>
                                        </p:tgtEl>
                                        <p:attrNameLst>
                                          <p:attrName>style.visibility</p:attrName>
                                        </p:attrNameLst>
                                      </p:cBhvr>
                                      <p:to>
                                        <p:strVal val="visible"/>
                                      </p:to>
                                    </p:set>
                                    <p:animEffect transition="in" filter="fade">
                                      <p:cBhvr>
                                        <p:cTn id="19" dur="1000"/>
                                        <p:tgtEl>
                                          <p:spTgt spid="2877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287757"/>
                                        </p:tgtEl>
                                        <p:attrNameLst>
                                          <p:attrName>style.visibility</p:attrName>
                                        </p:attrNameLst>
                                      </p:cBhvr>
                                      <p:to>
                                        <p:strVal val="visible"/>
                                      </p:to>
                                    </p:set>
                                    <p:anim calcmode="lin" valueType="num">
                                      <p:cBhvr>
                                        <p:cTn id="24" dur="1000" fill="hold"/>
                                        <p:tgtEl>
                                          <p:spTgt spid="287757"/>
                                        </p:tgtEl>
                                        <p:attrNameLst>
                                          <p:attrName>ppt_x</p:attrName>
                                        </p:attrNameLst>
                                      </p:cBhvr>
                                      <p:tavLst>
                                        <p:tav tm="0">
                                          <p:val>
                                            <p:strVal val="#ppt_x-.2"/>
                                          </p:val>
                                        </p:tav>
                                        <p:tav tm="100000">
                                          <p:val>
                                            <p:strVal val="#ppt_x"/>
                                          </p:val>
                                        </p:tav>
                                      </p:tavLst>
                                    </p:anim>
                                    <p:anim calcmode="lin" valueType="num">
                                      <p:cBhvr>
                                        <p:cTn id="25" dur="1000" fill="hold"/>
                                        <p:tgtEl>
                                          <p:spTgt spid="287757"/>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877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287758"/>
                                        </p:tgtEl>
                                        <p:attrNameLst>
                                          <p:attrName>style.visibility</p:attrName>
                                        </p:attrNameLst>
                                      </p:cBhvr>
                                      <p:to>
                                        <p:strVal val="visible"/>
                                      </p:to>
                                    </p:set>
                                    <p:animEffect transition="in" filter="fade">
                                      <p:cBhvr>
                                        <p:cTn id="31" dur="1000"/>
                                        <p:tgtEl>
                                          <p:spTgt spid="287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6" grpId="0"/>
      <p:bldP spid="28775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ChangeArrowheads="1"/>
          </p:cNvSpPr>
          <p:nvPr>
            <p:ph type="title"/>
          </p:nvPr>
        </p:nvSpPr>
        <p:spPr bwMode="auto">
          <a:xfrm>
            <a:off x="323850" y="620713"/>
            <a:ext cx="4103688" cy="5762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en-US" altLang="zh-CN" sz="2800">
                <a:solidFill>
                  <a:schemeClr val="tx1"/>
                </a:solidFill>
                <a:effectLst/>
                <a:latin typeface="Times New Roman" pitchFamily="18" charset="0"/>
                <a:ea typeface="楷体_GB2312" pitchFamily="49" charset="-122"/>
              </a:rPr>
              <a:t>(5) </a:t>
            </a:r>
            <a:r>
              <a:rPr kumimoji="1" lang="zh-CN" altLang="en-US" sz="2800">
                <a:solidFill>
                  <a:schemeClr val="tx1"/>
                </a:solidFill>
                <a:effectLst/>
                <a:latin typeface="Times New Roman" pitchFamily="18" charset="0"/>
                <a:ea typeface="楷体_GB2312" pitchFamily="49" charset="-122"/>
              </a:rPr>
              <a:t>状态转换表</a:t>
            </a:r>
            <a:br>
              <a:rPr kumimoji="1" lang="zh-CN" altLang="en-US" sz="2800">
                <a:solidFill>
                  <a:schemeClr val="tx1"/>
                </a:solidFill>
                <a:effectLst/>
                <a:latin typeface="Times New Roman" pitchFamily="18" charset="0"/>
                <a:ea typeface="楷体_GB2312" pitchFamily="49" charset="-122"/>
              </a:rPr>
            </a:br>
            <a:endParaRPr kumimoji="1" lang="zh-CN" altLang="en-US" sz="2800">
              <a:solidFill>
                <a:schemeClr val="tx1"/>
              </a:solidFill>
              <a:effectLst/>
              <a:latin typeface="Times New Roman" pitchFamily="18" charset="0"/>
              <a:ea typeface="楷体_GB2312" pitchFamily="49" charset="-122"/>
            </a:endParaRPr>
          </a:p>
        </p:txBody>
      </p:sp>
      <p:graphicFrame>
        <p:nvGraphicFramePr>
          <p:cNvPr id="49160" name="Object 8"/>
          <p:cNvGraphicFramePr>
            <a:graphicFrameLocks noChangeAspect="1"/>
          </p:cNvGraphicFramePr>
          <p:nvPr/>
        </p:nvGraphicFramePr>
        <p:xfrm>
          <a:off x="3924300" y="692150"/>
          <a:ext cx="4968875" cy="5976938"/>
        </p:xfrm>
        <a:graphic>
          <a:graphicData uri="http://schemas.openxmlformats.org/presentationml/2006/ole">
            <mc:AlternateContent xmlns:mc="http://schemas.openxmlformats.org/markup-compatibility/2006">
              <mc:Choice xmlns:v="urn:schemas-microsoft-com:vml" Requires="v">
                <p:oleObj spid="_x0000_s49174" name="Visio" r:id="rId4" imgW="2726741" imgH="3006547" progId="Visio.Drawing.11">
                  <p:embed/>
                </p:oleObj>
              </mc:Choice>
              <mc:Fallback>
                <p:oleObj name="Visio" r:id="rId4" imgW="2726741" imgH="300654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r="8372"/>
                      <a:stretch>
                        <a:fillRect/>
                      </a:stretch>
                    </p:blipFill>
                    <p:spPr bwMode="auto">
                      <a:xfrm>
                        <a:off x="3924300" y="692150"/>
                        <a:ext cx="4968875" cy="597693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1" name="Text Box 9"/>
          <p:cNvSpPr txBox="1">
            <a:spLocks noChangeArrowheads="1"/>
          </p:cNvSpPr>
          <p:nvPr/>
        </p:nvSpPr>
        <p:spPr bwMode="auto">
          <a:xfrm>
            <a:off x="250825" y="5911850"/>
            <a:ext cx="33131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此电路为异步十进制计数器</a:t>
            </a:r>
          </a:p>
        </p:txBody>
      </p:sp>
      <p:sp>
        <p:nvSpPr>
          <p:cNvPr id="49162" name="Rectangle 10"/>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graphicFrame>
        <p:nvGraphicFramePr>
          <p:cNvPr id="49163" name="Object 11"/>
          <p:cNvGraphicFramePr>
            <a:graphicFrameLocks noChangeAspect="1"/>
          </p:cNvGraphicFramePr>
          <p:nvPr/>
        </p:nvGraphicFramePr>
        <p:xfrm>
          <a:off x="1042988" y="1196975"/>
          <a:ext cx="1892300" cy="2162175"/>
        </p:xfrm>
        <a:graphic>
          <a:graphicData uri="http://schemas.openxmlformats.org/presentationml/2006/ole">
            <mc:AlternateContent xmlns:mc="http://schemas.openxmlformats.org/markup-compatibility/2006">
              <mc:Choice xmlns:v="urn:schemas-microsoft-com:vml" Requires="v">
                <p:oleObj spid="_x0000_s49175" name="公式" r:id="rId6" imgW="888840" imgH="1015920" progId="Equation.3">
                  <p:embed/>
                </p:oleObj>
              </mc:Choice>
              <mc:Fallback>
                <p:oleObj name="公式" r:id="rId6" imgW="888840" imgH="101592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1196975"/>
                        <a:ext cx="1892300" cy="21621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4" name="Object 12"/>
          <p:cNvGraphicFramePr>
            <a:graphicFrameLocks noChangeAspect="1"/>
          </p:cNvGraphicFramePr>
          <p:nvPr/>
        </p:nvGraphicFramePr>
        <p:xfrm>
          <a:off x="250825" y="3573463"/>
          <a:ext cx="1606550" cy="2232025"/>
        </p:xfrm>
        <a:graphic>
          <a:graphicData uri="http://schemas.openxmlformats.org/presentationml/2006/ole">
            <mc:AlternateContent xmlns:mc="http://schemas.openxmlformats.org/markup-compatibility/2006">
              <mc:Choice xmlns:v="urn:schemas-microsoft-com:vml" Requires="v">
                <p:oleObj spid="_x0000_s49176" name="公式" r:id="rId8" imgW="660240" imgH="914400" progId="Equation.3">
                  <p:embed/>
                </p:oleObj>
              </mc:Choice>
              <mc:Fallback>
                <p:oleObj name="公式" r:id="rId8" imgW="660240" imgH="9144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3573463"/>
                        <a:ext cx="1606550" cy="22320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5" name="Object 13"/>
          <p:cNvGraphicFramePr>
            <a:graphicFrameLocks noChangeAspect="1"/>
          </p:cNvGraphicFramePr>
          <p:nvPr/>
        </p:nvGraphicFramePr>
        <p:xfrm>
          <a:off x="2124075" y="4365625"/>
          <a:ext cx="1584325" cy="593725"/>
        </p:xfrm>
        <a:graphic>
          <a:graphicData uri="http://schemas.openxmlformats.org/presentationml/2006/ole">
            <mc:AlternateContent xmlns:mc="http://schemas.openxmlformats.org/markup-compatibility/2006">
              <mc:Choice xmlns:v="urn:schemas-microsoft-com:vml" Requires="v">
                <p:oleObj spid="_x0000_s49177" name="Equation" r:id="rId10" imgW="609480" imgH="228600" progId="Equation.3">
                  <p:embed/>
                </p:oleObj>
              </mc:Choice>
              <mc:Fallback>
                <p:oleObj name="Equation" r:id="rId10" imgW="609480" imgH="2286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4365625"/>
                        <a:ext cx="1584325" cy="5937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166" name="Group 14"/>
          <p:cNvGrpSpPr>
            <a:grpSpLocks/>
          </p:cNvGrpSpPr>
          <p:nvPr/>
        </p:nvGrpSpPr>
        <p:grpSpPr bwMode="auto">
          <a:xfrm>
            <a:off x="250825" y="260350"/>
            <a:ext cx="8893175" cy="2195513"/>
            <a:chOff x="158" y="527"/>
            <a:chExt cx="5602" cy="1383"/>
          </a:xfrm>
        </p:grpSpPr>
        <p:grpSp>
          <p:nvGrpSpPr>
            <p:cNvPr id="49167" name="Group 15"/>
            <p:cNvGrpSpPr>
              <a:grpSpLocks/>
            </p:cNvGrpSpPr>
            <p:nvPr/>
          </p:nvGrpSpPr>
          <p:grpSpPr bwMode="auto">
            <a:xfrm>
              <a:off x="158" y="527"/>
              <a:ext cx="5602" cy="1383"/>
              <a:chOff x="158" y="2659"/>
              <a:chExt cx="5602" cy="1383"/>
            </a:xfrm>
          </p:grpSpPr>
          <p:grpSp>
            <p:nvGrpSpPr>
              <p:cNvPr id="49168" name="Group 16"/>
              <p:cNvGrpSpPr>
                <a:grpSpLocks/>
              </p:cNvGrpSpPr>
              <p:nvPr/>
            </p:nvGrpSpPr>
            <p:grpSpPr bwMode="auto">
              <a:xfrm>
                <a:off x="158" y="2659"/>
                <a:ext cx="5420" cy="1383"/>
                <a:chOff x="158" y="1661"/>
                <a:chExt cx="5420" cy="1383"/>
              </a:xfrm>
            </p:grpSpPr>
            <p:pic>
              <p:nvPicPr>
                <p:cNvPr id="49169" name="Picture 17" descr="6-2-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 y="1661"/>
                  <a:ext cx="5420" cy="138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49170" name="Rectangle 18"/>
                <p:cNvSpPr>
                  <a:spLocks noChangeArrowheads="1"/>
                </p:cNvSpPr>
                <p:nvPr/>
              </p:nvSpPr>
              <p:spPr bwMode="auto">
                <a:xfrm>
                  <a:off x="1565" y="1661"/>
                  <a:ext cx="1043" cy="1361"/>
                </a:xfrm>
                <a:prstGeom prst="rect">
                  <a:avLst/>
                </a:prstGeom>
                <a:solidFill>
                  <a:srgbClr val="99CC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1" name="Rectangle 19">
                  <a:hlinkClick r:id="" action="ppaction://noaction" highlightClick="1"/>
                </p:cNvPr>
                <p:cNvSpPr>
                  <a:spLocks noChangeArrowheads="1"/>
                </p:cNvSpPr>
                <p:nvPr/>
              </p:nvSpPr>
              <p:spPr bwMode="auto">
                <a:xfrm>
                  <a:off x="2608" y="1661"/>
                  <a:ext cx="1043" cy="1361"/>
                </a:xfrm>
                <a:prstGeom prst="rect">
                  <a:avLst/>
                </a:prstGeom>
                <a:solidFill>
                  <a:srgbClr val="FF99CC">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72" name="Rectangle 20"/>
              <p:cNvSpPr>
                <a:spLocks noChangeArrowheads="1"/>
              </p:cNvSpPr>
              <p:nvPr/>
            </p:nvSpPr>
            <p:spPr bwMode="auto">
              <a:xfrm>
                <a:off x="4649" y="2704"/>
                <a:ext cx="1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6.2.6</a:t>
                </a:r>
              </a:p>
            </p:txBody>
          </p:sp>
        </p:grpSp>
        <p:sp>
          <p:nvSpPr>
            <p:cNvPr id="49173" name="Text Box 21"/>
            <p:cNvSpPr txBox="1">
              <a:spLocks noChangeArrowheads="1"/>
            </p:cNvSpPr>
            <p:nvPr/>
          </p:nvSpPr>
          <p:spPr bwMode="auto">
            <a:xfrm>
              <a:off x="204" y="1344"/>
              <a:ext cx="4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solidFill>
                    <a:srgbClr val="000000"/>
                  </a:solidFill>
                </a:rPr>
                <a:t>clk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 calcmode="lin" valueType="num">
                                      <p:cBhvr>
                                        <p:cTn id="7" dur="1000" fill="hold"/>
                                        <p:tgtEl>
                                          <p:spTgt spid="49154"/>
                                        </p:tgtEl>
                                        <p:attrNameLst>
                                          <p:attrName>ppt_x</p:attrName>
                                        </p:attrNameLst>
                                      </p:cBhvr>
                                      <p:tavLst>
                                        <p:tav tm="0">
                                          <p:val>
                                            <p:strVal val="#ppt_x-.2"/>
                                          </p:val>
                                        </p:tav>
                                        <p:tav tm="100000">
                                          <p:val>
                                            <p:strVal val="#ppt_x"/>
                                          </p:val>
                                        </p:tav>
                                      </p:tavLst>
                                    </p:anim>
                                    <p:anim calcmode="lin" valueType="num">
                                      <p:cBhvr>
                                        <p:cTn id="8" dur="1000" fill="hold"/>
                                        <p:tgtEl>
                                          <p:spTgt spid="4915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915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49163"/>
                                        </p:tgtEl>
                                        <p:attrNameLst>
                                          <p:attrName>style.visibility</p:attrName>
                                        </p:attrNameLst>
                                      </p:cBhvr>
                                      <p:to>
                                        <p:strVal val="visible"/>
                                      </p:to>
                                    </p:set>
                                    <p:animEffect transition="in" filter="fade">
                                      <p:cBhvr>
                                        <p:cTn id="14" dur="1000"/>
                                        <p:tgtEl>
                                          <p:spTgt spid="4916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49164"/>
                                        </p:tgtEl>
                                        <p:attrNameLst>
                                          <p:attrName>style.visibility</p:attrName>
                                        </p:attrNameLst>
                                      </p:cBhvr>
                                      <p:to>
                                        <p:strVal val="visible"/>
                                      </p:to>
                                    </p:set>
                                    <p:animEffect transition="in" filter="fade">
                                      <p:cBhvr>
                                        <p:cTn id="19" dur="1000"/>
                                        <p:tgtEl>
                                          <p:spTgt spid="4916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49165"/>
                                        </p:tgtEl>
                                        <p:attrNameLst>
                                          <p:attrName>style.visibility</p:attrName>
                                        </p:attrNameLst>
                                      </p:cBhvr>
                                      <p:to>
                                        <p:strVal val="visible"/>
                                      </p:to>
                                    </p:set>
                                    <p:animEffect transition="in" filter="fade">
                                      <p:cBhvr>
                                        <p:cTn id="24" dur="1000"/>
                                        <p:tgtEl>
                                          <p:spTgt spid="491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49160"/>
                                        </p:tgtEl>
                                        <p:attrNameLst>
                                          <p:attrName>style.visibility</p:attrName>
                                        </p:attrNameLst>
                                      </p:cBhvr>
                                      <p:to>
                                        <p:strVal val="visible"/>
                                      </p:to>
                                    </p:set>
                                    <p:animEffect transition="in" filter="dissolve">
                                      <p:cBhvr>
                                        <p:cTn id="29" dur="1000"/>
                                        <p:tgtEl>
                                          <p:spTgt spid="491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9166"/>
                                        </p:tgtEl>
                                        <p:attrNameLst>
                                          <p:attrName>style.visibility</p:attrName>
                                        </p:attrNameLst>
                                      </p:cBhvr>
                                      <p:to>
                                        <p:strVal val="visible"/>
                                      </p:to>
                                    </p:set>
                                    <p:animEffect transition="in" filter="dissolve">
                                      <p:cBhvr>
                                        <p:cTn id="34" dur="2000"/>
                                        <p:tgtEl>
                                          <p:spTgt spid="49166"/>
                                        </p:tgtEl>
                                      </p:cBhvr>
                                    </p:animEffect>
                                  </p:childTnLst>
                                  <p:subTnLst>
                                    <p:set>
                                      <p:cBhvr override="childStyle">
                                        <p:cTn dur="1" fill="hold" display="0" masterRel="nextClick" afterEffect="1"/>
                                        <p:tgtEl>
                                          <p:spTgt spid="49166"/>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9161"/>
                                        </p:tgtEl>
                                        <p:attrNameLst>
                                          <p:attrName>style.visibility</p:attrName>
                                        </p:attrNameLst>
                                      </p:cBhvr>
                                      <p:to>
                                        <p:strVal val="visible"/>
                                      </p:to>
                                    </p:set>
                                    <p:animEffect transition="in" filter="circle(in)">
                                      <p:cBhvr>
                                        <p:cTn id="39" dur="10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6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ChangeArrowheads="1"/>
          </p:cNvSpPr>
          <p:nvPr>
            <p:ph type="title"/>
          </p:nvPr>
        </p:nvSpPr>
        <p:spPr bwMode="auto">
          <a:xfrm>
            <a:off x="250825" y="188913"/>
            <a:ext cx="2243138"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en-US" altLang="zh-CN" sz="3600" u="sng">
                <a:solidFill>
                  <a:srgbClr val="FFFF99"/>
                </a:solidFill>
                <a:effectLst/>
                <a:latin typeface="Times New Roman" pitchFamily="18" charset="0"/>
                <a:ea typeface="楷体_GB2312" pitchFamily="49" charset="-122"/>
              </a:rPr>
              <a:t>6.1 </a:t>
            </a:r>
            <a:r>
              <a:rPr kumimoji="1" lang="zh-CN" altLang="en-US" sz="3600" u="sng">
                <a:solidFill>
                  <a:srgbClr val="FFFF99"/>
                </a:solidFill>
                <a:effectLst/>
                <a:latin typeface="Times New Roman" pitchFamily="18" charset="0"/>
                <a:ea typeface="楷体_GB2312" pitchFamily="49" charset="-122"/>
              </a:rPr>
              <a:t>概述</a:t>
            </a:r>
          </a:p>
        </p:txBody>
      </p:sp>
      <p:sp>
        <p:nvSpPr>
          <p:cNvPr id="269317" name="Text Box 5"/>
          <p:cNvSpPr txBox="1">
            <a:spLocks noChangeArrowheads="1"/>
          </p:cNvSpPr>
          <p:nvPr/>
        </p:nvSpPr>
        <p:spPr bwMode="auto">
          <a:xfrm>
            <a:off x="250825" y="908050"/>
            <a:ext cx="5111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一、时序逻辑电路：</a:t>
            </a:r>
          </a:p>
        </p:txBody>
      </p:sp>
      <p:sp>
        <p:nvSpPr>
          <p:cNvPr id="269318" name="Text Box 6"/>
          <p:cNvSpPr txBox="1">
            <a:spLocks noChangeArrowheads="1"/>
          </p:cNvSpPr>
          <p:nvPr/>
        </p:nvSpPr>
        <p:spPr bwMode="auto">
          <a:xfrm>
            <a:off x="250825" y="2420938"/>
            <a:ext cx="845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二、时序逻辑电路的构成及结构特点：</a:t>
            </a:r>
          </a:p>
        </p:txBody>
      </p:sp>
      <p:sp>
        <p:nvSpPr>
          <p:cNvPr id="269319" name="Text Box 7"/>
          <p:cNvSpPr txBox="1">
            <a:spLocks noChangeArrowheads="1"/>
          </p:cNvSpPr>
          <p:nvPr/>
        </p:nvSpPr>
        <p:spPr bwMode="auto">
          <a:xfrm>
            <a:off x="250825" y="1484313"/>
            <a:ext cx="86598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在任意时刻的输出信号不仅取决于当时的输入信号，而且还取决于电路原来的状态。 </a:t>
            </a:r>
          </a:p>
        </p:txBody>
      </p:sp>
      <p:sp>
        <p:nvSpPr>
          <p:cNvPr id="269321" name="Text Box 9"/>
          <p:cNvSpPr txBox="1">
            <a:spLocks noChangeArrowheads="1"/>
          </p:cNvSpPr>
          <p:nvPr/>
        </p:nvSpPr>
        <p:spPr bwMode="auto">
          <a:xfrm>
            <a:off x="250825" y="3284538"/>
            <a:ext cx="180022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时序逻辑电路的构成可用图</a:t>
            </a:r>
            <a:r>
              <a:rPr lang="en-US" altLang="zh-CN"/>
              <a:t>6.1.1</a:t>
            </a:r>
            <a:r>
              <a:rPr lang="zh-CN" altLang="en-US"/>
              <a:t>所示框图表示</a:t>
            </a:r>
          </a:p>
        </p:txBody>
      </p:sp>
      <p:grpSp>
        <p:nvGrpSpPr>
          <p:cNvPr id="269328" name="Group 16"/>
          <p:cNvGrpSpPr>
            <a:grpSpLocks/>
          </p:cNvGrpSpPr>
          <p:nvPr/>
        </p:nvGrpSpPr>
        <p:grpSpPr bwMode="auto">
          <a:xfrm>
            <a:off x="2268538" y="3213100"/>
            <a:ext cx="6696075" cy="3386138"/>
            <a:chOff x="1429" y="2024"/>
            <a:chExt cx="4218" cy="2133"/>
          </a:xfrm>
        </p:grpSpPr>
        <p:pic>
          <p:nvPicPr>
            <p:cNvPr id="269325" name="Picture 13" descr="6-1-2"/>
            <p:cNvPicPr>
              <a:picLocks noChangeAspect="1" noChangeArrowheads="1"/>
            </p:cNvPicPr>
            <p:nvPr/>
          </p:nvPicPr>
          <p:blipFill>
            <a:blip r:embed="rId3">
              <a:extLst>
                <a:ext uri="{28A0092B-C50C-407E-A947-70E740481C1C}">
                  <a14:useLocalDpi xmlns:a14="http://schemas.microsoft.com/office/drawing/2010/main" val="0"/>
                </a:ext>
              </a:extLst>
            </a:blip>
            <a:srcRect t="8310" b="5888"/>
            <a:stretch>
              <a:fillRect/>
            </a:stretch>
          </p:blipFill>
          <p:spPr bwMode="auto">
            <a:xfrm>
              <a:off x="1429" y="2024"/>
              <a:ext cx="4218" cy="213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69326" name="Rectangle 14"/>
            <p:cNvSpPr>
              <a:spLocks noChangeArrowheads="1"/>
            </p:cNvSpPr>
            <p:nvPr/>
          </p:nvSpPr>
          <p:spPr bwMode="auto">
            <a:xfrm>
              <a:off x="1429" y="3838"/>
              <a:ext cx="10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图</a:t>
              </a:r>
              <a:r>
                <a:rPr lang="en-US" altLang="zh-CN" sz="2400">
                  <a:solidFill>
                    <a:srgbClr val="000000"/>
                  </a:solidFill>
                </a:rPr>
                <a:t>6.1.1</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69314"/>
                                        </p:tgtEl>
                                        <p:attrNameLst>
                                          <p:attrName>style.visibility</p:attrName>
                                        </p:attrNameLst>
                                      </p:cBhvr>
                                      <p:to>
                                        <p:strVal val="visible"/>
                                      </p:to>
                                    </p:set>
                                    <p:anim calcmode="lin" valueType="num">
                                      <p:cBhvr>
                                        <p:cTn id="7" dur="1000" fill="hold"/>
                                        <p:tgtEl>
                                          <p:spTgt spid="269314"/>
                                        </p:tgtEl>
                                        <p:attrNameLst>
                                          <p:attrName>ppt_w</p:attrName>
                                        </p:attrNameLst>
                                      </p:cBhvr>
                                      <p:tavLst>
                                        <p:tav tm="0">
                                          <p:val>
                                            <p:fltVal val="0"/>
                                          </p:val>
                                        </p:tav>
                                        <p:tav tm="100000">
                                          <p:val>
                                            <p:strVal val="#ppt_w"/>
                                          </p:val>
                                        </p:tav>
                                      </p:tavLst>
                                    </p:anim>
                                    <p:anim calcmode="lin" valueType="num">
                                      <p:cBhvr>
                                        <p:cTn id="8" dur="1000" fill="hold"/>
                                        <p:tgtEl>
                                          <p:spTgt spid="26931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269317"/>
                                        </p:tgtEl>
                                        <p:attrNameLst>
                                          <p:attrName>style.visibility</p:attrName>
                                        </p:attrNameLst>
                                      </p:cBhvr>
                                      <p:to>
                                        <p:strVal val="visible"/>
                                      </p:to>
                                    </p:set>
                                    <p:anim calcmode="lin" valueType="num">
                                      <p:cBhvr>
                                        <p:cTn id="13" dur="1000" fill="hold"/>
                                        <p:tgtEl>
                                          <p:spTgt spid="269317"/>
                                        </p:tgtEl>
                                        <p:attrNameLst>
                                          <p:attrName>ppt_x</p:attrName>
                                        </p:attrNameLst>
                                      </p:cBhvr>
                                      <p:tavLst>
                                        <p:tav tm="0">
                                          <p:val>
                                            <p:strVal val="#ppt_x-.2"/>
                                          </p:val>
                                        </p:tav>
                                        <p:tav tm="100000">
                                          <p:val>
                                            <p:strVal val="#ppt_x"/>
                                          </p:val>
                                        </p:tav>
                                      </p:tavLst>
                                    </p:anim>
                                    <p:anim calcmode="lin" valueType="num">
                                      <p:cBhvr>
                                        <p:cTn id="14" dur="1000" fill="hold"/>
                                        <p:tgtEl>
                                          <p:spTgt spid="269317"/>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693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69319"/>
                                        </p:tgtEl>
                                        <p:attrNameLst>
                                          <p:attrName>style.visibility</p:attrName>
                                        </p:attrNameLst>
                                      </p:cBhvr>
                                      <p:to>
                                        <p:strVal val="visible"/>
                                      </p:to>
                                    </p:set>
                                    <p:animEffect transition="in" filter="circle(in)">
                                      <p:cBhvr>
                                        <p:cTn id="20" dur="1000"/>
                                        <p:tgtEl>
                                          <p:spTgt spid="2693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9" presetClass="entr" presetSubtype="0" fill="hold" grpId="0" nodeType="clickEffect">
                                  <p:stCondLst>
                                    <p:cond delay="0"/>
                                  </p:stCondLst>
                                  <p:childTnLst>
                                    <p:set>
                                      <p:cBhvr>
                                        <p:cTn id="24" dur="1" fill="hold">
                                          <p:stCondLst>
                                            <p:cond delay="0"/>
                                          </p:stCondLst>
                                        </p:cTn>
                                        <p:tgtEl>
                                          <p:spTgt spid="269318"/>
                                        </p:tgtEl>
                                        <p:attrNameLst>
                                          <p:attrName>style.visibility</p:attrName>
                                        </p:attrNameLst>
                                      </p:cBhvr>
                                      <p:to>
                                        <p:strVal val="visible"/>
                                      </p:to>
                                    </p:set>
                                    <p:anim calcmode="lin" valueType="num">
                                      <p:cBhvr>
                                        <p:cTn id="25" dur="1000" fill="hold"/>
                                        <p:tgtEl>
                                          <p:spTgt spid="269318"/>
                                        </p:tgtEl>
                                        <p:attrNameLst>
                                          <p:attrName>ppt_x</p:attrName>
                                        </p:attrNameLst>
                                      </p:cBhvr>
                                      <p:tavLst>
                                        <p:tav tm="0">
                                          <p:val>
                                            <p:strVal val="#ppt_x-.2"/>
                                          </p:val>
                                        </p:tav>
                                        <p:tav tm="100000">
                                          <p:val>
                                            <p:strVal val="#ppt_x"/>
                                          </p:val>
                                        </p:tav>
                                      </p:tavLst>
                                    </p:anim>
                                    <p:anim calcmode="lin" valueType="num">
                                      <p:cBhvr>
                                        <p:cTn id="26" dur="1000" fill="hold"/>
                                        <p:tgtEl>
                                          <p:spTgt spid="269318"/>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693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69321"/>
                                        </p:tgtEl>
                                        <p:attrNameLst>
                                          <p:attrName>style.visibility</p:attrName>
                                        </p:attrNameLst>
                                      </p:cBhvr>
                                      <p:to>
                                        <p:strVal val="visible"/>
                                      </p:to>
                                    </p:set>
                                    <p:animEffect transition="in" filter="box(in)">
                                      <p:cBhvr>
                                        <p:cTn id="32" dur="1000"/>
                                        <p:tgtEl>
                                          <p:spTgt spid="2693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69328"/>
                                        </p:tgtEl>
                                        <p:attrNameLst>
                                          <p:attrName>style.visibility</p:attrName>
                                        </p:attrNameLst>
                                      </p:cBhvr>
                                      <p:to>
                                        <p:strVal val="visible"/>
                                      </p:to>
                                    </p:set>
                                    <p:animEffect transition="in" filter="dissolve">
                                      <p:cBhvr>
                                        <p:cTn id="37" dur="1000"/>
                                        <p:tgtEl>
                                          <p:spTgt spid="269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p:bldP spid="269317" grpId="0" autoUpdateAnimBg="0"/>
      <p:bldP spid="269318" grpId="0" autoUpdateAnimBg="0"/>
      <p:bldP spid="269319" grpId="0" autoUpdateAnimBg="0"/>
      <p:bldP spid="269321"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ChangeArrowheads="1"/>
          </p:cNvSpPr>
          <p:nvPr>
            <p:ph type="title"/>
          </p:nvPr>
        </p:nvSpPr>
        <p:spPr bwMode="auto">
          <a:xfrm>
            <a:off x="250825" y="765175"/>
            <a:ext cx="39878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a:solidFill>
                  <a:schemeClr val="tx1"/>
                </a:solidFill>
                <a:effectLst/>
                <a:latin typeface="Times New Roman" pitchFamily="18" charset="0"/>
                <a:ea typeface="楷体_GB2312" pitchFamily="49" charset="-122"/>
              </a:rPr>
              <a:t>(6)</a:t>
            </a:r>
            <a:r>
              <a:rPr lang="zh-CN" altLang="en-US" sz="2800">
                <a:solidFill>
                  <a:schemeClr val="tx1"/>
                </a:solidFill>
                <a:effectLst/>
                <a:latin typeface="Times New Roman" pitchFamily="18" charset="0"/>
                <a:ea typeface="楷体_GB2312" pitchFamily="49" charset="-122"/>
              </a:rPr>
              <a:t>状态转换图</a:t>
            </a:r>
          </a:p>
        </p:txBody>
      </p:sp>
      <p:graphicFrame>
        <p:nvGraphicFramePr>
          <p:cNvPr id="50180" name="Object 4"/>
          <p:cNvGraphicFramePr>
            <a:graphicFrameLocks noChangeAspect="1"/>
          </p:cNvGraphicFramePr>
          <p:nvPr/>
        </p:nvGraphicFramePr>
        <p:xfrm>
          <a:off x="468313" y="1484313"/>
          <a:ext cx="8153400" cy="3144837"/>
        </p:xfrm>
        <a:graphic>
          <a:graphicData uri="http://schemas.openxmlformats.org/presentationml/2006/ole">
            <mc:AlternateContent xmlns:mc="http://schemas.openxmlformats.org/markup-compatibility/2006">
              <mc:Choice xmlns:v="urn:schemas-microsoft-com:vml" Requires="v">
                <p:oleObj spid="_x0000_s50183" name="Visio" r:id="rId4" imgW="4370222" imgH="1685849" progId="Visio.Drawing.11">
                  <p:embed/>
                </p:oleObj>
              </mc:Choice>
              <mc:Fallback>
                <p:oleObj name="Visio" r:id="rId4" imgW="4370222" imgH="1685849"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484313"/>
                        <a:ext cx="8153400" cy="314483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1" name="Text Box 5"/>
          <p:cNvSpPr txBox="1">
            <a:spLocks noChangeArrowheads="1"/>
          </p:cNvSpPr>
          <p:nvPr/>
        </p:nvSpPr>
        <p:spPr bwMode="auto">
          <a:xfrm>
            <a:off x="323850" y="4797425"/>
            <a:ext cx="8610600" cy="18002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注：由状态转换图可知，</a:t>
            </a:r>
            <a:r>
              <a:rPr kumimoji="1" lang="en-US" altLang="zh-CN"/>
              <a:t>10</a:t>
            </a:r>
            <a:r>
              <a:rPr kumimoji="1" lang="zh-CN" altLang="en-US"/>
              <a:t>个状态</a:t>
            </a:r>
            <a:r>
              <a:rPr kumimoji="1" lang="en-US" altLang="zh-CN"/>
              <a:t>0000~1001</a:t>
            </a:r>
            <a:r>
              <a:rPr kumimoji="1" lang="zh-CN" altLang="en-US"/>
              <a:t>是在循环内，而其它的</a:t>
            </a:r>
            <a:r>
              <a:rPr kumimoji="1" lang="en-US" altLang="zh-CN"/>
              <a:t>6</a:t>
            </a:r>
            <a:r>
              <a:rPr kumimoji="1" lang="zh-CN" altLang="en-US"/>
              <a:t>个状态</a:t>
            </a:r>
            <a:r>
              <a:rPr kumimoji="1" lang="en-US" altLang="zh-CN"/>
              <a:t>1010~1111</a:t>
            </a:r>
            <a:r>
              <a:rPr kumimoji="1" lang="zh-CN" altLang="en-US"/>
              <a:t>最终在时钟作用下，都可以进入此循环，具有这种特点的时序电路，称为能够自启动的时序电路。</a:t>
            </a:r>
          </a:p>
        </p:txBody>
      </p:sp>
      <p:sp>
        <p:nvSpPr>
          <p:cNvPr id="50182" name="Rectangle 6"/>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p:cTn id="7" dur="1000" fill="hold"/>
                                        <p:tgtEl>
                                          <p:spTgt spid="50178"/>
                                        </p:tgtEl>
                                        <p:attrNameLst>
                                          <p:attrName>ppt_x</p:attrName>
                                        </p:attrNameLst>
                                      </p:cBhvr>
                                      <p:tavLst>
                                        <p:tav tm="0">
                                          <p:val>
                                            <p:strVal val="#ppt_x-.2"/>
                                          </p:val>
                                        </p:tav>
                                        <p:tav tm="100000">
                                          <p:val>
                                            <p:strVal val="#ppt_x"/>
                                          </p:val>
                                        </p:tav>
                                      </p:tavLst>
                                    </p:anim>
                                    <p:anim calcmode="lin" valueType="num">
                                      <p:cBhvr>
                                        <p:cTn id="8" dur="1000" fill="hold"/>
                                        <p:tgtEl>
                                          <p:spTgt spid="50178"/>
                                        </p:tgtEl>
                                        <p:attrNameLst>
                                          <p:attrName>ppt_y</p:attrName>
                                        </p:attrNameLst>
                                      </p:cBhvr>
                                      <p:tavLst>
                                        <p:tav tm="0">
                                          <p:val>
                                            <p:strVal val="#ppt_y"/>
                                          </p:val>
                                        </p:tav>
                                        <p:tav tm="100000">
                                          <p:val>
                                            <p:strVal val="#ppt_y"/>
                                          </p:val>
                                        </p:tav>
                                      </p:tavLst>
                                    </p:anim>
                                    <p:animEffect transition="in" filter="wipe(right)" prLst="gradientSize: 0.1">
                                      <p:cBhvr>
                                        <p:cTn id="9" dur="1000"/>
                                        <p:tgtEl>
                                          <p:spTgt spid="501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50180"/>
                                        </p:tgtEl>
                                        <p:attrNameLst>
                                          <p:attrName>style.visibility</p:attrName>
                                        </p:attrNameLst>
                                      </p:cBhvr>
                                      <p:to>
                                        <p:strVal val="visible"/>
                                      </p:to>
                                    </p:set>
                                    <p:animEffect transition="in" filter="dissolve">
                                      <p:cBhvr>
                                        <p:cTn id="14" dur="1000"/>
                                        <p:tgtEl>
                                          <p:spTgt spid="5018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0181"/>
                                        </p:tgtEl>
                                        <p:attrNameLst>
                                          <p:attrName>style.visibility</p:attrName>
                                        </p:attrNameLst>
                                      </p:cBhvr>
                                      <p:to>
                                        <p:strVal val="visible"/>
                                      </p:to>
                                    </p:set>
                                    <p:animEffect transition="in" filter="circle(in)">
                                      <p:cBhvr>
                                        <p:cTn id="19" dur="10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81"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ChangeArrowheads="1"/>
          </p:cNvSpPr>
          <p:nvPr>
            <p:ph type="title"/>
          </p:nvPr>
        </p:nvSpPr>
        <p:spPr bwMode="auto">
          <a:xfrm>
            <a:off x="250825" y="620713"/>
            <a:ext cx="7772400" cy="608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7) </a:t>
            </a:r>
            <a:r>
              <a:rPr lang="zh-CN" altLang="en-US" sz="2800">
                <a:solidFill>
                  <a:schemeClr val="tx1"/>
                </a:solidFill>
                <a:effectLst/>
                <a:latin typeface="Times New Roman" pitchFamily="18" charset="0"/>
                <a:ea typeface="楷体_GB2312" pitchFamily="49" charset="-122"/>
              </a:rPr>
              <a:t>时序图：</a:t>
            </a:r>
          </a:p>
        </p:txBody>
      </p:sp>
      <p:graphicFrame>
        <p:nvGraphicFramePr>
          <p:cNvPr id="51204" name="Object 4"/>
          <p:cNvGraphicFramePr>
            <a:graphicFrameLocks noChangeAspect="1"/>
          </p:cNvGraphicFramePr>
          <p:nvPr/>
        </p:nvGraphicFramePr>
        <p:xfrm>
          <a:off x="1547813" y="1341438"/>
          <a:ext cx="6705600" cy="5256212"/>
        </p:xfrm>
        <a:graphic>
          <a:graphicData uri="http://schemas.openxmlformats.org/presentationml/2006/ole">
            <mc:AlternateContent xmlns:mc="http://schemas.openxmlformats.org/markup-compatibility/2006">
              <mc:Choice xmlns:v="urn:schemas-microsoft-com:vml" Requires="v">
                <p:oleObj spid="_x0000_s51206" name="Visio" r:id="rId4" imgW="3381146" imgH="2768194" progId="Visio.Drawing.11">
                  <p:embed/>
                </p:oleObj>
              </mc:Choice>
              <mc:Fallback>
                <p:oleObj name="Visio" r:id="rId4" imgW="3381146" imgH="276819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t="2632" b="1619"/>
                      <a:stretch>
                        <a:fillRect/>
                      </a:stretch>
                    </p:blipFill>
                    <p:spPr bwMode="auto">
                      <a:xfrm>
                        <a:off x="1547813" y="1341438"/>
                        <a:ext cx="6705600" cy="5256212"/>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5" name="Rectangle 5"/>
          <p:cNvSpPr>
            <a:spLocks noChangeArrowheads="1"/>
          </p:cNvSpPr>
          <p:nvPr/>
        </p:nvSpPr>
        <p:spPr bwMode="auto">
          <a:xfrm>
            <a:off x="0" y="0"/>
            <a:ext cx="6121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u="sng">
                <a:solidFill>
                  <a:srgbClr val="FFFF99"/>
                </a:solidFill>
              </a:rPr>
              <a:t>6.2.</a:t>
            </a:r>
            <a:r>
              <a:rPr lang="zh-CN" altLang="en-US" sz="3600" u="sng">
                <a:solidFill>
                  <a:srgbClr val="FFFF99"/>
                </a:solidFill>
              </a:rPr>
              <a:t>时序逻辑电路的分析方法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p:cTn id="7" dur="1000" fill="hold"/>
                                        <p:tgtEl>
                                          <p:spTgt spid="51202"/>
                                        </p:tgtEl>
                                        <p:attrNameLst>
                                          <p:attrName>ppt_x</p:attrName>
                                        </p:attrNameLst>
                                      </p:cBhvr>
                                      <p:tavLst>
                                        <p:tav tm="0">
                                          <p:val>
                                            <p:strVal val="#ppt_x-.2"/>
                                          </p:val>
                                        </p:tav>
                                        <p:tav tm="100000">
                                          <p:val>
                                            <p:strVal val="#ppt_x"/>
                                          </p:val>
                                        </p:tav>
                                      </p:tavLst>
                                    </p:anim>
                                    <p:anim calcmode="lin" valueType="num">
                                      <p:cBhvr>
                                        <p:cTn id="8" dur="1000" fill="hold"/>
                                        <p:tgtEl>
                                          <p:spTgt spid="5120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0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51204"/>
                                        </p:tgtEl>
                                        <p:attrNameLst>
                                          <p:attrName>style.visibility</p:attrName>
                                        </p:attrNameLst>
                                      </p:cBhvr>
                                      <p:to>
                                        <p:strVal val="visible"/>
                                      </p:to>
                                    </p:set>
                                    <p:animEffect transition="in" filter="dissolve">
                                      <p:cBhvr>
                                        <p:cTn id="14" dur="1000"/>
                                        <p:tgtEl>
                                          <p:spTgt spid="5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ChangeArrowheads="1"/>
          </p:cNvSpPr>
          <p:nvPr>
            <p:ph type="title"/>
          </p:nvPr>
        </p:nvSpPr>
        <p:spPr bwMode="auto">
          <a:xfrm>
            <a:off x="179388" y="0"/>
            <a:ext cx="6842125"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600" u="sng">
                <a:solidFill>
                  <a:srgbClr val="FFFF99"/>
                </a:solidFill>
                <a:effectLst/>
                <a:latin typeface="Times New Roman" pitchFamily="18" charset="0"/>
                <a:ea typeface="楷体_GB2312" pitchFamily="49" charset="-122"/>
              </a:rPr>
              <a:t>6.3 </a:t>
            </a:r>
            <a:r>
              <a:rPr lang="zh-CN" altLang="en-US" sz="3600" u="sng">
                <a:solidFill>
                  <a:srgbClr val="FFFF99"/>
                </a:solidFill>
                <a:effectLst/>
                <a:latin typeface="Times New Roman" pitchFamily="18" charset="0"/>
                <a:ea typeface="楷体_GB2312" pitchFamily="49" charset="-122"/>
              </a:rPr>
              <a:t>若干常用的时序逻辑电路</a:t>
            </a:r>
          </a:p>
        </p:txBody>
      </p:sp>
      <p:sp>
        <p:nvSpPr>
          <p:cNvPr id="52228" name="Text Box 4"/>
          <p:cNvSpPr txBox="1">
            <a:spLocks noChangeArrowheads="1"/>
          </p:cNvSpPr>
          <p:nvPr/>
        </p:nvSpPr>
        <p:spPr bwMode="auto">
          <a:xfrm>
            <a:off x="250825" y="549275"/>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t>6.3.1 </a:t>
            </a:r>
            <a:r>
              <a:rPr kumimoji="1" lang="zh-CN" altLang="en-US" sz="3200" u="sng"/>
              <a:t>寄存器和移位寄存器</a:t>
            </a:r>
          </a:p>
        </p:txBody>
      </p:sp>
      <p:sp>
        <p:nvSpPr>
          <p:cNvPr id="52230" name="Text Box 6"/>
          <p:cNvSpPr txBox="1">
            <a:spLocks noChangeArrowheads="1"/>
          </p:cNvSpPr>
          <p:nvPr/>
        </p:nvSpPr>
        <p:spPr bwMode="auto">
          <a:xfrm>
            <a:off x="179388" y="1052513"/>
            <a:ext cx="86868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u="sng">
                <a:solidFill>
                  <a:srgbClr val="FFFF99"/>
                </a:solidFill>
              </a:rPr>
              <a:t>可寄存一组二进制数码的逻辑部件，叫寄存器</a:t>
            </a:r>
            <a:r>
              <a:rPr kumimoji="1" lang="zh-CN" altLang="en-US"/>
              <a:t>，是由触发器构成的，只要有置位和复位功能，就可以做寄存器，如基本</a:t>
            </a:r>
            <a:r>
              <a:rPr kumimoji="1" lang="en-US" altLang="zh-CN" i="1"/>
              <a:t>SR</a:t>
            </a:r>
            <a:r>
              <a:rPr kumimoji="1" lang="zh-CN" altLang="en-US"/>
              <a:t>锁存器、</a:t>
            </a:r>
            <a:r>
              <a:rPr kumimoji="1" lang="en-US" altLang="zh-CN" i="1"/>
              <a:t>D</a:t>
            </a:r>
            <a:r>
              <a:rPr kumimoji="1" lang="zh-CN" altLang="en-US"/>
              <a:t>触发器、</a:t>
            </a:r>
            <a:r>
              <a:rPr kumimoji="1" lang="en-US" altLang="zh-CN" i="1"/>
              <a:t>JK</a:t>
            </a:r>
            <a:r>
              <a:rPr kumimoji="1" lang="zh-CN" altLang="en-US"/>
              <a:t>触发器等等。一个触发器可以存</a:t>
            </a:r>
            <a:r>
              <a:rPr kumimoji="1" lang="en-US" altLang="zh-CN"/>
              <a:t>1</a:t>
            </a:r>
            <a:r>
              <a:rPr kumimoji="1" lang="zh-CN" altLang="en-US"/>
              <a:t>位二进制代码，故</a:t>
            </a:r>
            <a:r>
              <a:rPr kumimoji="1" lang="en-US" altLang="zh-CN"/>
              <a:t>N</a:t>
            </a:r>
            <a:r>
              <a:rPr kumimoji="1" lang="zh-CN" altLang="en-US"/>
              <a:t>位二进制代码需要</a:t>
            </a:r>
            <a:r>
              <a:rPr kumimoji="1" lang="en-US" altLang="zh-CN"/>
              <a:t>N</a:t>
            </a:r>
            <a:r>
              <a:rPr kumimoji="1" lang="zh-CN" altLang="en-US"/>
              <a:t>个触发器。</a:t>
            </a:r>
          </a:p>
        </p:txBody>
      </p:sp>
      <p:sp>
        <p:nvSpPr>
          <p:cNvPr id="52231" name="Text Box 7"/>
          <p:cNvSpPr txBox="1">
            <a:spLocks noChangeArrowheads="1"/>
          </p:cNvSpPr>
          <p:nvPr/>
        </p:nvSpPr>
        <p:spPr bwMode="auto">
          <a:xfrm>
            <a:off x="179388" y="3213100"/>
            <a:ext cx="8785225"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根据</a:t>
            </a:r>
            <a:r>
              <a:rPr kumimoji="1" lang="zh-CN" altLang="en-US" u="sng">
                <a:solidFill>
                  <a:srgbClr val="FFFF99"/>
                </a:solidFill>
              </a:rPr>
              <a:t>存放数码的方式</a:t>
            </a:r>
            <a:r>
              <a:rPr kumimoji="1" lang="zh-CN" altLang="en-US"/>
              <a:t>不同分为并行和串行两种：并行方式就是将寄存的数码从各对应的输入端同时输入到寄存器中；串行方式是将数码从一个输入端逐位输入到寄存器中。根据</a:t>
            </a:r>
            <a:r>
              <a:rPr kumimoji="1" lang="zh-CN" altLang="en-US" u="sng">
                <a:solidFill>
                  <a:srgbClr val="FFFF99"/>
                </a:solidFill>
              </a:rPr>
              <a:t>取出数码的方式</a:t>
            </a:r>
            <a:r>
              <a:rPr kumimoji="1" lang="zh-CN" altLang="en-US"/>
              <a:t>不同也可分为并行和串行两种：并行方式就是要取出的数码从对应的各个输出端上同时出现；串行方式是被取出的数码在一个输出端逐位输出；根据</a:t>
            </a:r>
            <a:r>
              <a:rPr kumimoji="1" lang="zh-CN" altLang="en-US" u="sng">
                <a:solidFill>
                  <a:srgbClr val="FFFF99"/>
                </a:solidFill>
              </a:rPr>
              <a:t>有无移位功能</a:t>
            </a:r>
            <a:r>
              <a:rPr kumimoji="1" lang="zh-CN" altLang="en-US"/>
              <a:t>寄存器也常分为数码寄存器和移位寄存器。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p:cTn id="7" dur="1000" fill="hold"/>
                                        <p:tgtEl>
                                          <p:spTgt spid="52226"/>
                                        </p:tgtEl>
                                        <p:attrNameLst>
                                          <p:attrName>ppt_w</p:attrName>
                                        </p:attrNameLst>
                                      </p:cBhvr>
                                      <p:tavLst>
                                        <p:tav tm="0">
                                          <p:val>
                                            <p:fltVal val="0"/>
                                          </p:val>
                                        </p:tav>
                                        <p:tav tm="100000">
                                          <p:val>
                                            <p:strVal val="#ppt_w"/>
                                          </p:val>
                                        </p:tav>
                                      </p:tavLst>
                                    </p:anim>
                                    <p:anim calcmode="lin" valueType="num">
                                      <p:cBhvr>
                                        <p:cTn id="8" dur="1000" fill="hold"/>
                                        <p:tgtEl>
                                          <p:spTgt spid="5222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52228"/>
                                        </p:tgtEl>
                                        <p:attrNameLst>
                                          <p:attrName>style.visibility</p:attrName>
                                        </p:attrNameLst>
                                      </p:cBhvr>
                                      <p:to>
                                        <p:strVal val="visible"/>
                                      </p:to>
                                    </p:set>
                                    <p:animEffect transition="in" filter="box(in)">
                                      <p:cBhvr>
                                        <p:cTn id="13" dur="1000"/>
                                        <p:tgtEl>
                                          <p:spTgt spid="522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52230"/>
                                        </p:tgtEl>
                                        <p:attrNameLst>
                                          <p:attrName>style.visibility</p:attrName>
                                        </p:attrNameLst>
                                      </p:cBhvr>
                                      <p:to>
                                        <p:strVal val="visible"/>
                                      </p:to>
                                    </p:set>
                                    <p:animEffect transition="in" filter="circle(in)">
                                      <p:cBhvr>
                                        <p:cTn id="18" dur="1000"/>
                                        <p:tgtEl>
                                          <p:spTgt spid="522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ntr" presetSubtype="32" fill="hold" grpId="0" nodeType="clickEffect">
                                  <p:stCondLst>
                                    <p:cond delay="0"/>
                                  </p:stCondLst>
                                  <p:childTnLst>
                                    <p:set>
                                      <p:cBhvr>
                                        <p:cTn id="22" dur="1" fill="hold">
                                          <p:stCondLst>
                                            <p:cond delay="0"/>
                                          </p:stCondLst>
                                        </p:cTn>
                                        <p:tgtEl>
                                          <p:spTgt spid="52231"/>
                                        </p:tgtEl>
                                        <p:attrNameLst>
                                          <p:attrName>style.visibility</p:attrName>
                                        </p:attrNameLst>
                                      </p:cBhvr>
                                      <p:to>
                                        <p:strVal val="visible"/>
                                      </p:to>
                                    </p:set>
                                    <p:animEffect transition="in" filter="circle(out)">
                                      <p:cBhvr>
                                        <p:cTn id="23" dur="2000"/>
                                        <p:tgtEl>
                                          <p:spTgt spid="52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28" grpId="0" autoUpdateAnimBg="0"/>
      <p:bldP spid="52230" grpId="1"/>
      <p:bldP spid="5223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bwMode="auto">
          <a:xfrm>
            <a:off x="179388" y="620713"/>
            <a:ext cx="5832475" cy="5762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u="sng">
                <a:solidFill>
                  <a:schemeClr val="tx1"/>
                </a:solidFill>
                <a:effectLst/>
                <a:latin typeface="Times New Roman" pitchFamily="18" charset="0"/>
                <a:ea typeface="楷体_GB2312" pitchFamily="49" charset="-122"/>
              </a:rPr>
              <a:t>一 、寄存器（数码寄存器）</a:t>
            </a:r>
          </a:p>
        </p:txBody>
      </p:sp>
      <p:sp>
        <p:nvSpPr>
          <p:cNvPr id="289796" name="Text Box 4"/>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sp>
        <p:nvSpPr>
          <p:cNvPr id="289798" name="Text Box 6"/>
          <p:cNvSpPr txBox="1">
            <a:spLocks noChangeArrowheads="1"/>
          </p:cNvSpPr>
          <p:nvPr/>
        </p:nvSpPr>
        <p:spPr bwMode="auto">
          <a:xfrm>
            <a:off x="250825" y="1268413"/>
            <a:ext cx="51847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74LS75</a:t>
            </a:r>
            <a:r>
              <a:rPr kumimoji="1" lang="zh-CN" altLang="en-US"/>
              <a:t>是由同步</a:t>
            </a:r>
            <a:r>
              <a:rPr kumimoji="1" lang="en-US" altLang="zh-CN" i="1"/>
              <a:t>SR</a:t>
            </a:r>
            <a:r>
              <a:rPr kumimoji="1" lang="zh-CN" altLang="en-US"/>
              <a:t>触发器构成的</a:t>
            </a:r>
            <a:r>
              <a:rPr kumimoji="1" lang="en-US" altLang="zh-CN" i="1"/>
              <a:t>D</a:t>
            </a:r>
            <a:r>
              <a:rPr kumimoji="1" lang="zh-CN" altLang="en-US"/>
              <a:t>触发器构成的，电路图如图</a:t>
            </a:r>
            <a:r>
              <a:rPr kumimoji="1" lang="en-US" altLang="zh-CN"/>
              <a:t>6.3.1</a:t>
            </a:r>
            <a:r>
              <a:rPr kumimoji="1" lang="zh-CN" altLang="en-US"/>
              <a:t>所示。由于在</a:t>
            </a:r>
            <a:r>
              <a:rPr kumimoji="1" lang="en-US" altLang="zh-CN"/>
              <a:t>CP</a:t>
            </a:r>
            <a:r>
              <a:rPr kumimoji="1" lang="zh-CN" altLang="en-US"/>
              <a:t>＝</a:t>
            </a:r>
            <a:r>
              <a:rPr kumimoji="1" lang="en-US" altLang="zh-CN"/>
              <a:t>1</a:t>
            </a:r>
            <a:r>
              <a:rPr kumimoji="1" lang="zh-CN" altLang="en-US"/>
              <a:t>期间，输出会随</a:t>
            </a:r>
            <a:r>
              <a:rPr kumimoji="1" lang="en-US" altLang="zh-CN"/>
              <a:t>D</a:t>
            </a:r>
            <a:r>
              <a:rPr kumimoji="1" lang="zh-CN" altLang="en-US"/>
              <a:t>的状态而改变</a:t>
            </a:r>
          </a:p>
        </p:txBody>
      </p:sp>
      <p:grpSp>
        <p:nvGrpSpPr>
          <p:cNvPr id="289801" name="Group 9"/>
          <p:cNvGrpSpPr>
            <a:grpSpLocks/>
          </p:cNvGrpSpPr>
          <p:nvPr/>
        </p:nvGrpSpPr>
        <p:grpSpPr bwMode="auto">
          <a:xfrm>
            <a:off x="5508625" y="1052513"/>
            <a:ext cx="3348038" cy="5632450"/>
            <a:chOff x="3470" y="663"/>
            <a:chExt cx="2109" cy="3548"/>
          </a:xfrm>
        </p:grpSpPr>
        <p:pic>
          <p:nvPicPr>
            <p:cNvPr id="289799" name="Picture 7" descr="6-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 y="663"/>
              <a:ext cx="2109" cy="322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89800" name="Rectangle 8"/>
            <p:cNvSpPr>
              <a:spLocks noChangeArrowheads="1"/>
            </p:cNvSpPr>
            <p:nvPr/>
          </p:nvSpPr>
          <p:spPr bwMode="auto">
            <a:xfrm>
              <a:off x="3923" y="3884"/>
              <a:ext cx="11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t>图</a:t>
              </a:r>
              <a:r>
                <a:rPr kumimoji="1" lang="en-US" altLang="zh-CN"/>
                <a:t>6.3.1</a:t>
              </a:r>
            </a:p>
          </p:txBody>
        </p:sp>
      </p:grpSp>
      <p:sp>
        <p:nvSpPr>
          <p:cNvPr id="289803" name="Text Box 11"/>
          <p:cNvSpPr txBox="1">
            <a:spLocks noChangeArrowheads="1"/>
          </p:cNvSpPr>
          <p:nvPr/>
        </p:nvSpPr>
        <p:spPr bwMode="auto">
          <a:xfrm>
            <a:off x="323850" y="3213100"/>
            <a:ext cx="504031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由于</a:t>
            </a:r>
            <a:r>
              <a:rPr lang="en-US" altLang="zh-CN" i="1"/>
              <a:t>D</a:t>
            </a:r>
            <a:r>
              <a:rPr lang="zh-CN" altLang="en-US"/>
              <a:t>触发器是由同步</a:t>
            </a:r>
            <a:r>
              <a:rPr lang="en-US" altLang="zh-CN" i="1"/>
              <a:t>SR</a:t>
            </a:r>
            <a:r>
              <a:rPr kumimoji="1" lang="zh-CN" altLang="en-US"/>
              <a:t>触发器构成的，故在时钟</a:t>
            </a:r>
            <a:r>
              <a:rPr kumimoji="1" lang="en-US" altLang="zh-CN" i="1"/>
              <a:t>clk</a:t>
            </a:r>
            <a:r>
              <a:rPr kumimoji="1" lang="zh-CN" altLang="en-US"/>
              <a:t>＝</a:t>
            </a:r>
            <a:r>
              <a:rPr kumimoji="1" lang="en-US" altLang="zh-CN"/>
              <a:t>1</a:t>
            </a:r>
            <a:r>
              <a:rPr kumimoji="1" lang="zh-CN" altLang="en-US"/>
              <a:t>期间，</a:t>
            </a:r>
            <a:r>
              <a:rPr kumimoji="1" lang="en-US" altLang="zh-CN" i="1"/>
              <a:t>Q </a:t>
            </a:r>
            <a:r>
              <a:rPr kumimoji="1" lang="zh-CN" altLang="en-US"/>
              <a:t>随</a:t>
            </a:r>
            <a:r>
              <a:rPr kumimoji="1" lang="en-US" altLang="zh-CN" i="1"/>
              <a:t>D </a:t>
            </a:r>
            <a:r>
              <a:rPr kumimoji="1" lang="zh-CN" altLang="en-US"/>
              <a:t>改变</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89794"/>
                                        </p:tgtEl>
                                        <p:attrNameLst>
                                          <p:attrName>style.visibility</p:attrName>
                                        </p:attrNameLst>
                                      </p:cBhvr>
                                      <p:to>
                                        <p:strVal val="visible"/>
                                      </p:to>
                                    </p:set>
                                    <p:anim calcmode="lin" valueType="num">
                                      <p:cBhvr>
                                        <p:cTn id="7" dur="1000" fill="hold"/>
                                        <p:tgtEl>
                                          <p:spTgt spid="289794"/>
                                        </p:tgtEl>
                                        <p:attrNameLst>
                                          <p:attrName>ppt_x</p:attrName>
                                        </p:attrNameLst>
                                      </p:cBhvr>
                                      <p:tavLst>
                                        <p:tav tm="0">
                                          <p:val>
                                            <p:strVal val="#ppt_x-.2"/>
                                          </p:val>
                                        </p:tav>
                                        <p:tav tm="100000">
                                          <p:val>
                                            <p:strVal val="#ppt_x"/>
                                          </p:val>
                                        </p:tav>
                                      </p:tavLst>
                                    </p:anim>
                                    <p:anim calcmode="lin" valueType="num">
                                      <p:cBhvr>
                                        <p:cTn id="8" dur="1000" fill="hold"/>
                                        <p:tgtEl>
                                          <p:spTgt spid="2897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979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89798"/>
                                        </p:tgtEl>
                                        <p:attrNameLst>
                                          <p:attrName>style.visibility</p:attrName>
                                        </p:attrNameLst>
                                      </p:cBhvr>
                                      <p:to>
                                        <p:strVal val="visible"/>
                                      </p:to>
                                    </p:set>
                                    <p:animEffect transition="in" filter="circle(in)">
                                      <p:cBhvr>
                                        <p:cTn id="14" dur="1000"/>
                                        <p:tgtEl>
                                          <p:spTgt spid="28979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89801"/>
                                        </p:tgtEl>
                                        <p:attrNameLst>
                                          <p:attrName>style.visibility</p:attrName>
                                        </p:attrNameLst>
                                      </p:cBhvr>
                                      <p:to>
                                        <p:strVal val="visible"/>
                                      </p:to>
                                    </p:set>
                                    <p:animEffect transition="in" filter="dissolve">
                                      <p:cBhvr>
                                        <p:cTn id="19" dur="1000"/>
                                        <p:tgtEl>
                                          <p:spTgt spid="2898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32" fill="hold" grpId="0" nodeType="clickEffect">
                                  <p:stCondLst>
                                    <p:cond delay="0"/>
                                  </p:stCondLst>
                                  <p:childTnLst>
                                    <p:set>
                                      <p:cBhvr>
                                        <p:cTn id="23" dur="1" fill="hold">
                                          <p:stCondLst>
                                            <p:cond delay="0"/>
                                          </p:stCondLst>
                                        </p:cTn>
                                        <p:tgtEl>
                                          <p:spTgt spid="289803"/>
                                        </p:tgtEl>
                                        <p:attrNameLst>
                                          <p:attrName>style.visibility</p:attrName>
                                        </p:attrNameLst>
                                      </p:cBhvr>
                                      <p:to>
                                        <p:strVal val="visible"/>
                                      </p:to>
                                    </p:set>
                                    <p:animEffect transition="in" filter="circle(out)">
                                      <p:cBhvr>
                                        <p:cTn id="24" dur="1000"/>
                                        <p:tgtEl>
                                          <p:spTgt spid="289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p:bldP spid="289798" grpId="0" autoUpdateAnimBg="0"/>
      <p:bldP spid="289803"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6" name="Text Box 8"/>
          <p:cNvSpPr txBox="1">
            <a:spLocks noChangeArrowheads="1"/>
          </p:cNvSpPr>
          <p:nvPr/>
        </p:nvSpPr>
        <p:spPr bwMode="auto">
          <a:xfrm>
            <a:off x="395288" y="3789363"/>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a:t>R</a:t>
            </a:r>
            <a:r>
              <a:rPr kumimoji="1" lang="en-US" altLang="zh-CN">
                <a:sym typeface="Symbol" pitchFamily="18" charset="2"/>
              </a:rPr>
              <a:t></a:t>
            </a:r>
            <a:r>
              <a:rPr kumimoji="1" lang="en-US" altLang="zh-CN" baseline="-25000"/>
              <a:t>D</a:t>
            </a:r>
            <a:r>
              <a:rPr kumimoji="1" lang="zh-CN" altLang="en-US"/>
              <a:t>为清零端</a:t>
            </a:r>
          </a:p>
        </p:txBody>
      </p:sp>
      <p:sp>
        <p:nvSpPr>
          <p:cNvPr id="53260" name="Text Box 12"/>
          <p:cNvSpPr txBox="1">
            <a:spLocks noChangeArrowheads="1"/>
          </p:cNvSpPr>
          <p:nvPr/>
        </p:nvSpPr>
        <p:spPr bwMode="auto">
          <a:xfrm>
            <a:off x="179388" y="4365625"/>
            <a:ext cx="496887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此寄存器为并行输入</a:t>
            </a:r>
            <a:r>
              <a:rPr kumimoji="1" lang="en-US" altLang="zh-CN"/>
              <a:t>/</a:t>
            </a:r>
            <a:r>
              <a:rPr kumimoji="1" lang="zh-CN" altLang="en-US"/>
              <a:t>并行输出方式。在</a:t>
            </a:r>
            <a:r>
              <a:rPr kumimoji="1" lang="en-US" altLang="zh-CN" i="1"/>
              <a:t>CLK</a:t>
            </a:r>
            <a:r>
              <a:rPr kumimoji="1" lang="en-US" altLang="zh-CN"/>
              <a:t>↑</a:t>
            </a:r>
            <a:r>
              <a:rPr kumimoji="1" lang="zh-CN" altLang="en-US"/>
              <a:t>时，将</a:t>
            </a:r>
            <a:r>
              <a:rPr kumimoji="1" lang="en-US" altLang="zh-CN" i="1"/>
              <a:t>D</a:t>
            </a:r>
            <a:r>
              <a:rPr kumimoji="1" lang="en-US" altLang="zh-CN" baseline="-25000"/>
              <a:t>0 </a:t>
            </a:r>
            <a:r>
              <a:rPr kumimoji="1" lang="zh-CN" altLang="en-US"/>
              <a:t>～ </a:t>
            </a:r>
            <a:r>
              <a:rPr kumimoji="1" lang="en-US" altLang="zh-CN" i="1"/>
              <a:t>D</a:t>
            </a:r>
            <a:r>
              <a:rPr kumimoji="1" lang="en-US" altLang="zh-CN" baseline="-25000"/>
              <a:t>3</a:t>
            </a:r>
            <a:r>
              <a:rPr kumimoji="1" lang="zh-CN" altLang="en-US"/>
              <a:t>数据存入，与此前后的</a:t>
            </a:r>
            <a:r>
              <a:rPr kumimoji="1" lang="en-US" altLang="zh-CN" i="1"/>
              <a:t>D</a:t>
            </a:r>
            <a:r>
              <a:rPr kumimoji="1" lang="zh-CN" altLang="en-US"/>
              <a:t>状态无关，而且由异步置零（清零）功能。 </a:t>
            </a:r>
          </a:p>
        </p:txBody>
      </p:sp>
      <p:sp>
        <p:nvSpPr>
          <p:cNvPr id="53262" name="Text Box 14"/>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sp>
        <p:nvSpPr>
          <p:cNvPr id="53263" name="Rectangle 15"/>
          <p:cNvSpPr>
            <a:spLocks noGrp="1" noChangeArrowheads="1"/>
          </p:cNvSpPr>
          <p:nvPr>
            <p:ph type="title"/>
          </p:nvPr>
        </p:nvSpPr>
        <p:spPr bwMode="auto">
          <a:xfrm>
            <a:off x="250825" y="692150"/>
            <a:ext cx="4897438" cy="14398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2800">
                <a:solidFill>
                  <a:schemeClr val="tx1"/>
                </a:solidFill>
                <a:effectLst/>
                <a:latin typeface="Times New Roman" pitchFamily="18" charset="0"/>
                <a:ea typeface="楷体_GB2312" pitchFamily="49" charset="-122"/>
              </a:rPr>
              <a:t>        74HC175</a:t>
            </a:r>
            <a:r>
              <a:rPr kumimoji="1" lang="zh-CN" altLang="en-US" sz="2800">
                <a:solidFill>
                  <a:schemeClr val="tx1"/>
                </a:solidFill>
                <a:effectLst/>
                <a:latin typeface="Times New Roman" pitchFamily="18" charset="0"/>
                <a:ea typeface="楷体_GB2312" pitchFamily="49" charset="-122"/>
              </a:rPr>
              <a:t>为由</a:t>
            </a:r>
            <a:r>
              <a:rPr kumimoji="1" lang="en-US" altLang="zh-CN" sz="2800">
                <a:solidFill>
                  <a:schemeClr val="tx1"/>
                </a:solidFill>
                <a:effectLst/>
                <a:latin typeface="Times New Roman" pitchFamily="18" charset="0"/>
                <a:ea typeface="楷体_GB2312" pitchFamily="49" charset="-122"/>
              </a:rPr>
              <a:t>CMOS</a:t>
            </a:r>
            <a:r>
              <a:rPr kumimoji="1" lang="zh-CN" altLang="en-US" sz="2800">
                <a:solidFill>
                  <a:schemeClr val="tx1"/>
                </a:solidFill>
                <a:effectLst/>
                <a:latin typeface="Times New Roman" pitchFamily="18" charset="0"/>
                <a:ea typeface="楷体_GB2312" pitchFamily="49" charset="-122"/>
              </a:rPr>
              <a:t>边沿触发器构成的</a:t>
            </a:r>
            <a:r>
              <a:rPr kumimoji="1" lang="en-US" altLang="zh-CN" sz="2800">
                <a:solidFill>
                  <a:schemeClr val="tx1"/>
                </a:solidFill>
                <a:effectLst/>
                <a:latin typeface="Times New Roman" pitchFamily="18" charset="0"/>
                <a:ea typeface="楷体_GB2312" pitchFamily="49" charset="-122"/>
              </a:rPr>
              <a:t>4</a:t>
            </a:r>
            <a:r>
              <a:rPr kumimoji="1" lang="zh-CN" altLang="en-US" sz="2800">
                <a:solidFill>
                  <a:schemeClr val="tx1"/>
                </a:solidFill>
                <a:effectLst/>
                <a:latin typeface="Times New Roman" pitchFamily="18" charset="0"/>
                <a:ea typeface="楷体_GB2312" pitchFamily="49" charset="-122"/>
              </a:rPr>
              <a:t>位寄存器，其逻辑电路如图</a:t>
            </a:r>
            <a:r>
              <a:rPr kumimoji="1" lang="en-US" altLang="zh-CN" sz="2800">
                <a:solidFill>
                  <a:schemeClr val="tx1"/>
                </a:solidFill>
                <a:effectLst/>
                <a:latin typeface="Times New Roman" pitchFamily="18" charset="0"/>
                <a:ea typeface="楷体_GB2312" pitchFamily="49" charset="-122"/>
              </a:rPr>
              <a:t>6.3.2</a:t>
            </a:r>
            <a:r>
              <a:rPr kumimoji="1" lang="zh-CN" altLang="en-US" sz="2800">
                <a:solidFill>
                  <a:schemeClr val="tx1"/>
                </a:solidFill>
                <a:effectLst/>
                <a:latin typeface="Times New Roman" pitchFamily="18" charset="0"/>
                <a:ea typeface="楷体_GB2312" pitchFamily="49" charset="-122"/>
              </a:rPr>
              <a:t>所示。</a:t>
            </a:r>
          </a:p>
        </p:txBody>
      </p:sp>
      <p:grpSp>
        <p:nvGrpSpPr>
          <p:cNvPr id="53266" name="Group 18"/>
          <p:cNvGrpSpPr>
            <a:grpSpLocks/>
          </p:cNvGrpSpPr>
          <p:nvPr/>
        </p:nvGrpSpPr>
        <p:grpSpPr bwMode="auto">
          <a:xfrm>
            <a:off x="5292725" y="908050"/>
            <a:ext cx="3851275" cy="5630863"/>
            <a:chOff x="3334" y="346"/>
            <a:chExt cx="2426" cy="3547"/>
          </a:xfrm>
        </p:grpSpPr>
        <p:pic>
          <p:nvPicPr>
            <p:cNvPr id="53264" name="Picture 16" descr="6-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 y="346"/>
              <a:ext cx="2161" cy="3538"/>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53265" name="Rectangle 17"/>
            <p:cNvSpPr>
              <a:spLocks noChangeArrowheads="1"/>
            </p:cNvSpPr>
            <p:nvPr/>
          </p:nvSpPr>
          <p:spPr bwMode="auto">
            <a:xfrm>
              <a:off x="4550" y="3566"/>
              <a:ext cx="12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6.3.2</a:t>
              </a:r>
            </a:p>
          </p:txBody>
        </p:sp>
      </p:grpSp>
      <p:sp>
        <p:nvSpPr>
          <p:cNvPr id="53267" name="Rectangle 19"/>
          <p:cNvSpPr>
            <a:spLocks noChangeArrowheads="1"/>
          </p:cNvSpPr>
          <p:nvPr/>
        </p:nvSpPr>
        <p:spPr bwMode="auto">
          <a:xfrm>
            <a:off x="395288" y="2133600"/>
            <a:ext cx="125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其中：</a:t>
            </a:r>
          </a:p>
        </p:txBody>
      </p:sp>
      <p:sp>
        <p:nvSpPr>
          <p:cNvPr id="53268" name="Rectangle 20"/>
          <p:cNvSpPr>
            <a:spLocks noChangeArrowheads="1"/>
          </p:cNvSpPr>
          <p:nvPr/>
        </p:nvSpPr>
        <p:spPr bwMode="auto">
          <a:xfrm>
            <a:off x="395288" y="2636838"/>
            <a:ext cx="4487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i="1"/>
              <a:t>D</a:t>
            </a:r>
            <a:r>
              <a:rPr kumimoji="1" lang="en-US" altLang="zh-CN" baseline="-25000"/>
              <a:t>0 </a:t>
            </a:r>
            <a:r>
              <a:rPr kumimoji="1" lang="en-US" altLang="zh-CN"/>
              <a:t>~ </a:t>
            </a:r>
            <a:r>
              <a:rPr kumimoji="1" lang="en-US" altLang="zh-CN" i="1"/>
              <a:t>D</a:t>
            </a:r>
            <a:r>
              <a:rPr kumimoji="1" lang="en-US" altLang="zh-CN" baseline="-25000"/>
              <a:t>3</a:t>
            </a:r>
            <a:r>
              <a:rPr kumimoji="1" lang="zh-CN" altLang="en-US"/>
              <a:t>为并行数据输入端；</a:t>
            </a:r>
          </a:p>
        </p:txBody>
      </p:sp>
      <p:sp>
        <p:nvSpPr>
          <p:cNvPr id="53269" name="Rectangle 21"/>
          <p:cNvSpPr>
            <a:spLocks noChangeArrowheads="1"/>
          </p:cNvSpPr>
          <p:nvPr/>
        </p:nvSpPr>
        <p:spPr bwMode="auto">
          <a:xfrm>
            <a:off x="395288" y="3213100"/>
            <a:ext cx="3732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i="1"/>
              <a:t>CLK</a:t>
            </a:r>
            <a:r>
              <a:rPr kumimoji="1" lang="zh-CN" altLang="en-US"/>
              <a:t>为寄存脉冲输入端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3263"/>
                                        </p:tgtEl>
                                        <p:attrNameLst>
                                          <p:attrName>style.visibility</p:attrName>
                                        </p:attrNameLst>
                                      </p:cBhvr>
                                      <p:to>
                                        <p:strVal val="visible"/>
                                      </p:to>
                                    </p:set>
                                    <p:animEffect transition="in" filter="circle(in)">
                                      <p:cBhvr>
                                        <p:cTn id="7" dur="1000"/>
                                        <p:tgtEl>
                                          <p:spTgt spid="532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3266"/>
                                        </p:tgtEl>
                                        <p:attrNameLst>
                                          <p:attrName>style.visibility</p:attrName>
                                        </p:attrNameLst>
                                      </p:cBhvr>
                                      <p:to>
                                        <p:strVal val="visible"/>
                                      </p:to>
                                    </p:set>
                                    <p:animEffect transition="in" filter="dissolve">
                                      <p:cBhvr>
                                        <p:cTn id="12" dur="1000"/>
                                        <p:tgtEl>
                                          <p:spTgt spid="532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53267"/>
                                        </p:tgtEl>
                                        <p:attrNameLst>
                                          <p:attrName>style.visibility</p:attrName>
                                        </p:attrNameLst>
                                      </p:cBhvr>
                                      <p:to>
                                        <p:strVal val="visible"/>
                                      </p:to>
                                    </p:set>
                                    <p:anim calcmode="lin" valueType="num">
                                      <p:cBhvr>
                                        <p:cTn id="17" dur="1000" fill="hold"/>
                                        <p:tgtEl>
                                          <p:spTgt spid="53267"/>
                                        </p:tgtEl>
                                        <p:attrNameLst>
                                          <p:attrName>ppt_w</p:attrName>
                                        </p:attrNameLst>
                                      </p:cBhvr>
                                      <p:tavLst>
                                        <p:tav tm="0">
                                          <p:val>
                                            <p:strVal val="2/3*#ppt_w"/>
                                          </p:val>
                                        </p:tav>
                                        <p:tav tm="100000">
                                          <p:val>
                                            <p:strVal val="#ppt_w"/>
                                          </p:val>
                                        </p:tav>
                                      </p:tavLst>
                                    </p:anim>
                                    <p:anim calcmode="lin" valueType="num">
                                      <p:cBhvr>
                                        <p:cTn id="18" dur="1000" fill="hold"/>
                                        <p:tgtEl>
                                          <p:spTgt spid="53267"/>
                                        </p:tgtEl>
                                        <p:attrNameLst>
                                          <p:attrName>ppt_h</p:attrName>
                                        </p:attrNameLst>
                                      </p:cBhvr>
                                      <p:tavLst>
                                        <p:tav tm="0">
                                          <p:val>
                                            <p:strVal val="2/3*#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53268"/>
                                        </p:tgtEl>
                                        <p:attrNameLst>
                                          <p:attrName>style.visibility</p:attrName>
                                        </p:attrNameLst>
                                      </p:cBhvr>
                                      <p:to>
                                        <p:strVal val="visible"/>
                                      </p:to>
                                    </p:set>
                                    <p:anim calcmode="lin" valueType="num">
                                      <p:cBhvr>
                                        <p:cTn id="23" dur="1000" fill="hold"/>
                                        <p:tgtEl>
                                          <p:spTgt spid="53268"/>
                                        </p:tgtEl>
                                        <p:attrNameLst>
                                          <p:attrName>ppt_x</p:attrName>
                                        </p:attrNameLst>
                                      </p:cBhvr>
                                      <p:tavLst>
                                        <p:tav tm="0">
                                          <p:val>
                                            <p:strVal val="#ppt_x-.2"/>
                                          </p:val>
                                        </p:tav>
                                        <p:tav tm="100000">
                                          <p:val>
                                            <p:strVal val="#ppt_x"/>
                                          </p:val>
                                        </p:tav>
                                      </p:tavLst>
                                    </p:anim>
                                    <p:anim calcmode="lin" valueType="num">
                                      <p:cBhvr>
                                        <p:cTn id="24" dur="1000" fill="hold"/>
                                        <p:tgtEl>
                                          <p:spTgt spid="53268"/>
                                        </p:tgtEl>
                                        <p:attrNameLst>
                                          <p:attrName>ppt_y</p:attrName>
                                        </p:attrNameLst>
                                      </p:cBhvr>
                                      <p:tavLst>
                                        <p:tav tm="0">
                                          <p:val>
                                            <p:strVal val="#ppt_y"/>
                                          </p:val>
                                        </p:tav>
                                        <p:tav tm="100000">
                                          <p:val>
                                            <p:strVal val="#ppt_y"/>
                                          </p:val>
                                        </p:tav>
                                      </p:tavLst>
                                    </p:anim>
                                    <p:animEffect transition="in" filter="wipe(right)" prLst="gradientSize: 0.1">
                                      <p:cBhvr>
                                        <p:cTn id="25" dur="1000"/>
                                        <p:tgtEl>
                                          <p:spTgt spid="532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9" presetClass="entr" presetSubtype="0" fill="hold" grpId="0" nodeType="clickEffect">
                                  <p:stCondLst>
                                    <p:cond delay="0"/>
                                  </p:stCondLst>
                                  <p:childTnLst>
                                    <p:set>
                                      <p:cBhvr>
                                        <p:cTn id="29" dur="1" fill="hold">
                                          <p:stCondLst>
                                            <p:cond delay="0"/>
                                          </p:stCondLst>
                                        </p:cTn>
                                        <p:tgtEl>
                                          <p:spTgt spid="53269"/>
                                        </p:tgtEl>
                                        <p:attrNameLst>
                                          <p:attrName>style.visibility</p:attrName>
                                        </p:attrNameLst>
                                      </p:cBhvr>
                                      <p:to>
                                        <p:strVal val="visible"/>
                                      </p:to>
                                    </p:set>
                                    <p:anim calcmode="lin" valueType="num">
                                      <p:cBhvr>
                                        <p:cTn id="30" dur="1000" fill="hold"/>
                                        <p:tgtEl>
                                          <p:spTgt spid="53269"/>
                                        </p:tgtEl>
                                        <p:attrNameLst>
                                          <p:attrName>ppt_x</p:attrName>
                                        </p:attrNameLst>
                                      </p:cBhvr>
                                      <p:tavLst>
                                        <p:tav tm="0">
                                          <p:val>
                                            <p:strVal val="#ppt_x-.2"/>
                                          </p:val>
                                        </p:tav>
                                        <p:tav tm="100000">
                                          <p:val>
                                            <p:strVal val="#ppt_x"/>
                                          </p:val>
                                        </p:tav>
                                      </p:tavLst>
                                    </p:anim>
                                    <p:anim calcmode="lin" valueType="num">
                                      <p:cBhvr>
                                        <p:cTn id="31" dur="1000" fill="hold"/>
                                        <p:tgtEl>
                                          <p:spTgt spid="53269"/>
                                        </p:tgtEl>
                                        <p:attrNameLst>
                                          <p:attrName>ppt_y</p:attrName>
                                        </p:attrNameLst>
                                      </p:cBhvr>
                                      <p:tavLst>
                                        <p:tav tm="0">
                                          <p:val>
                                            <p:strVal val="#ppt_y"/>
                                          </p:val>
                                        </p:tav>
                                        <p:tav tm="100000">
                                          <p:val>
                                            <p:strVal val="#ppt_y"/>
                                          </p:val>
                                        </p:tav>
                                      </p:tavLst>
                                    </p:anim>
                                    <p:animEffect transition="in" filter="wipe(right)" prLst="gradientSize: 0.1">
                                      <p:cBhvr>
                                        <p:cTn id="32" dur="1000"/>
                                        <p:tgtEl>
                                          <p:spTgt spid="532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9" presetClass="entr" presetSubtype="0" fill="hold" grpId="0" nodeType="clickEffect">
                                  <p:stCondLst>
                                    <p:cond delay="0"/>
                                  </p:stCondLst>
                                  <p:childTnLst>
                                    <p:set>
                                      <p:cBhvr>
                                        <p:cTn id="36" dur="1" fill="hold">
                                          <p:stCondLst>
                                            <p:cond delay="0"/>
                                          </p:stCondLst>
                                        </p:cTn>
                                        <p:tgtEl>
                                          <p:spTgt spid="53256"/>
                                        </p:tgtEl>
                                        <p:attrNameLst>
                                          <p:attrName>style.visibility</p:attrName>
                                        </p:attrNameLst>
                                      </p:cBhvr>
                                      <p:to>
                                        <p:strVal val="visible"/>
                                      </p:to>
                                    </p:set>
                                    <p:anim calcmode="lin" valueType="num">
                                      <p:cBhvr>
                                        <p:cTn id="37" dur="1000" fill="hold"/>
                                        <p:tgtEl>
                                          <p:spTgt spid="53256"/>
                                        </p:tgtEl>
                                        <p:attrNameLst>
                                          <p:attrName>ppt_x</p:attrName>
                                        </p:attrNameLst>
                                      </p:cBhvr>
                                      <p:tavLst>
                                        <p:tav tm="0">
                                          <p:val>
                                            <p:strVal val="#ppt_x-.2"/>
                                          </p:val>
                                        </p:tav>
                                        <p:tav tm="100000">
                                          <p:val>
                                            <p:strVal val="#ppt_x"/>
                                          </p:val>
                                        </p:tav>
                                      </p:tavLst>
                                    </p:anim>
                                    <p:anim calcmode="lin" valueType="num">
                                      <p:cBhvr>
                                        <p:cTn id="38" dur="1000" fill="hold"/>
                                        <p:tgtEl>
                                          <p:spTgt spid="53256"/>
                                        </p:tgtEl>
                                        <p:attrNameLst>
                                          <p:attrName>ppt_y</p:attrName>
                                        </p:attrNameLst>
                                      </p:cBhvr>
                                      <p:tavLst>
                                        <p:tav tm="0">
                                          <p:val>
                                            <p:strVal val="#ppt_y"/>
                                          </p:val>
                                        </p:tav>
                                        <p:tav tm="100000">
                                          <p:val>
                                            <p:strVal val="#ppt_y"/>
                                          </p:val>
                                        </p:tav>
                                      </p:tavLst>
                                    </p:anim>
                                    <p:animEffect transition="in" filter="wipe(right)" prLst="gradientSize: 0.1">
                                      <p:cBhvr>
                                        <p:cTn id="39" dur="1000"/>
                                        <p:tgtEl>
                                          <p:spTgt spid="5325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53260"/>
                                        </p:tgtEl>
                                        <p:attrNameLst>
                                          <p:attrName>style.visibility</p:attrName>
                                        </p:attrNameLst>
                                      </p:cBhvr>
                                      <p:to>
                                        <p:strVal val="visible"/>
                                      </p:to>
                                    </p:set>
                                    <p:animEffect transition="in" filter="circle(in)">
                                      <p:cBhvr>
                                        <p:cTn id="44" dur="1000"/>
                                        <p:tgtEl>
                                          <p:spTgt spid="53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p:bldP spid="53260" grpId="0"/>
      <p:bldP spid="53263" grpId="0"/>
      <p:bldP spid="53267" grpId="0"/>
      <p:bldP spid="53268" grpId="0"/>
      <p:bldP spid="5326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7" name="Text Box 5"/>
          <p:cNvSpPr txBox="1">
            <a:spLocks noChangeArrowheads="1"/>
          </p:cNvSpPr>
          <p:nvPr/>
        </p:nvSpPr>
        <p:spPr bwMode="auto">
          <a:xfrm>
            <a:off x="179388" y="1052513"/>
            <a:ext cx="873601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移位寄存器不仅具有数码存储功能，还具有移位的功能，即在移位脉冲的作用下，依次左移或右移。故移位寄存器除了寄存代码外，还可以实现数据的串行－并行转换、数值运算以及数据处理等。</a:t>
            </a:r>
          </a:p>
        </p:txBody>
      </p:sp>
      <p:sp>
        <p:nvSpPr>
          <p:cNvPr id="54278" name="Text Box 6"/>
          <p:cNvSpPr txBox="1">
            <a:spLocks noChangeArrowheads="1"/>
          </p:cNvSpPr>
          <p:nvPr/>
        </p:nvSpPr>
        <p:spPr bwMode="auto">
          <a:xfrm>
            <a:off x="250825" y="2852738"/>
            <a:ext cx="7777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a:t>
            </a:r>
            <a:r>
              <a:rPr kumimoji="1" lang="zh-CN" altLang="en-US" u="sng"/>
              <a:t>由</a:t>
            </a:r>
            <a:r>
              <a:rPr kumimoji="1" lang="en-US" altLang="zh-CN" i="1" u="sng"/>
              <a:t>D</a:t>
            </a:r>
            <a:r>
              <a:rPr kumimoji="1" lang="zh-CN" altLang="en-US" u="sng"/>
              <a:t>触发器构成的</a:t>
            </a:r>
            <a:r>
              <a:rPr kumimoji="1" lang="en-US" altLang="zh-CN" u="sng"/>
              <a:t>4</a:t>
            </a:r>
            <a:r>
              <a:rPr kumimoji="1" lang="zh-CN" altLang="en-US" u="sng"/>
              <a:t>位移位寄存器（右移）：</a:t>
            </a:r>
          </a:p>
        </p:txBody>
      </p:sp>
      <p:sp>
        <p:nvSpPr>
          <p:cNvPr id="54279" name="Text Box 7"/>
          <p:cNvSpPr txBox="1">
            <a:spLocks noChangeArrowheads="1"/>
          </p:cNvSpPr>
          <p:nvPr/>
        </p:nvSpPr>
        <p:spPr bwMode="auto">
          <a:xfrm>
            <a:off x="250825" y="3357563"/>
            <a:ext cx="367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电路如图</a:t>
            </a:r>
            <a:r>
              <a:rPr kumimoji="1" lang="en-US" altLang="zh-CN"/>
              <a:t>6.3.3</a:t>
            </a:r>
            <a:r>
              <a:rPr kumimoji="1" lang="zh-CN" altLang="en-US"/>
              <a:t>所示。</a:t>
            </a:r>
          </a:p>
        </p:txBody>
      </p:sp>
      <p:sp>
        <p:nvSpPr>
          <p:cNvPr id="54282" name="Rectangle 10"/>
          <p:cNvSpPr>
            <a:spLocks noGrp="1" noChangeArrowheads="1"/>
          </p:cNvSpPr>
          <p:nvPr>
            <p:ph type="title"/>
          </p:nvPr>
        </p:nvSpPr>
        <p:spPr bwMode="auto">
          <a:xfrm>
            <a:off x="250825" y="549275"/>
            <a:ext cx="2952750" cy="4905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二 、移位寄存器</a:t>
            </a:r>
          </a:p>
        </p:txBody>
      </p:sp>
      <p:sp>
        <p:nvSpPr>
          <p:cNvPr id="54283" name="Text Box 11"/>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grpSp>
        <p:nvGrpSpPr>
          <p:cNvPr id="54286" name="Group 14"/>
          <p:cNvGrpSpPr>
            <a:grpSpLocks/>
          </p:cNvGrpSpPr>
          <p:nvPr/>
        </p:nvGrpSpPr>
        <p:grpSpPr bwMode="auto">
          <a:xfrm>
            <a:off x="755650" y="4005263"/>
            <a:ext cx="7272338" cy="2660650"/>
            <a:chOff x="476" y="2523"/>
            <a:chExt cx="4581" cy="1676"/>
          </a:xfrm>
        </p:grpSpPr>
        <p:pic>
          <p:nvPicPr>
            <p:cNvPr id="54284" name="Picture 12" descr="6-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2523"/>
              <a:ext cx="4581" cy="167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54285" name="Rectangle 13"/>
            <p:cNvSpPr>
              <a:spLocks noChangeArrowheads="1"/>
            </p:cNvSpPr>
            <p:nvPr/>
          </p:nvSpPr>
          <p:spPr bwMode="auto">
            <a:xfrm>
              <a:off x="3969" y="3838"/>
              <a:ext cx="10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4282"/>
                                        </p:tgtEl>
                                        <p:attrNameLst>
                                          <p:attrName>style.visibility</p:attrName>
                                        </p:attrNameLst>
                                      </p:cBhvr>
                                      <p:to>
                                        <p:strVal val="visible"/>
                                      </p:to>
                                    </p:set>
                                    <p:animEffect transition="in" filter="box(in)">
                                      <p:cBhvr>
                                        <p:cTn id="7" dur="1000"/>
                                        <p:tgtEl>
                                          <p:spTgt spid="54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4277"/>
                                        </p:tgtEl>
                                        <p:attrNameLst>
                                          <p:attrName>style.visibility</p:attrName>
                                        </p:attrNameLst>
                                      </p:cBhvr>
                                      <p:to>
                                        <p:strVal val="visible"/>
                                      </p:to>
                                    </p:set>
                                    <p:animEffect transition="in" filter="circle(in)">
                                      <p:cBhvr>
                                        <p:cTn id="12" dur="1000"/>
                                        <p:tgtEl>
                                          <p:spTgt spid="542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78"/>
                                        </p:tgtEl>
                                        <p:attrNameLst>
                                          <p:attrName>style.visibility</p:attrName>
                                        </p:attrNameLst>
                                      </p:cBhvr>
                                      <p:to>
                                        <p:strVal val="visible"/>
                                      </p:to>
                                    </p:set>
                                    <p:animEffect transition="in" filter="wipe(left)">
                                      <p:cBhvr>
                                        <p:cTn id="17" dur="1000"/>
                                        <p:tgtEl>
                                          <p:spTgt spid="542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54279"/>
                                        </p:tgtEl>
                                        <p:attrNameLst>
                                          <p:attrName>style.visibility</p:attrName>
                                        </p:attrNameLst>
                                      </p:cBhvr>
                                      <p:to>
                                        <p:strVal val="visible"/>
                                      </p:to>
                                    </p:set>
                                    <p:anim calcmode="lin" valueType="num">
                                      <p:cBhvr>
                                        <p:cTn id="22" dur="1000" fill="hold"/>
                                        <p:tgtEl>
                                          <p:spTgt spid="54279"/>
                                        </p:tgtEl>
                                        <p:attrNameLst>
                                          <p:attrName>ppt_x</p:attrName>
                                        </p:attrNameLst>
                                      </p:cBhvr>
                                      <p:tavLst>
                                        <p:tav tm="0">
                                          <p:val>
                                            <p:strVal val="#ppt_x-.2"/>
                                          </p:val>
                                        </p:tav>
                                        <p:tav tm="100000">
                                          <p:val>
                                            <p:strVal val="#ppt_x"/>
                                          </p:val>
                                        </p:tav>
                                      </p:tavLst>
                                    </p:anim>
                                    <p:anim calcmode="lin" valueType="num">
                                      <p:cBhvr>
                                        <p:cTn id="23" dur="1000" fill="hold"/>
                                        <p:tgtEl>
                                          <p:spTgt spid="54279"/>
                                        </p:tgtEl>
                                        <p:attrNameLst>
                                          <p:attrName>ppt_y</p:attrName>
                                        </p:attrNameLst>
                                      </p:cBhvr>
                                      <p:tavLst>
                                        <p:tav tm="0">
                                          <p:val>
                                            <p:strVal val="#ppt_y"/>
                                          </p:val>
                                        </p:tav>
                                        <p:tav tm="100000">
                                          <p:val>
                                            <p:strVal val="#ppt_y"/>
                                          </p:val>
                                        </p:tav>
                                      </p:tavLst>
                                    </p:anim>
                                    <p:animEffect transition="in" filter="wipe(right)" prLst="gradientSize: 0.1">
                                      <p:cBhvr>
                                        <p:cTn id="24" dur="1000"/>
                                        <p:tgtEl>
                                          <p:spTgt spid="5427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54286"/>
                                        </p:tgtEl>
                                        <p:attrNameLst>
                                          <p:attrName>style.visibility</p:attrName>
                                        </p:attrNameLst>
                                      </p:cBhvr>
                                      <p:to>
                                        <p:strVal val="visible"/>
                                      </p:to>
                                    </p:set>
                                    <p:animEffect transition="in" filter="dissolve">
                                      <p:cBhvr>
                                        <p:cTn id="29" dur="1000"/>
                                        <p:tgtEl>
                                          <p:spTgt spid="54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utoUpdateAnimBg="0"/>
      <p:bldP spid="54278" grpId="0" autoUpdateAnimBg="0"/>
      <p:bldP spid="54279" grpId="0" autoUpdateAnimBg="0"/>
      <p:bldP spid="542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250825" y="4868863"/>
            <a:ext cx="8642350" cy="1008062"/>
          </a:xfrm>
          <a:noFill/>
          <a:ln w="57150" cmpd="thickThin">
            <a:solidFill>
              <a:srgbClr val="FFFF99"/>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因为触发器由传输延迟时间</a:t>
            </a:r>
            <a:r>
              <a:rPr lang="en-US" altLang="zh-CN" sz="2800" i="1">
                <a:solidFill>
                  <a:schemeClr val="tx1"/>
                </a:solidFill>
                <a:effectLst/>
                <a:latin typeface="Times New Roman" pitchFamily="18" charset="0"/>
                <a:ea typeface="楷体_GB2312" pitchFamily="49" charset="-122"/>
              </a:rPr>
              <a:t>t</a:t>
            </a:r>
            <a:r>
              <a:rPr lang="en-US" altLang="zh-CN" sz="2800" baseline="-25000">
                <a:solidFill>
                  <a:schemeClr val="tx1"/>
                </a:solidFill>
                <a:effectLst/>
                <a:latin typeface="Times New Roman" pitchFamily="18" charset="0"/>
                <a:ea typeface="楷体_GB2312" pitchFamily="49" charset="-122"/>
              </a:rPr>
              <a:t>pd</a:t>
            </a:r>
            <a:r>
              <a:rPr lang="zh-CN" altLang="en-US" sz="2800">
                <a:solidFill>
                  <a:schemeClr val="tx1"/>
                </a:solidFill>
                <a:effectLst/>
                <a:latin typeface="Times New Roman" pitchFamily="18" charset="0"/>
                <a:ea typeface="楷体_GB2312" pitchFamily="49" charset="-122"/>
              </a:rPr>
              <a:t>，所以在</a:t>
            </a:r>
            <a:r>
              <a:rPr lang="en-US" altLang="zh-CN" sz="2800" i="1">
                <a:solidFill>
                  <a:schemeClr val="tx1"/>
                </a:solidFill>
                <a:effectLst/>
                <a:latin typeface="Times New Roman" pitchFamily="18" charset="0"/>
                <a:ea typeface="楷体_GB2312" pitchFamily="49" charset="-122"/>
              </a:rPr>
              <a:t>CLK</a:t>
            </a:r>
            <a:r>
              <a:rPr lang="en-US" altLang="zh-CN" sz="2800">
                <a:solidFill>
                  <a:schemeClr val="tx1"/>
                </a:solidFill>
                <a:effectLst/>
                <a:latin typeface="Times New Roman" pitchFamily="18" charset="0"/>
                <a:ea typeface="楷体_GB2312" pitchFamily="49" charset="-122"/>
              </a:rPr>
              <a:t>↑</a:t>
            </a:r>
            <a:r>
              <a:rPr lang="zh-CN" altLang="en-US" sz="2800">
                <a:solidFill>
                  <a:schemeClr val="tx1"/>
                </a:solidFill>
                <a:effectLst/>
                <a:latin typeface="Times New Roman" pitchFamily="18" charset="0"/>
                <a:ea typeface="楷体_GB2312" pitchFamily="49" charset="-122"/>
              </a:rPr>
              <a:t>到达时，各触发器按前一级触发器原来的状态翻转。</a:t>
            </a:r>
          </a:p>
        </p:txBody>
      </p:sp>
      <p:grpSp>
        <p:nvGrpSpPr>
          <p:cNvPr id="290822" name="Group 6"/>
          <p:cNvGrpSpPr>
            <a:grpSpLocks/>
          </p:cNvGrpSpPr>
          <p:nvPr/>
        </p:nvGrpSpPr>
        <p:grpSpPr bwMode="auto">
          <a:xfrm>
            <a:off x="684213" y="765175"/>
            <a:ext cx="7272337" cy="2660650"/>
            <a:chOff x="476" y="2523"/>
            <a:chExt cx="4581" cy="1676"/>
          </a:xfrm>
        </p:grpSpPr>
        <p:pic>
          <p:nvPicPr>
            <p:cNvPr id="290823" name="Picture 7" descr="6-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2523"/>
              <a:ext cx="4581" cy="167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90824" name="Rectangle 8"/>
            <p:cNvSpPr>
              <a:spLocks noChangeArrowheads="1"/>
            </p:cNvSpPr>
            <p:nvPr/>
          </p:nvSpPr>
          <p:spPr bwMode="auto">
            <a:xfrm>
              <a:off x="3969" y="3838"/>
              <a:ext cx="10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6.3.3</a:t>
              </a:r>
            </a:p>
          </p:txBody>
        </p:sp>
      </p:grpSp>
      <p:sp>
        <p:nvSpPr>
          <p:cNvPr id="290825" name="Text Box 9"/>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sp>
        <p:nvSpPr>
          <p:cNvPr id="290826" name="Text Box 10"/>
          <p:cNvSpPr txBox="1">
            <a:spLocks noChangeArrowheads="1"/>
          </p:cNvSpPr>
          <p:nvPr/>
        </p:nvSpPr>
        <p:spPr bwMode="auto">
          <a:xfrm>
            <a:off x="250825" y="3716338"/>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其中</a:t>
            </a:r>
            <a:r>
              <a:rPr lang="en-US" altLang="zh-CN" i="1"/>
              <a:t>D</a:t>
            </a:r>
            <a:r>
              <a:rPr lang="en-US" altLang="zh-CN" baseline="-25000"/>
              <a:t>1</a:t>
            </a:r>
            <a:r>
              <a:rPr lang="zh-CN" altLang="en-US"/>
              <a:t>为串行输入端， </a:t>
            </a:r>
            <a:r>
              <a:rPr lang="en-US" altLang="zh-CN" i="1"/>
              <a:t>D</a:t>
            </a:r>
            <a:r>
              <a:rPr lang="en-US" altLang="zh-CN" baseline="-25000"/>
              <a:t>0</a:t>
            </a:r>
            <a:r>
              <a:rPr lang="zh-CN" altLang="en-US"/>
              <a:t>为串行输出端，</a:t>
            </a:r>
            <a:r>
              <a:rPr lang="en-US" altLang="zh-CN" i="1"/>
              <a:t>Q</a:t>
            </a:r>
            <a:r>
              <a:rPr lang="en-US" altLang="zh-CN" baseline="-25000"/>
              <a:t>3</a:t>
            </a:r>
            <a:r>
              <a:rPr lang="zh-CN" altLang="en-US"/>
              <a:t>～ </a:t>
            </a:r>
            <a:r>
              <a:rPr lang="en-US" altLang="zh-CN" i="1"/>
              <a:t>Q</a:t>
            </a:r>
            <a:r>
              <a:rPr lang="en-US" altLang="zh-CN" baseline="-25000"/>
              <a:t>0</a:t>
            </a:r>
            <a:r>
              <a:rPr lang="zh-CN" altLang="en-US"/>
              <a:t>为并行输出端，</a:t>
            </a:r>
            <a:r>
              <a:rPr lang="en-US" altLang="zh-CN" i="1"/>
              <a:t>CLK</a:t>
            </a:r>
            <a:r>
              <a:rPr lang="zh-CN" altLang="en-US"/>
              <a:t>为移位脉冲输入端</a:t>
            </a:r>
            <a:endParaRPr lang="zh-CN" altLang="en-US" baseline="-2500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822"/>
                                        </p:tgtEl>
                                        <p:attrNameLst>
                                          <p:attrName>style.visibility</p:attrName>
                                        </p:attrNameLst>
                                      </p:cBhvr>
                                      <p:to>
                                        <p:strVal val="visible"/>
                                      </p:to>
                                    </p:set>
                                    <p:animEffect transition="in" filter="dissolve">
                                      <p:cBhvr>
                                        <p:cTn id="7" dur="1000"/>
                                        <p:tgtEl>
                                          <p:spTgt spid="290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90826"/>
                                        </p:tgtEl>
                                        <p:attrNameLst>
                                          <p:attrName>style.visibility</p:attrName>
                                        </p:attrNameLst>
                                      </p:cBhvr>
                                      <p:to>
                                        <p:strVal val="visible"/>
                                      </p:to>
                                    </p:set>
                                    <p:animEffect transition="in" filter="box(in)">
                                      <p:cBhvr>
                                        <p:cTn id="12" dur="1000"/>
                                        <p:tgtEl>
                                          <p:spTgt spid="2908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90818"/>
                                        </p:tgtEl>
                                        <p:attrNameLst>
                                          <p:attrName>style.visibility</p:attrName>
                                        </p:attrNameLst>
                                      </p:cBhvr>
                                      <p:to>
                                        <p:strVal val="visible"/>
                                      </p:to>
                                    </p:set>
                                    <p:animEffect transition="in" filter="wedge">
                                      <p:cBhvr>
                                        <p:cTn id="17" dur="1000"/>
                                        <p:tgtEl>
                                          <p:spTgt spid="290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nimBg="1"/>
      <p:bldP spid="290826"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ChangeArrowheads="1"/>
          </p:cNvSpPr>
          <p:nvPr>
            <p:ph type="title"/>
          </p:nvPr>
        </p:nvSpPr>
        <p:spPr bwMode="auto">
          <a:xfrm>
            <a:off x="468313" y="3429000"/>
            <a:ext cx="19812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其状态表为</a:t>
            </a:r>
          </a:p>
        </p:txBody>
      </p:sp>
      <p:graphicFrame>
        <p:nvGraphicFramePr>
          <p:cNvPr id="55300" name="Object 4"/>
          <p:cNvGraphicFramePr>
            <a:graphicFrameLocks noChangeAspect="1"/>
          </p:cNvGraphicFramePr>
          <p:nvPr/>
        </p:nvGraphicFramePr>
        <p:xfrm>
          <a:off x="3132138" y="3357563"/>
          <a:ext cx="4248150" cy="3325812"/>
        </p:xfrm>
        <a:graphic>
          <a:graphicData uri="http://schemas.openxmlformats.org/presentationml/2006/ole">
            <mc:AlternateContent xmlns:mc="http://schemas.openxmlformats.org/markup-compatibility/2006">
              <mc:Choice xmlns:v="urn:schemas-microsoft-com:vml" Requires="v">
                <p:oleObj spid="_x0000_s55313" name="Visio" r:id="rId4" imgW="2117750" imgH="2092147" progId="Visio.Drawing.11">
                  <p:embed/>
                </p:oleObj>
              </mc:Choice>
              <mc:Fallback>
                <p:oleObj name="Visio" r:id="rId4" imgW="2117750" imgH="209214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b="20728"/>
                      <a:stretch>
                        <a:fillRect/>
                      </a:stretch>
                    </p:blipFill>
                    <p:spPr bwMode="auto">
                      <a:xfrm>
                        <a:off x="3132138" y="3357563"/>
                        <a:ext cx="4248150" cy="332581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9" name="Text Box 13"/>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grpSp>
        <p:nvGrpSpPr>
          <p:cNvPr id="55310" name="Group 14"/>
          <p:cNvGrpSpPr>
            <a:grpSpLocks/>
          </p:cNvGrpSpPr>
          <p:nvPr/>
        </p:nvGrpSpPr>
        <p:grpSpPr bwMode="auto">
          <a:xfrm>
            <a:off x="1403350" y="692150"/>
            <a:ext cx="6985000" cy="2520950"/>
            <a:chOff x="476" y="2523"/>
            <a:chExt cx="4581" cy="1676"/>
          </a:xfrm>
        </p:grpSpPr>
        <p:pic>
          <p:nvPicPr>
            <p:cNvPr id="55311" name="Picture 15" descr="6-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 y="2523"/>
              <a:ext cx="4581" cy="167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55312" name="Rectangle 16"/>
            <p:cNvSpPr>
              <a:spLocks noChangeArrowheads="1"/>
            </p:cNvSpPr>
            <p:nvPr/>
          </p:nvSpPr>
          <p:spPr bwMode="auto">
            <a:xfrm>
              <a:off x="3969" y="3838"/>
              <a:ext cx="1043"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5310"/>
                                        </p:tgtEl>
                                        <p:attrNameLst>
                                          <p:attrName>style.visibility</p:attrName>
                                        </p:attrNameLst>
                                      </p:cBhvr>
                                      <p:to>
                                        <p:strVal val="visible"/>
                                      </p:to>
                                    </p:set>
                                    <p:animEffect transition="in" filter="dissolve">
                                      <p:cBhvr>
                                        <p:cTn id="7" dur="1000"/>
                                        <p:tgtEl>
                                          <p:spTgt spid="553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55298"/>
                                        </p:tgtEl>
                                        <p:attrNameLst>
                                          <p:attrName>style.visibility</p:attrName>
                                        </p:attrNameLst>
                                      </p:cBhvr>
                                      <p:to>
                                        <p:strVal val="visible"/>
                                      </p:to>
                                    </p:set>
                                    <p:anim calcmode="lin" valueType="num">
                                      <p:cBhvr>
                                        <p:cTn id="12" dur="1000" fill="hold"/>
                                        <p:tgtEl>
                                          <p:spTgt spid="55298"/>
                                        </p:tgtEl>
                                        <p:attrNameLst>
                                          <p:attrName>ppt_x</p:attrName>
                                        </p:attrNameLst>
                                      </p:cBhvr>
                                      <p:tavLst>
                                        <p:tav tm="0">
                                          <p:val>
                                            <p:strVal val="#ppt_x-.2"/>
                                          </p:val>
                                        </p:tav>
                                        <p:tav tm="100000">
                                          <p:val>
                                            <p:strVal val="#ppt_x"/>
                                          </p:val>
                                        </p:tav>
                                      </p:tavLst>
                                    </p:anim>
                                    <p:anim calcmode="lin" valueType="num">
                                      <p:cBhvr>
                                        <p:cTn id="13" dur="1000" fill="hold"/>
                                        <p:tgtEl>
                                          <p:spTgt spid="5529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529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55300"/>
                                        </p:tgtEl>
                                        <p:attrNameLst>
                                          <p:attrName>style.visibility</p:attrName>
                                        </p:attrNameLst>
                                      </p:cBhvr>
                                      <p:to>
                                        <p:strVal val="visible"/>
                                      </p:to>
                                    </p:set>
                                    <p:animEffect transition="in" filter="fade">
                                      <p:cBhvr>
                                        <p:cTn id="19" dur="1000"/>
                                        <p:tgtEl>
                                          <p:spTgt spid="55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1844" name="Object 4"/>
          <p:cNvGraphicFramePr>
            <a:graphicFrameLocks noChangeAspect="1"/>
          </p:cNvGraphicFramePr>
          <p:nvPr/>
        </p:nvGraphicFramePr>
        <p:xfrm>
          <a:off x="4427538" y="1052513"/>
          <a:ext cx="4535487" cy="4895850"/>
        </p:xfrm>
        <a:graphic>
          <a:graphicData uri="http://schemas.openxmlformats.org/presentationml/2006/ole">
            <mc:AlternateContent xmlns:mc="http://schemas.openxmlformats.org/markup-compatibility/2006">
              <mc:Choice xmlns:v="urn:schemas-microsoft-com:vml" Requires="v">
                <p:oleObj spid="_x0000_s291849" name="Visio" r:id="rId4" imgW="1986686" imgH="2250643" progId="Visio.Drawing.11">
                  <p:embed/>
                </p:oleObj>
              </mc:Choice>
              <mc:Fallback>
                <p:oleObj name="Visio" r:id="rId4" imgW="1986686" imgH="225064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t="5322" r="4799" b="3999"/>
                      <a:stretch>
                        <a:fillRect/>
                      </a:stretch>
                    </p:blipFill>
                    <p:spPr bwMode="auto">
                      <a:xfrm>
                        <a:off x="4427538" y="1052513"/>
                        <a:ext cx="4535487" cy="48958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45" name="Text Box 5"/>
          <p:cNvSpPr txBox="1">
            <a:spLocks noGrp="1" noChangeArrowheads="1"/>
          </p:cNvSpPr>
          <p:nvPr>
            <p:ph type="title"/>
          </p:nvPr>
        </p:nvSpPr>
        <p:spPr bwMode="auto">
          <a:xfrm>
            <a:off x="323850" y="549275"/>
            <a:ext cx="3889375" cy="6334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a:solidFill>
                  <a:schemeClr val="tx1"/>
                </a:solidFill>
                <a:effectLst/>
                <a:latin typeface="Times New Roman" pitchFamily="18" charset="0"/>
                <a:ea typeface="楷体_GB2312" pitchFamily="49" charset="-122"/>
              </a:rPr>
              <a:t>其波形图为</a:t>
            </a:r>
          </a:p>
        </p:txBody>
      </p:sp>
      <p:graphicFrame>
        <p:nvGraphicFramePr>
          <p:cNvPr id="291846" name="Object 6"/>
          <p:cNvGraphicFramePr>
            <a:graphicFrameLocks noChangeAspect="1"/>
          </p:cNvGraphicFramePr>
          <p:nvPr/>
        </p:nvGraphicFramePr>
        <p:xfrm>
          <a:off x="0" y="1341438"/>
          <a:ext cx="4211638" cy="3497262"/>
        </p:xfrm>
        <a:graphic>
          <a:graphicData uri="http://schemas.openxmlformats.org/presentationml/2006/ole">
            <mc:AlternateContent xmlns:mc="http://schemas.openxmlformats.org/markup-compatibility/2006">
              <mc:Choice xmlns:v="urn:schemas-microsoft-com:vml" Requires="v">
                <p:oleObj spid="_x0000_s291850" name="Visio" r:id="rId6" imgW="2117750" imgH="2092147" progId="Visio.Drawing.11">
                  <p:embed/>
                </p:oleObj>
              </mc:Choice>
              <mc:Fallback>
                <p:oleObj name="Visio" r:id="rId6" imgW="2117750" imgH="2092147"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l="5699" b="20728"/>
                      <a:stretch>
                        <a:fillRect/>
                      </a:stretch>
                    </p:blipFill>
                    <p:spPr bwMode="auto">
                      <a:xfrm>
                        <a:off x="0" y="1341438"/>
                        <a:ext cx="4211638" cy="349726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47" name="Text Box 7"/>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graphicFrame>
        <p:nvGraphicFramePr>
          <p:cNvPr id="291848" name="Object 8"/>
          <p:cNvGraphicFramePr>
            <a:graphicFrameLocks noChangeAspect="1"/>
          </p:cNvGraphicFramePr>
          <p:nvPr/>
        </p:nvGraphicFramePr>
        <p:xfrm>
          <a:off x="468313" y="5084763"/>
          <a:ext cx="2808287" cy="1457325"/>
        </p:xfrm>
        <a:graphic>
          <a:graphicData uri="http://schemas.openxmlformats.org/presentationml/2006/ole">
            <mc:AlternateContent xmlns:mc="http://schemas.openxmlformats.org/markup-compatibility/2006">
              <mc:Choice xmlns:v="urn:schemas-microsoft-com:vml" Requires="v">
                <p:oleObj spid="_x0000_s291851" name="公式" r:id="rId8" imgW="1320480" imgH="685800" progId="Equation.3">
                  <p:embed/>
                </p:oleObj>
              </mc:Choice>
              <mc:Fallback>
                <p:oleObj name="公式" r:id="rId8" imgW="1320480" imgH="6858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5084763"/>
                        <a:ext cx="2808287" cy="14573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91845"/>
                                        </p:tgtEl>
                                        <p:attrNameLst>
                                          <p:attrName>style.visibility</p:attrName>
                                        </p:attrNameLst>
                                      </p:cBhvr>
                                      <p:to>
                                        <p:strVal val="visible"/>
                                      </p:to>
                                    </p:set>
                                    <p:anim calcmode="lin" valueType="num">
                                      <p:cBhvr>
                                        <p:cTn id="7" dur="1000" fill="hold"/>
                                        <p:tgtEl>
                                          <p:spTgt spid="291845"/>
                                        </p:tgtEl>
                                        <p:attrNameLst>
                                          <p:attrName>ppt_x</p:attrName>
                                        </p:attrNameLst>
                                      </p:cBhvr>
                                      <p:tavLst>
                                        <p:tav tm="0">
                                          <p:val>
                                            <p:strVal val="#ppt_x-.2"/>
                                          </p:val>
                                        </p:tav>
                                        <p:tav tm="100000">
                                          <p:val>
                                            <p:strVal val="#ppt_x"/>
                                          </p:val>
                                        </p:tav>
                                      </p:tavLst>
                                    </p:anim>
                                    <p:anim calcmode="lin" valueType="num">
                                      <p:cBhvr>
                                        <p:cTn id="8" dur="1000" fill="hold"/>
                                        <p:tgtEl>
                                          <p:spTgt spid="29184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184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291846"/>
                                        </p:tgtEl>
                                        <p:attrNameLst>
                                          <p:attrName>style.visibility</p:attrName>
                                        </p:attrNameLst>
                                      </p:cBhvr>
                                      <p:to>
                                        <p:strVal val="visible"/>
                                      </p:to>
                                    </p:set>
                                    <p:animEffect transition="in" filter="fade">
                                      <p:cBhvr>
                                        <p:cTn id="14" dur="1000"/>
                                        <p:tgtEl>
                                          <p:spTgt spid="29184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91844"/>
                                        </p:tgtEl>
                                        <p:attrNameLst>
                                          <p:attrName>style.visibility</p:attrName>
                                        </p:attrNameLst>
                                      </p:cBhvr>
                                      <p:to>
                                        <p:strVal val="visible"/>
                                      </p:to>
                                    </p:set>
                                    <p:animEffect transition="in" filter="dissolve">
                                      <p:cBhvr>
                                        <p:cTn id="19" dur="1000"/>
                                        <p:tgtEl>
                                          <p:spTgt spid="2918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291848"/>
                                        </p:tgtEl>
                                        <p:attrNameLst>
                                          <p:attrName>style.visibility</p:attrName>
                                        </p:attrNameLst>
                                      </p:cBhvr>
                                      <p:to>
                                        <p:strVal val="visible"/>
                                      </p:to>
                                    </p:set>
                                    <p:animEffect transition="in" filter="checkerboard(across)">
                                      <p:cBhvr>
                                        <p:cTn id="24" dur="500"/>
                                        <p:tgtEl>
                                          <p:spTgt spid="291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ChangeArrowheads="1"/>
          </p:cNvSpPr>
          <p:nvPr>
            <p:ph type="title"/>
          </p:nvPr>
        </p:nvSpPr>
        <p:spPr bwMode="auto">
          <a:xfrm>
            <a:off x="250825" y="765175"/>
            <a:ext cx="53340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2.</a:t>
            </a:r>
            <a:r>
              <a:rPr lang="zh-CN" altLang="en-US" sz="2800" u="sng">
                <a:solidFill>
                  <a:schemeClr val="tx1"/>
                </a:solidFill>
                <a:effectLst/>
                <a:latin typeface="Times New Roman" pitchFamily="18" charset="0"/>
                <a:ea typeface="楷体_GB2312" pitchFamily="49" charset="-122"/>
              </a:rPr>
              <a:t>由</a:t>
            </a:r>
            <a:r>
              <a:rPr lang="en-US" altLang="zh-CN" sz="2800" u="sng">
                <a:solidFill>
                  <a:schemeClr val="tx1"/>
                </a:solidFill>
                <a:effectLst/>
                <a:latin typeface="Times New Roman" pitchFamily="18" charset="0"/>
                <a:ea typeface="楷体_GB2312" pitchFamily="49" charset="-122"/>
              </a:rPr>
              <a:t>JK</a:t>
            </a:r>
            <a:r>
              <a:rPr lang="zh-CN" altLang="en-US" sz="2800" u="sng">
                <a:solidFill>
                  <a:schemeClr val="tx1"/>
                </a:solidFill>
                <a:effectLst/>
                <a:latin typeface="Times New Roman" pitchFamily="18" charset="0"/>
                <a:ea typeface="楷体_GB2312" pitchFamily="49" charset="-122"/>
              </a:rPr>
              <a:t>触发器构成的移位寄存器</a:t>
            </a:r>
          </a:p>
        </p:txBody>
      </p:sp>
      <p:sp>
        <p:nvSpPr>
          <p:cNvPr id="56324" name="Text Box 4"/>
          <p:cNvSpPr txBox="1">
            <a:spLocks noChangeArrowheads="1"/>
          </p:cNvSpPr>
          <p:nvPr/>
        </p:nvSpPr>
        <p:spPr bwMode="auto">
          <a:xfrm>
            <a:off x="395288" y="1412875"/>
            <a:ext cx="8439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电路如图</a:t>
            </a:r>
            <a:r>
              <a:rPr kumimoji="1" lang="en-US" altLang="zh-CN"/>
              <a:t>6.3.4</a:t>
            </a:r>
            <a:r>
              <a:rPr kumimoji="1" lang="zh-CN" altLang="en-US"/>
              <a:t>所示，其分析原理同上，不同的是</a:t>
            </a:r>
            <a:r>
              <a:rPr kumimoji="1" lang="en-US" altLang="zh-CN"/>
              <a:t>JK</a:t>
            </a:r>
            <a:r>
              <a:rPr kumimoji="1" lang="zh-CN" altLang="en-US"/>
              <a:t>触发器的寄存是在移位脉冲的下降沿发生的。</a:t>
            </a:r>
          </a:p>
        </p:txBody>
      </p:sp>
      <p:graphicFrame>
        <p:nvGraphicFramePr>
          <p:cNvPr id="56325" name="Object 5"/>
          <p:cNvGraphicFramePr>
            <a:graphicFrameLocks noChangeAspect="1"/>
          </p:cNvGraphicFramePr>
          <p:nvPr/>
        </p:nvGraphicFramePr>
        <p:xfrm>
          <a:off x="323850" y="2924175"/>
          <a:ext cx="8640763" cy="3357563"/>
        </p:xfrm>
        <a:graphic>
          <a:graphicData uri="http://schemas.openxmlformats.org/presentationml/2006/ole">
            <mc:AlternateContent xmlns:mc="http://schemas.openxmlformats.org/markup-compatibility/2006">
              <mc:Choice xmlns:v="urn:schemas-microsoft-com:vml" Requires="v">
                <p:oleObj spid="_x0000_s56327" name="Visio" r:id="rId4" imgW="3714902" imgH="1842821" progId="Visio.Drawing.11">
                  <p:embed/>
                </p:oleObj>
              </mc:Choice>
              <mc:Fallback>
                <p:oleObj name="Visio" r:id="rId4" imgW="3714902" imgH="184282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t="12440" b="9222"/>
                      <a:stretch>
                        <a:fillRect/>
                      </a:stretch>
                    </p:blipFill>
                    <p:spPr bwMode="auto">
                      <a:xfrm>
                        <a:off x="323850" y="2924175"/>
                        <a:ext cx="8640763" cy="3357563"/>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6" name="Text Box 6"/>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ox(in)">
                                      <p:cBhvr>
                                        <p:cTn id="7" dur="1000"/>
                                        <p:tgtEl>
                                          <p:spTgt spid="5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barn(inHorizontal)">
                                      <p:cBhvr>
                                        <p:cTn id="12" dur="1000"/>
                                        <p:tgtEl>
                                          <p:spTgt spid="56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6325"/>
                                        </p:tgtEl>
                                        <p:attrNameLst>
                                          <p:attrName>style.visibility</p:attrName>
                                        </p:attrNameLst>
                                      </p:cBhvr>
                                      <p:to>
                                        <p:strVal val="visible"/>
                                      </p:to>
                                    </p:set>
                                    <p:animEffect transition="in" filter="dissolve">
                                      <p:cBhvr>
                                        <p:cTn id="17" dur="10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P spid="5632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bwMode="auto">
          <a:xfrm>
            <a:off x="323850" y="620713"/>
            <a:ext cx="1450975" cy="4905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latin typeface="Times New Roman" pitchFamily="18" charset="0"/>
                <a:ea typeface="楷体_GB2312" pitchFamily="49" charset="-122"/>
              </a:rPr>
              <a:t>特点：</a:t>
            </a:r>
          </a:p>
        </p:txBody>
      </p:sp>
      <p:sp>
        <p:nvSpPr>
          <p:cNvPr id="275461" name="Text Box 5"/>
          <p:cNvSpPr txBox="1">
            <a:spLocks noChangeArrowheads="1"/>
          </p:cNvSpPr>
          <p:nvPr/>
        </p:nvSpPr>
        <p:spPr bwMode="auto">
          <a:xfrm>
            <a:off x="250825" y="4292600"/>
            <a:ext cx="84978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1.</a:t>
            </a:r>
            <a:r>
              <a:rPr kumimoji="1" lang="zh-CN" altLang="en-US"/>
              <a:t>时序逻辑电路包含组合逻辑电路和存储电路两个部分；</a:t>
            </a:r>
            <a:endParaRPr lang="zh-CN" altLang="en-US"/>
          </a:p>
        </p:txBody>
      </p:sp>
      <p:grpSp>
        <p:nvGrpSpPr>
          <p:cNvPr id="275462" name="Group 6"/>
          <p:cNvGrpSpPr>
            <a:grpSpLocks/>
          </p:cNvGrpSpPr>
          <p:nvPr/>
        </p:nvGrpSpPr>
        <p:grpSpPr bwMode="auto">
          <a:xfrm>
            <a:off x="1692275" y="765175"/>
            <a:ext cx="6696075" cy="3386138"/>
            <a:chOff x="1429" y="2024"/>
            <a:chExt cx="4218" cy="2133"/>
          </a:xfrm>
        </p:grpSpPr>
        <p:pic>
          <p:nvPicPr>
            <p:cNvPr id="275463" name="Picture 7" descr="6-1-2"/>
            <p:cNvPicPr>
              <a:picLocks noChangeAspect="1" noChangeArrowheads="1"/>
            </p:cNvPicPr>
            <p:nvPr/>
          </p:nvPicPr>
          <p:blipFill>
            <a:blip r:embed="rId3">
              <a:extLst>
                <a:ext uri="{28A0092B-C50C-407E-A947-70E740481C1C}">
                  <a14:useLocalDpi xmlns:a14="http://schemas.microsoft.com/office/drawing/2010/main" val="0"/>
                </a:ext>
              </a:extLst>
            </a:blip>
            <a:srcRect t="8310" b="5888"/>
            <a:stretch>
              <a:fillRect/>
            </a:stretch>
          </p:blipFill>
          <p:spPr bwMode="auto">
            <a:xfrm>
              <a:off x="1429" y="2024"/>
              <a:ext cx="4218" cy="213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75464" name="Rectangle 8"/>
            <p:cNvSpPr>
              <a:spLocks noChangeArrowheads="1"/>
            </p:cNvSpPr>
            <p:nvPr/>
          </p:nvSpPr>
          <p:spPr bwMode="auto">
            <a:xfrm>
              <a:off x="1429" y="3838"/>
              <a:ext cx="10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图</a:t>
              </a:r>
              <a:r>
                <a:rPr lang="en-US" altLang="zh-CN" sz="2400">
                  <a:solidFill>
                    <a:srgbClr val="000000"/>
                  </a:solidFill>
                </a:rPr>
                <a:t>6.1.1</a:t>
              </a:r>
            </a:p>
          </p:txBody>
        </p:sp>
      </p:grpSp>
      <p:sp>
        <p:nvSpPr>
          <p:cNvPr id="275465" name="Rectangle 9"/>
          <p:cNvSpPr>
            <a:spLocks noChangeArrowheads="1"/>
          </p:cNvSpPr>
          <p:nvPr/>
        </p:nvSpPr>
        <p:spPr bwMode="auto">
          <a:xfrm>
            <a:off x="0" y="0"/>
            <a:ext cx="224313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3600" u="sng">
                <a:solidFill>
                  <a:srgbClr val="FFFF99"/>
                </a:solidFill>
              </a:rPr>
              <a:t>6.1 </a:t>
            </a:r>
            <a:r>
              <a:rPr kumimoji="1" lang="zh-CN" altLang="en-US" sz="3600" u="sng">
                <a:solidFill>
                  <a:srgbClr val="FFFF99"/>
                </a:solidFill>
              </a:rPr>
              <a:t>概述</a:t>
            </a:r>
          </a:p>
        </p:txBody>
      </p:sp>
      <p:sp>
        <p:nvSpPr>
          <p:cNvPr id="275466" name="Text Box 10"/>
          <p:cNvSpPr txBox="1">
            <a:spLocks noChangeArrowheads="1"/>
          </p:cNvSpPr>
          <p:nvPr/>
        </p:nvSpPr>
        <p:spPr bwMode="auto">
          <a:xfrm>
            <a:off x="250825" y="5300663"/>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r>
              <a:rPr kumimoji="1" lang="zh-CN" altLang="en-US"/>
              <a:t>存储电路的输出状态必须反馈到组合电路的输入端，与输入信号一起，共同决定组合逻辑电路的输出。</a:t>
            </a:r>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75458"/>
                                        </p:tgtEl>
                                        <p:attrNameLst>
                                          <p:attrName>style.visibility</p:attrName>
                                        </p:attrNameLst>
                                      </p:cBhvr>
                                      <p:to>
                                        <p:strVal val="visible"/>
                                      </p:to>
                                    </p:set>
                                    <p:anim calcmode="lin" valueType="num">
                                      <p:cBhvr>
                                        <p:cTn id="7" dur="1000" fill="hold"/>
                                        <p:tgtEl>
                                          <p:spTgt spid="275458"/>
                                        </p:tgtEl>
                                        <p:attrNameLst>
                                          <p:attrName>ppt_w</p:attrName>
                                        </p:attrNameLst>
                                      </p:cBhvr>
                                      <p:tavLst>
                                        <p:tav tm="0">
                                          <p:val>
                                            <p:strVal val="2/3*#ppt_w"/>
                                          </p:val>
                                        </p:tav>
                                        <p:tav tm="100000">
                                          <p:val>
                                            <p:strVal val="#ppt_w"/>
                                          </p:val>
                                        </p:tav>
                                      </p:tavLst>
                                    </p:anim>
                                    <p:anim calcmode="lin" valueType="num">
                                      <p:cBhvr>
                                        <p:cTn id="8" dur="1000" fill="hold"/>
                                        <p:tgtEl>
                                          <p:spTgt spid="275458"/>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75462"/>
                                        </p:tgtEl>
                                        <p:attrNameLst>
                                          <p:attrName>style.visibility</p:attrName>
                                        </p:attrNameLst>
                                      </p:cBhvr>
                                      <p:to>
                                        <p:strVal val="visible"/>
                                      </p:to>
                                    </p:set>
                                    <p:animEffect transition="in" filter="dissolve">
                                      <p:cBhvr>
                                        <p:cTn id="13" dur="1000"/>
                                        <p:tgtEl>
                                          <p:spTgt spid="2754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275461"/>
                                        </p:tgtEl>
                                        <p:attrNameLst>
                                          <p:attrName>style.visibility</p:attrName>
                                        </p:attrNameLst>
                                      </p:cBhvr>
                                      <p:to>
                                        <p:strVal val="visible"/>
                                      </p:to>
                                    </p:set>
                                    <p:anim calcmode="lin" valueType="num">
                                      <p:cBhvr>
                                        <p:cTn id="18" dur="1000" fill="hold"/>
                                        <p:tgtEl>
                                          <p:spTgt spid="275461"/>
                                        </p:tgtEl>
                                        <p:attrNameLst>
                                          <p:attrName>ppt_x</p:attrName>
                                        </p:attrNameLst>
                                      </p:cBhvr>
                                      <p:tavLst>
                                        <p:tav tm="0">
                                          <p:val>
                                            <p:strVal val="#ppt_x-.2"/>
                                          </p:val>
                                        </p:tav>
                                        <p:tav tm="100000">
                                          <p:val>
                                            <p:strVal val="#ppt_x"/>
                                          </p:val>
                                        </p:tav>
                                      </p:tavLst>
                                    </p:anim>
                                    <p:anim calcmode="lin" valueType="num">
                                      <p:cBhvr>
                                        <p:cTn id="19" dur="1000" fill="hold"/>
                                        <p:tgtEl>
                                          <p:spTgt spid="275461"/>
                                        </p:tgtEl>
                                        <p:attrNameLst>
                                          <p:attrName>ppt_y</p:attrName>
                                        </p:attrNameLst>
                                      </p:cBhvr>
                                      <p:tavLst>
                                        <p:tav tm="0">
                                          <p:val>
                                            <p:strVal val="#ppt_y"/>
                                          </p:val>
                                        </p:tav>
                                        <p:tav tm="100000">
                                          <p:val>
                                            <p:strVal val="#ppt_y"/>
                                          </p:val>
                                        </p:tav>
                                      </p:tavLst>
                                    </p:anim>
                                    <p:animEffect transition="in" filter="wipe(right)" prLst="gradientSize: 0.1">
                                      <p:cBhvr>
                                        <p:cTn id="20" dur="1000"/>
                                        <p:tgtEl>
                                          <p:spTgt spid="27546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9" presetClass="entr" presetSubtype="0" fill="hold" grpId="0" nodeType="clickEffect">
                                  <p:stCondLst>
                                    <p:cond delay="0"/>
                                  </p:stCondLst>
                                  <p:childTnLst>
                                    <p:set>
                                      <p:cBhvr>
                                        <p:cTn id="24" dur="1" fill="hold">
                                          <p:stCondLst>
                                            <p:cond delay="0"/>
                                          </p:stCondLst>
                                        </p:cTn>
                                        <p:tgtEl>
                                          <p:spTgt spid="275466"/>
                                        </p:tgtEl>
                                        <p:attrNameLst>
                                          <p:attrName>style.visibility</p:attrName>
                                        </p:attrNameLst>
                                      </p:cBhvr>
                                      <p:to>
                                        <p:strVal val="visible"/>
                                      </p:to>
                                    </p:set>
                                    <p:anim calcmode="lin" valueType="num">
                                      <p:cBhvr>
                                        <p:cTn id="25" dur="1000" fill="hold"/>
                                        <p:tgtEl>
                                          <p:spTgt spid="275466"/>
                                        </p:tgtEl>
                                        <p:attrNameLst>
                                          <p:attrName>ppt_x</p:attrName>
                                        </p:attrNameLst>
                                      </p:cBhvr>
                                      <p:tavLst>
                                        <p:tav tm="0">
                                          <p:val>
                                            <p:strVal val="#ppt_x-.2"/>
                                          </p:val>
                                        </p:tav>
                                        <p:tav tm="100000">
                                          <p:val>
                                            <p:strVal val="#ppt_x"/>
                                          </p:val>
                                        </p:tav>
                                      </p:tavLst>
                                    </p:anim>
                                    <p:anim calcmode="lin" valueType="num">
                                      <p:cBhvr>
                                        <p:cTn id="26" dur="1000" fill="hold"/>
                                        <p:tgtEl>
                                          <p:spTgt spid="275466"/>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75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8" grpId="0"/>
      <p:bldP spid="275461" grpId="0"/>
      <p:bldP spid="27546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ChangeArrowheads="1"/>
          </p:cNvSpPr>
          <p:nvPr>
            <p:ph type="title"/>
          </p:nvPr>
        </p:nvSpPr>
        <p:spPr bwMode="auto">
          <a:xfrm>
            <a:off x="250825" y="620713"/>
            <a:ext cx="6286500" cy="609600"/>
          </a:xfrm>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a:solidFill>
                  <a:schemeClr val="tx1"/>
                </a:solidFill>
                <a:effectLst/>
                <a:latin typeface="Times New Roman" pitchFamily="18" charset="0"/>
                <a:ea typeface="楷体_GB2312" pitchFamily="49" charset="-122"/>
              </a:rPr>
              <a:t>3. </a:t>
            </a:r>
            <a:r>
              <a:rPr lang="zh-CN" altLang="en-US" sz="2800">
                <a:solidFill>
                  <a:schemeClr val="tx1"/>
                </a:solidFill>
                <a:effectLst/>
                <a:latin typeface="Times New Roman" pitchFamily="18" charset="0"/>
                <a:ea typeface="楷体_GB2312" pitchFamily="49" charset="-122"/>
              </a:rPr>
              <a:t>双向移位寄存器</a:t>
            </a:r>
            <a:r>
              <a:rPr lang="en-US" altLang="zh-CN" sz="2800">
                <a:solidFill>
                  <a:schemeClr val="tx1"/>
                </a:solidFill>
                <a:effectLst/>
                <a:latin typeface="Times New Roman" pitchFamily="18" charset="0"/>
                <a:ea typeface="楷体_GB2312" pitchFamily="49" charset="-122"/>
              </a:rPr>
              <a:t>74LS194A</a:t>
            </a:r>
            <a:r>
              <a:rPr lang="zh-CN" altLang="en-US" sz="2800">
                <a:solidFill>
                  <a:schemeClr val="tx1"/>
                </a:solidFill>
                <a:effectLst/>
                <a:latin typeface="Times New Roman" pitchFamily="18" charset="0"/>
                <a:ea typeface="楷体_GB2312" pitchFamily="49" charset="-122"/>
              </a:rPr>
              <a:t>：</a:t>
            </a:r>
          </a:p>
        </p:txBody>
      </p:sp>
      <p:sp>
        <p:nvSpPr>
          <p:cNvPr id="57348" name="Text Box 4"/>
          <p:cNvSpPr txBox="1">
            <a:spLocks noChangeArrowheads="1"/>
          </p:cNvSpPr>
          <p:nvPr/>
        </p:nvSpPr>
        <p:spPr bwMode="auto">
          <a:xfrm>
            <a:off x="250825" y="1196975"/>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(1) </a:t>
            </a:r>
            <a:r>
              <a:rPr kumimoji="1" lang="zh-CN" altLang="en-US"/>
              <a:t>逻辑图形符号及功能表：如图</a:t>
            </a:r>
            <a:r>
              <a:rPr kumimoji="1" lang="en-US" altLang="zh-CN"/>
              <a:t>6.3.5</a:t>
            </a:r>
            <a:r>
              <a:rPr kumimoji="1" lang="zh-CN" altLang="en-US"/>
              <a:t>所示。</a:t>
            </a:r>
          </a:p>
        </p:txBody>
      </p:sp>
      <p:graphicFrame>
        <p:nvGraphicFramePr>
          <p:cNvPr id="57349" name="Object 5"/>
          <p:cNvGraphicFramePr>
            <a:graphicFrameLocks noChangeAspect="1"/>
          </p:cNvGraphicFramePr>
          <p:nvPr/>
        </p:nvGraphicFramePr>
        <p:xfrm>
          <a:off x="539750" y="1989138"/>
          <a:ext cx="7543800" cy="4114800"/>
        </p:xfrm>
        <a:graphic>
          <a:graphicData uri="http://schemas.openxmlformats.org/presentationml/2006/ole">
            <mc:AlternateContent xmlns:mc="http://schemas.openxmlformats.org/markup-compatibility/2006">
              <mc:Choice xmlns:v="urn:schemas-microsoft-com:vml" Requires="v">
                <p:oleObj spid="_x0000_s57351" name="Visio" r:id="rId4" imgW="3514649" imgH="1917497" progId="Visio.Drawing.11">
                  <p:embed/>
                </p:oleObj>
              </mc:Choice>
              <mc:Fallback>
                <p:oleObj name="Visio" r:id="rId4" imgW="3514649" imgH="1917497"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989138"/>
                        <a:ext cx="7543800" cy="411480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Text Box 6"/>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wipe(left)">
                                      <p:cBhvr>
                                        <p:cTn id="7" dur="1000"/>
                                        <p:tgtEl>
                                          <p:spTgt spid="5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barn(inHorizontal)">
                                      <p:cBhvr>
                                        <p:cTn id="12" dur="1000"/>
                                        <p:tgtEl>
                                          <p:spTgt spid="573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dissolve">
                                      <p:cBhvr>
                                        <p:cTn id="17" dur="10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ChangeArrowheads="1"/>
          </p:cNvSpPr>
          <p:nvPr>
            <p:ph type="title"/>
          </p:nvPr>
        </p:nvSpPr>
        <p:spPr bwMode="auto">
          <a:xfrm>
            <a:off x="250825" y="4581525"/>
            <a:ext cx="19081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其中：</a:t>
            </a:r>
          </a:p>
        </p:txBody>
      </p:sp>
      <p:sp>
        <p:nvSpPr>
          <p:cNvPr id="58372" name="Text Box 4"/>
          <p:cNvSpPr txBox="1">
            <a:spLocks noChangeArrowheads="1"/>
          </p:cNvSpPr>
          <p:nvPr/>
        </p:nvSpPr>
        <p:spPr bwMode="auto">
          <a:xfrm>
            <a:off x="1331913" y="4581525"/>
            <a:ext cx="480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a:t>D</a:t>
            </a:r>
            <a:r>
              <a:rPr kumimoji="1" lang="en-US" altLang="zh-CN" baseline="-25000"/>
              <a:t>IR</a:t>
            </a:r>
            <a:r>
              <a:rPr kumimoji="1" lang="zh-CN" altLang="en-US"/>
              <a:t>－数据右移串行输入端</a:t>
            </a:r>
          </a:p>
        </p:txBody>
      </p:sp>
      <p:sp>
        <p:nvSpPr>
          <p:cNvPr id="58373" name="Text Box 5"/>
          <p:cNvSpPr txBox="1">
            <a:spLocks noChangeArrowheads="1"/>
          </p:cNvSpPr>
          <p:nvPr/>
        </p:nvSpPr>
        <p:spPr bwMode="auto">
          <a:xfrm>
            <a:off x="1331913" y="5084763"/>
            <a:ext cx="4535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a:t>D</a:t>
            </a:r>
            <a:r>
              <a:rPr kumimoji="1" lang="en-US" altLang="zh-CN" baseline="-25000"/>
              <a:t>IL</a:t>
            </a:r>
            <a:r>
              <a:rPr kumimoji="1" lang="zh-CN" altLang="en-US"/>
              <a:t>－数据左移串行输入端</a:t>
            </a:r>
          </a:p>
        </p:txBody>
      </p:sp>
      <p:sp>
        <p:nvSpPr>
          <p:cNvPr id="58374" name="Text Box 6"/>
          <p:cNvSpPr txBox="1">
            <a:spLocks noChangeArrowheads="1"/>
          </p:cNvSpPr>
          <p:nvPr/>
        </p:nvSpPr>
        <p:spPr bwMode="auto">
          <a:xfrm>
            <a:off x="323850" y="5518150"/>
            <a:ext cx="4321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a:t>D</a:t>
            </a:r>
            <a:r>
              <a:rPr kumimoji="1" lang="en-US" altLang="zh-CN" baseline="-25000"/>
              <a:t>0</a:t>
            </a:r>
            <a:r>
              <a:rPr kumimoji="1" lang="en-US" altLang="zh-CN"/>
              <a:t>~</a:t>
            </a:r>
            <a:r>
              <a:rPr kumimoji="1" lang="en-US" altLang="zh-CN" i="1"/>
              <a:t>D</a:t>
            </a:r>
            <a:r>
              <a:rPr kumimoji="1" lang="en-US" altLang="zh-CN" baseline="-25000"/>
              <a:t>3</a:t>
            </a:r>
            <a:r>
              <a:rPr kumimoji="1" lang="zh-CN" altLang="en-US"/>
              <a:t>－数据并行输入端</a:t>
            </a:r>
          </a:p>
        </p:txBody>
      </p:sp>
      <p:sp>
        <p:nvSpPr>
          <p:cNvPr id="58375" name="Text Box 7"/>
          <p:cNvSpPr txBox="1">
            <a:spLocks noChangeArrowheads="1"/>
          </p:cNvSpPr>
          <p:nvPr/>
        </p:nvSpPr>
        <p:spPr bwMode="auto">
          <a:xfrm>
            <a:off x="4716463" y="5518150"/>
            <a:ext cx="4175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Q</a:t>
            </a:r>
            <a:r>
              <a:rPr kumimoji="1" lang="en-US" altLang="zh-CN" baseline="-25000"/>
              <a:t>0</a:t>
            </a:r>
            <a:r>
              <a:rPr kumimoji="1" lang="en-US" altLang="zh-CN"/>
              <a:t>~Q</a:t>
            </a:r>
            <a:r>
              <a:rPr kumimoji="1" lang="en-US" altLang="zh-CN" baseline="-25000"/>
              <a:t>3</a:t>
            </a:r>
            <a:r>
              <a:rPr kumimoji="1" lang="zh-CN" altLang="en-US"/>
              <a:t>－数据并行输出端</a:t>
            </a:r>
          </a:p>
        </p:txBody>
      </p:sp>
      <p:sp>
        <p:nvSpPr>
          <p:cNvPr id="58377" name="Text Box 9"/>
          <p:cNvSpPr txBox="1">
            <a:spLocks noChangeArrowheads="1"/>
          </p:cNvSpPr>
          <p:nvPr/>
        </p:nvSpPr>
        <p:spPr bwMode="auto">
          <a:xfrm>
            <a:off x="250825" y="6122988"/>
            <a:ext cx="453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S</a:t>
            </a:r>
            <a:r>
              <a:rPr kumimoji="1" lang="en-US" altLang="zh-CN" baseline="-25000"/>
              <a:t>1</a:t>
            </a:r>
            <a:r>
              <a:rPr kumimoji="1" lang="zh-CN" altLang="en-US"/>
              <a:t>、</a:t>
            </a:r>
            <a:r>
              <a:rPr kumimoji="1" lang="en-US" altLang="zh-CN"/>
              <a:t>S</a:t>
            </a:r>
            <a:r>
              <a:rPr kumimoji="1" lang="en-US" altLang="zh-CN" baseline="-25000"/>
              <a:t>0</a:t>
            </a:r>
            <a:r>
              <a:rPr kumimoji="1" lang="zh-CN" altLang="en-US"/>
              <a:t>－工作状态控制端</a:t>
            </a:r>
          </a:p>
        </p:txBody>
      </p:sp>
      <p:sp>
        <p:nvSpPr>
          <p:cNvPr id="58381" name="Text Box 13"/>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graphicFrame>
        <p:nvGraphicFramePr>
          <p:cNvPr id="58382" name="Object 14"/>
          <p:cNvGraphicFramePr>
            <a:graphicFrameLocks noChangeAspect="1"/>
          </p:cNvGraphicFramePr>
          <p:nvPr/>
        </p:nvGraphicFramePr>
        <p:xfrm>
          <a:off x="1116013" y="692150"/>
          <a:ext cx="6824662" cy="3722688"/>
        </p:xfrm>
        <a:graphic>
          <a:graphicData uri="http://schemas.openxmlformats.org/presentationml/2006/ole">
            <mc:AlternateContent xmlns:mc="http://schemas.openxmlformats.org/markup-compatibility/2006">
              <mc:Choice xmlns:v="urn:schemas-microsoft-com:vml" Requires="v">
                <p:oleObj spid="_x0000_s58383" name="Visio" r:id="rId4" imgW="3514649" imgH="1917497" progId="Visio.Drawing.11">
                  <p:embed/>
                </p:oleObj>
              </mc:Choice>
              <mc:Fallback>
                <p:oleObj name="Visio" r:id="rId4" imgW="3514649" imgH="1917497" progId="Visio.Drawing.11">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692150"/>
                        <a:ext cx="6824662" cy="372268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8382"/>
                                        </p:tgtEl>
                                        <p:attrNameLst>
                                          <p:attrName>style.visibility</p:attrName>
                                        </p:attrNameLst>
                                      </p:cBhvr>
                                      <p:to>
                                        <p:strVal val="visible"/>
                                      </p:to>
                                    </p:set>
                                    <p:animEffect transition="in" filter="dissolve">
                                      <p:cBhvr>
                                        <p:cTn id="7" dur="1000"/>
                                        <p:tgtEl>
                                          <p:spTgt spid="583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58370"/>
                                        </p:tgtEl>
                                        <p:attrNameLst>
                                          <p:attrName>style.visibility</p:attrName>
                                        </p:attrNameLst>
                                      </p:cBhvr>
                                      <p:to>
                                        <p:strVal val="visible"/>
                                      </p:to>
                                    </p:set>
                                    <p:anim calcmode="lin" valueType="num">
                                      <p:cBhvr>
                                        <p:cTn id="12" dur="1000" fill="hold"/>
                                        <p:tgtEl>
                                          <p:spTgt spid="58370"/>
                                        </p:tgtEl>
                                        <p:attrNameLst>
                                          <p:attrName>ppt_w</p:attrName>
                                        </p:attrNameLst>
                                      </p:cBhvr>
                                      <p:tavLst>
                                        <p:tav tm="0">
                                          <p:val>
                                            <p:strVal val="2/3*#ppt_w"/>
                                          </p:val>
                                        </p:tav>
                                        <p:tav tm="100000">
                                          <p:val>
                                            <p:strVal val="#ppt_w"/>
                                          </p:val>
                                        </p:tav>
                                      </p:tavLst>
                                    </p:anim>
                                    <p:anim calcmode="lin" valueType="num">
                                      <p:cBhvr>
                                        <p:cTn id="13" dur="1000" fill="hold"/>
                                        <p:tgtEl>
                                          <p:spTgt spid="58370"/>
                                        </p:tgtEl>
                                        <p:attrNameLst>
                                          <p:attrName>ppt_h</p:attrName>
                                        </p:attrNameLst>
                                      </p:cBhvr>
                                      <p:tavLst>
                                        <p:tav tm="0">
                                          <p:val>
                                            <p:strVal val="2/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1" nodeType="clickEffect">
                                  <p:stCondLst>
                                    <p:cond delay="0"/>
                                  </p:stCondLst>
                                  <p:childTnLst>
                                    <p:set>
                                      <p:cBhvr>
                                        <p:cTn id="17" dur="1" fill="hold">
                                          <p:stCondLst>
                                            <p:cond delay="0"/>
                                          </p:stCondLst>
                                        </p:cTn>
                                        <p:tgtEl>
                                          <p:spTgt spid="58372"/>
                                        </p:tgtEl>
                                        <p:attrNameLst>
                                          <p:attrName>style.visibility</p:attrName>
                                        </p:attrNameLst>
                                      </p:cBhvr>
                                      <p:to>
                                        <p:strVal val="visible"/>
                                      </p:to>
                                    </p:set>
                                    <p:animEffect transition="in" filter="wipe(left)">
                                      <p:cBhvr>
                                        <p:cTn id="18" dur="1000"/>
                                        <p:tgtEl>
                                          <p:spTgt spid="583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8373"/>
                                        </p:tgtEl>
                                        <p:attrNameLst>
                                          <p:attrName>style.visibility</p:attrName>
                                        </p:attrNameLst>
                                      </p:cBhvr>
                                      <p:to>
                                        <p:strVal val="visible"/>
                                      </p:to>
                                    </p:set>
                                    <p:animEffect transition="in" filter="wipe(left)">
                                      <p:cBhvr>
                                        <p:cTn id="23" dur="1000"/>
                                        <p:tgtEl>
                                          <p:spTgt spid="5837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58374"/>
                                        </p:tgtEl>
                                        <p:attrNameLst>
                                          <p:attrName>style.visibility</p:attrName>
                                        </p:attrNameLst>
                                      </p:cBhvr>
                                      <p:to>
                                        <p:strVal val="visible"/>
                                      </p:to>
                                    </p:set>
                                    <p:animEffect transition="in" filter="box(in)">
                                      <p:cBhvr>
                                        <p:cTn id="28" dur="1000"/>
                                        <p:tgtEl>
                                          <p:spTgt spid="5837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58375"/>
                                        </p:tgtEl>
                                        <p:attrNameLst>
                                          <p:attrName>style.visibility</p:attrName>
                                        </p:attrNameLst>
                                      </p:cBhvr>
                                      <p:to>
                                        <p:strVal val="visible"/>
                                      </p:to>
                                    </p:set>
                                    <p:animEffect transition="in" filter="box(out)">
                                      <p:cBhvr>
                                        <p:cTn id="33" dur="1000"/>
                                        <p:tgtEl>
                                          <p:spTgt spid="5837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9" presetClass="entr" presetSubtype="0" fill="hold" grpId="0" nodeType="clickEffect">
                                  <p:stCondLst>
                                    <p:cond delay="0"/>
                                  </p:stCondLst>
                                  <p:childTnLst>
                                    <p:set>
                                      <p:cBhvr>
                                        <p:cTn id="37" dur="1" fill="hold">
                                          <p:stCondLst>
                                            <p:cond delay="0"/>
                                          </p:stCondLst>
                                        </p:cTn>
                                        <p:tgtEl>
                                          <p:spTgt spid="58377"/>
                                        </p:tgtEl>
                                        <p:attrNameLst>
                                          <p:attrName>style.visibility</p:attrName>
                                        </p:attrNameLst>
                                      </p:cBhvr>
                                      <p:to>
                                        <p:strVal val="visible"/>
                                      </p:to>
                                    </p:set>
                                    <p:anim calcmode="lin" valueType="num">
                                      <p:cBhvr>
                                        <p:cTn id="38" dur="1000" fill="hold"/>
                                        <p:tgtEl>
                                          <p:spTgt spid="58377"/>
                                        </p:tgtEl>
                                        <p:attrNameLst>
                                          <p:attrName>ppt_x</p:attrName>
                                        </p:attrNameLst>
                                      </p:cBhvr>
                                      <p:tavLst>
                                        <p:tav tm="0">
                                          <p:val>
                                            <p:strVal val="#ppt_x-.2"/>
                                          </p:val>
                                        </p:tav>
                                        <p:tav tm="100000">
                                          <p:val>
                                            <p:strVal val="#ppt_x"/>
                                          </p:val>
                                        </p:tav>
                                      </p:tavLst>
                                    </p:anim>
                                    <p:anim calcmode="lin" valueType="num">
                                      <p:cBhvr>
                                        <p:cTn id="39" dur="1000" fill="hold"/>
                                        <p:tgtEl>
                                          <p:spTgt spid="58377"/>
                                        </p:tgtEl>
                                        <p:attrNameLst>
                                          <p:attrName>ppt_y</p:attrName>
                                        </p:attrNameLst>
                                      </p:cBhvr>
                                      <p:tavLst>
                                        <p:tav tm="0">
                                          <p:val>
                                            <p:strVal val="#ppt_y"/>
                                          </p:val>
                                        </p:tav>
                                        <p:tav tm="100000">
                                          <p:val>
                                            <p:strVal val="#ppt_y"/>
                                          </p:val>
                                        </p:tav>
                                      </p:tavLst>
                                    </p:anim>
                                    <p:animEffect transition="in" filter="wipe(right)" prLst="gradientSize: 0.1">
                                      <p:cBhvr>
                                        <p:cTn id="40" dur="1000"/>
                                        <p:tgtEl>
                                          <p:spTgt spid="5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2" grpId="1"/>
      <p:bldP spid="58373" grpId="0" autoUpdateAnimBg="0"/>
      <p:bldP spid="58374" grpId="0" autoUpdateAnimBg="0"/>
      <p:bldP spid="58375" grpId="0" autoUpdateAnimBg="0"/>
      <p:bldP spid="5837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2889" name="Group 25"/>
          <p:cNvGrpSpPr>
            <a:grpSpLocks/>
          </p:cNvGrpSpPr>
          <p:nvPr/>
        </p:nvGrpSpPr>
        <p:grpSpPr bwMode="auto">
          <a:xfrm>
            <a:off x="395288" y="2349500"/>
            <a:ext cx="8074025" cy="3702050"/>
            <a:chOff x="249" y="1480"/>
            <a:chExt cx="5086" cy="2332"/>
          </a:xfrm>
        </p:grpSpPr>
        <p:pic>
          <p:nvPicPr>
            <p:cNvPr id="292871" name="Picture 7" descr="6-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1480"/>
              <a:ext cx="5086" cy="2332"/>
            </a:xfrm>
            <a:prstGeom prst="rect">
              <a:avLst/>
            </a:prstGeom>
            <a:noFill/>
            <a:extLst>
              <a:ext uri="{909E8E84-426E-40DD-AFC4-6F175D3DCCD1}">
                <a14:hiddenFill xmlns:a14="http://schemas.microsoft.com/office/drawing/2010/main">
                  <a:solidFill>
                    <a:srgbClr val="FFFFFF"/>
                  </a:solidFill>
                </a14:hiddenFill>
              </a:ext>
            </a:extLst>
          </p:spPr>
        </p:pic>
        <p:sp>
          <p:nvSpPr>
            <p:cNvPr id="292888" name="Rectangle 24"/>
            <p:cNvSpPr>
              <a:spLocks noChangeArrowheads="1"/>
            </p:cNvSpPr>
            <p:nvPr/>
          </p:nvSpPr>
          <p:spPr bwMode="auto">
            <a:xfrm>
              <a:off x="4241" y="3430"/>
              <a:ext cx="9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6.3.6</a:t>
              </a:r>
            </a:p>
          </p:txBody>
        </p:sp>
      </p:grpSp>
      <p:sp>
        <p:nvSpPr>
          <p:cNvPr id="292866" name="Rectangle 2"/>
          <p:cNvSpPr>
            <a:spLocks noGrp="1" noChangeArrowheads="1"/>
          </p:cNvSpPr>
          <p:nvPr>
            <p:ph type="title"/>
          </p:nvPr>
        </p:nvSpPr>
        <p:spPr bwMode="auto">
          <a:xfrm>
            <a:off x="250825" y="765175"/>
            <a:ext cx="8642350" cy="86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2800">
                <a:solidFill>
                  <a:schemeClr val="tx1"/>
                </a:solidFill>
                <a:effectLst/>
                <a:latin typeface="Times New Roman" pitchFamily="18" charset="0"/>
                <a:ea typeface="楷体_GB2312" pitchFamily="49" charset="-122"/>
              </a:rPr>
              <a:t>(2)</a:t>
            </a:r>
            <a:r>
              <a:rPr kumimoji="1" lang="zh-CN" altLang="en-US" sz="2800">
                <a:solidFill>
                  <a:schemeClr val="tx1"/>
                </a:solidFill>
                <a:effectLst/>
                <a:latin typeface="Times New Roman" pitchFamily="18" charset="0"/>
                <a:ea typeface="楷体_GB2312" pitchFamily="49" charset="-122"/>
              </a:rPr>
              <a:t>扩展：由两片</a:t>
            </a:r>
            <a:r>
              <a:rPr kumimoji="1" lang="en-US" altLang="zh-CN" sz="2800">
                <a:solidFill>
                  <a:schemeClr val="tx1"/>
                </a:solidFill>
                <a:effectLst/>
                <a:latin typeface="Times New Roman" pitchFamily="18" charset="0"/>
                <a:ea typeface="楷体_GB2312" pitchFamily="49" charset="-122"/>
              </a:rPr>
              <a:t>74LS194A</a:t>
            </a:r>
            <a:r>
              <a:rPr kumimoji="1" lang="zh-CN" altLang="en-US" sz="2800">
                <a:solidFill>
                  <a:schemeClr val="tx1"/>
                </a:solidFill>
                <a:effectLst/>
                <a:latin typeface="Times New Roman" pitchFamily="18" charset="0"/>
                <a:ea typeface="楷体_GB2312" pitchFamily="49" charset="-122"/>
              </a:rPr>
              <a:t>构成</a:t>
            </a:r>
            <a:r>
              <a:rPr kumimoji="1" lang="en-US" altLang="zh-CN" sz="2800">
                <a:solidFill>
                  <a:schemeClr val="tx1"/>
                </a:solidFill>
                <a:effectLst/>
                <a:latin typeface="Times New Roman" pitchFamily="18" charset="0"/>
                <a:ea typeface="楷体_GB2312" pitchFamily="49" charset="-122"/>
              </a:rPr>
              <a:t>8</a:t>
            </a:r>
            <a:r>
              <a:rPr kumimoji="1" lang="zh-CN" altLang="en-US" sz="2800">
                <a:solidFill>
                  <a:schemeClr val="tx1"/>
                </a:solidFill>
                <a:effectLst/>
                <a:latin typeface="Times New Roman" pitchFamily="18" charset="0"/>
                <a:ea typeface="楷体_GB2312" pitchFamily="49" charset="-122"/>
              </a:rPr>
              <a:t>位双向移位寄存器，如图</a:t>
            </a:r>
            <a:r>
              <a:rPr kumimoji="1" lang="en-US" altLang="zh-CN" sz="2800">
                <a:solidFill>
                  <a:schemeClr val="tx1"/>
                </a:solidFill>
                <a:effectLst/>
                <a:latin typeface="Times New Roman" pitchFamily="18" charset="0"/>
                <a:ea typeface="楷体_GB2312" pitchFamily="49" charset="-122"/>
              </a:rPr>
              <a:t>6.3.6  </a:t>
            </a:r>
            <a:r>
              <a:rPr kumimoji="1" lang="zh-CN" altLang="en-US" sz="2800">
                <a:solidFill>
                  <a:schemeClr val="tx1"/>
                </a:solidFill>
                <a:effectLst/>
                <a:latin typeface="Times New Roman" pitchFamily="18" charset="0"/>
                <a:ea typeface="楷体_GB2312" pitchFamily="49" charset="-122"/>
              </a:rPr>
              <a:t>所示</a:t>
            </a:r>
            <a:br>
              <a:rPr kumimoji="1" lang="zh-CN" altLang="en-US" sz="2800">
                <a:solidFill>
                  <a:schemeClr val="tx1"/>
                </a:solidFill>
                <a:effectLst/>
                <a:latin typeface="Times New Roman" pitchFamily="18" charset="0"/>
                <a:ea typeface="楷体_GB2312" pitchFamily="49" charset="-122"/>
              </a:rPr>
            </a:br>
            <a:endParaRPr kumimoji="1" lang="zh-CN" altLang="en-US" sz="2800">
              <a:solidFill>
                <a:schemeClr val="tx1"/>
              </a:solidFill>
              <a:effectLst/>
              <a:latin typeface="Times New Roman" pitchFamily="18" charset="0"/>
              <a:ea typeface="楷体_GB2312" pitchFamily="49" charset="-122"/>
            </a:endParaRPr>
          </a:p>
        </p:txBody>
      </p:sp>
      <p:sp>
        <p:nvSpPr>
          <p:cNvPr id="292870" name="Text Box 6"/>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grpSp>
        <p:nvGrpSpPr>
          <p:cNvPr id="292873" name="Group 9"/>
          <p:cNvGrpSpPr>
            <a:grpSpLocks/>
          </p:cNvGrpSpPr>
          <p:nvPr/>
        </p:nvGrpSpPr>
        <p:grpSpPr bwMode="auto">
          <a:xfrm>
            <a:off x="1619250" y="3860800"/>
            <a:ext cx="3284538" cy="1325563"/>
            <a:chOff x="1111" y="2051"/>
            <a:chExt cx="2069" cy="835"/>
          </a:xfrm>
        </p:grpSpPr>
        <p:sp>
          <p:nvSpPr>
            <p:cNvPr id="292874" name="Rectangle 10"/>
            <p:cNvSpPr>
              <a:spLocks noChangeArrowheads="1"/>
            </p:cNvSpPr>
            <p:nvPr/>
          </p:nvSpPr>
          <p:spPr bwMode="auto">
            <a:xfrm>
              <a:off x="1111" y="2115"/>
              <a:ext cx="227" cy="771"/>
            </a:xfrm>
            <a:prstGeom prst="rect">
              <a:avLst/>
            </a:prstGeom>
            <a:solidFill>
              <a:srgbClr val="FF66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875" name="Rectangle 11"/>
            <p:cNvSpPr>
              <a:spLocks noChangeArrowheads="1"/>
            </p:cNvSpPr>
            <p:nvPr/>
          </p:nvSpPr>
          <p:spPr bwMode="auto">
            <a:xfrm>
              <a:off x="2998" y="2051"/>
              <a:ext cx="182" cy="817"/>
            </a:xfrm>
            <a:prstGeom prst="rect">
              <a:avLst/>
            </a:prstGeom>
            <a:solidFill>
              <a:srgbClr val="FF66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876" name="Rectangle 12"/>
            <p:cNvSpPr>
              <a:spLocks noChangeArrowheads="1"/>
            </p:cNvSpPr>
            <p:nvPr/>
          </p:nvSpPr>
          <p:spPr bwMode="auto">
            <a:xfrm>
              <a:off x="1320" y="2695"/>
              <a:ext cx="1723" cy="182"/>
            </a:xfrm>
            <a:prstGeom prst="rect">
              <a:avLst/>
            </a:prstGeom>
            <a:solidFill>
              <a:srgbClr val="FF66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2877" name="Group 13"/>
          <p:cNvGrpSpPr>
            <a:grpSpLocks/>
          </p:cNvGrpSpPr>
          <p:nvPr/>
        </p:nvGrpSpPr>
        <p:grpSpPr bwMode="auto">
          <a:xfrm>
            <a:off x="3924300" y="3068638"/>
            <a:ext cx="3313113" cy="1354137"/>
            <a:chOff x="2653" y="1643"/>
            <a:chExt cx="2087" cy="853"/>
          </a:xfrm>
        </p:grpSpPr>
        <p:sp>
          <p:nvSpPr>
            <p:cNvPr id="292878" name="Rectangle 14"/>
            <p:cNvSpPr>
              <a:spLocks noChangeArrowheads="1"/>
            </p:cNvSpPr>
            <p:nvPr/>
          </p:nvSpPr>
          <p:spPr bwMode="auto">
            <a:xfrm>
              <a:off x="4558" y="1643"/>
              <a:ext cx="182" cy="817"/>
            </a:xfrm>
            <a:prstGeom prst="rect">
              <a:avLst/>
            </a:prstGeom>
            <a:solidFill>
              <a:srgbClr val="FF33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2879" name="Group 15"/>
            <p:cNvGrpSpPr>
              <a:grpSpLocks/>
            </p:cNvGrpSpPr>
            <p:nvPr/>
          </p:nvGrpSpPr>
          <p:grpSpPr bwMode="auto">
            <a:xfrm>
              <a:off x="2653" y="1661"/>
              <a:ext cx="1905" cy="835"/>
              <a:chOff x="2653" y="1643"/>
              <a:chExt cx="1905" cy="835"/>
            </a:xfrm>
          </p:grpSpPr>
          <p:sp>
            <p:nvSpPr>
              <p:cNvPr id="292880" name="Rectangle 16"/>
              <p:cNvSpPr>
                <a:spLocks noChangeArrowheads="1"/>
              </p:cNvSpPr>
              <p:nvPr/>
            </p:nvSpPr>
            <p:spPr bwMode="auto">
              <a:xfrm>
                <a:off x="2653" y="1661"/>
                <a:ext cx="182" cy="817"/>
              </a:xfrm>
              <a:prstGeom prst="rect">
                <a:avLst/>
              </a:prstGeom>
              <a:solidFill>
                <a:srgbClr val="FF33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881" name="Rectangle 17"/>
              <p:cNvSpPr>
                <a:spLocks noChangeArrowheads="1"/>
              </p:cNvSpPr>
              <p:nvPr/>
            </p:nvSpPr>
            <p:spPr bwMode="auto">
              <a:xfrm>
                <a:off x="2835" y="1643"/>
                <a:ext cx="1723" cy="182"/>
              </a:xfrm>
              <a:prstGeom prst="rect">
                <a:avLst/>
              </a:prstGeom>
              <a:solidFill>
                <a:srgbClr val="FF33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92882" name="Group 18"/>
          <p:cNvGrpSpPr>
            <a:grpSpLocks/>
          </p:cNvGrpSpPr>
          <p:nvPr/>
        </p:nvGrpSpPr>
        <p:grpSpPr bwMode="auto">
          <a:xfrm>
            <a:off x="323850" y="2636838"/>
            <a:ext cx="8207375" cy="863600"/>
            <a:chOff x="295" y="1071"/>
            <a:chExt cx="5170" cy="544"/>
          </a:xfrm>
        </p:grpSpPr>
        <p:sp>
          <p:nvSpPr>
            <p:cNvPr id="292883" name="Rectangle 19"/>
            <p:cNvSpPr>
              <a:spLocks noChangeArrowheads="1"/>
            </p:cNvSpPr>
            <p:nvPr/>
          </p:nvSpPr>
          <p:spPr bwMode="auto">
            <a:xfrm>
              <a:off x="295" y="1116"/>
              <a:ext cx="771" cy="499"/>
            </a:xfrm>
            <a:prstGeom prst="rect">
              <a:avLst/>
            </a:prstGeom>
            <a:solidFill>
              <a:schemeClr val="accent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884" name="Rectangle 20"/>
            <p:cNvSpPr>
              <a:spLocks noChangeArrowheads="1"/>
            </p:cNvSpPr>
            <p:nvPr/>
          </p:nvSpPr>
          <p:spPr bwMode="auto">
            <a:xfrm>
              <a:off x="4694" y="1071"/>
              <a:ext cx="771" cy="499"/>
            </a:xfrm>
            <a:prstGeom prst="rect">
              <a:avLst/>
            </a:prstGeom>
            <a:solidFill>
              <a:schemeClr val="accent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2885" name="Group 21"/>
          <p:cNvGrpSpPr>
            <a:grpSpLocks/>
          </p:cNvGrpSpPr>
          <p:nvPr/>
        </p:nvGrpSpPr>
        <p:grpSpPr bwMode="auto">
          <a:xfrm>
            <a:off x="3563938" y="3716338"/>
            <a:ext cx="1728787" cy="863600"/>
            <a:chOff x="2381" y="1979"/>
            <a:chExt cx="1089" cy="544"/>
          </a:xfrm>
        </p:grpSpPr>
        <p:sp>
          <p:nvSpPr>
            <p:cNvPr id="292886" name="Line 22"/>
            <p:cNvSpPr>
              <a:spLocks noChangeShapeType="1"/>
            </p:cNvSpPr>
            <p:nvPr/>
          </p:nvSpPr>
          <p:spPr bwMode="auto">
            <a:xfrm>
              <a:off x="2472" y="1979"/>
              <a:ext cx="998" cy="544"/>
            </a:xfrm>
            <a:prstGeom prst="line">
              <a:avLst/>
            </a:prstGeom>
            <a:noFill/>
            <a:ln w="28575">
              <a:solidFill>
                <a:srgbClr val="FFCC00"/>
              </a:solidFill>
              <a:prstDash val="lg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887" name="Line 23"/>
            <p:cNvSpPr>
              <a:spLocks noChangeShapeType="1"/>
            </p:cNvSpPr>
            <p:nvPr/>
          </p:nvSpPr>
          <p:spPr bwMode="auto">
            <a:xfrm flipH="1">
              <a:off x="2381" y="1979"/>
              <a:ext cx="953" cy="543"/>
            </a:xfrm>
            <a:prstGeom prst="line">
              <a:avLst/>
            </a:prstGeom>
            <a:noFill/>
            <a:ln w="28575">
              <a:solidFill>
                <a:srgbClr val="FFCC00"/>
              </a:solidFill>
              <a:prstDash val="lg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92866"/>
                                        </p:tgtEl>
                                        <p:attrNameLst>
                                          <p:attrName>style.visibility</p:attrName>
                                        </p:attrNameLst>
                                      </p:cBhvr>
                                      <p:to>
                                        <p:strVal val="visible"/>
                                      </p:to>
                                    </p:set>
                                    <p:anim calcmode="lin" valueType="num">
                                      <p:cBhvr>
                                        <p:cTn id="7" dur="1000" fill="hold"/>
                                        <p:tgtEl>
                                          <p:spTgt spid="292866"/>
                                        </p:tgtEl>
                                        <p:attrNameLst>
                                          <p:attrName>ppt_x</p:attrName>
                                        </p:attrNameLst>
                                      </p:cBhvr>
                                      <p:tavLst>
                                        <p:tav tm="0">
                                          <p:val>
                                            <p:strVal val="#ppt_x-.2"/>
                                          </p:val>
                                        </p:tav>
                                        <p:tav tm="100000">
                                          <p:val>
                                            <p:strVal val="#ppt_x"/>
                                          </p:val>
                                        </p:tav>
                                      </p:tavLst>
                                    </p:anim>
                                    <p:anim calcmode="lin" valueType="num">
                                      <p:cBhvr>
                                        <p:cTn id="8" dur="1000" fill="hold"/>
                                        <p:tgtEl>
                                          <p:spTgt spid="292866"/>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28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92889"/>
                                        </p:tgtEl>
                                        <p:attrNameLst>
                                          <p:attrName>style.visibility</p:attrName>
                                        </p:attrNameLst>
                                      </p:cBhvr>
                                      <p:to>
                                        <p:strVal val="visible"/>
                                      </p:to>
                                    </p:set>
                                    <p:animEffect transition="in" filter="dissolve">
                                      <p:cBhvr>
                                        <p:cTn id="14" dur="1000"/>
                                        <p:tgtEl>
                                          <p:spTgt spid="29288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292873"/>
                                        </p:tgtEl>
                                        <p:attrNameLst>
                                          <p:attrName>style.visibility</p:attrName>
                                        </p:attrNameLst>
                                      </p:cBhvr>
                                      <p:to>
                                        <p:strVal val="visible"/>
                                      </p:to>
                                    </p:set>
                                    <p:anim calcmode="lin" valueType="num">
                                      <p:cBhvr>
                                        <p:cTn id="19" dur="1000" fill="hold"/>
                                        <p:tgtEl>
                                          <p:spTgt spid="292873"/>
                                        </p:tgtEl>
                                        <p:attrNameLst>
                                          <p:attrName>ppt_w</p:attrName>
                                        </p:attrNameLst>
                                      </p:cBhvr>
                                      <p:tavLst>
                                        <p:tav tm="0">
                                          <p:val>
                                            <p:strVal val="#ppt_w*0.70"/>
                                          </p:val>
                                        </p:tav>
                                        <p:tav tm="100000">
                                          <p:val>
                                            <p:strVal val="#ppt_w"/>
                                          </p:val>
                                        </p:tav>
                                      </p:tavLst>
                                    </p:anim>
                                    <p:anim calcmode="lin" valueType="num">
                                      <p:cBhvr>
                                        <p:cTn id="20" dur="1000" fill="hold"/>
                                        <p:tgtEl>
                                          <p:spTgt spid="292873"/>
                                        </p:tgtEl>
                                        <p:attrNameLst>
                                          <p:attrName>ppt_h</p:attrName>
                                        </p:attrNameLst>
                                      </p:cBhvr>
                                      <p:tavLst>
                                        <p:tav tm="0">
                                          <p:val>
                                            <p:strVal val="#ppt_h"/>
                                          </p:val>
                                        </p:tav>
                                        <p:tav tm="100000">
                                          <p:val>
                                            <p:strVal val="#ppt_h"/>
                                          </p:val>
                                        </p:tav>
                                      </p:tavLst>
                                    </p:anim>
                                    <p:animEffect transition="in" filter="fade">
                                      <p:cBhvr>
                                        <p:cTn id="21" dur="1000"/>
                                        <p:tgtEl>
                                          <p:spTgt spid="2928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92877"/>
                                        </p:tgtEl>
                                        <p:attrNameLst>
                                          <p:attrName>style.visibility</p:attrName>
                                        </p:attrNameLst>
                                      </p:cBhvr>
                                      <p:to>
                                        <p:strVal val="visible"/>
                                      </p:to>
                                    </p:set>
                                    <p:animEffect transition="in" filter="dissolve">
                                      <p:cBhvr>
                                        <p:cTn id="26" dur="500"/>
                                        <p:tgtEl>
                                          <p:spTgt spid="29287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288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8" presetClass="entr" presetSubtype="16" fill="hold" nodeType="clickEffect">
                                  <p:stCondLst>
                                    <p:cond delay="0"/>
                                  </p:stCondLst>
                                  <p:childTnLst>
                                    <p:set>
                                      <p:cBhvr>
                                        <p:cTn id="34" dur="1" fill="hold">
                                          <p:stCondLst>
                                            <p:cond delay="0"/>
                                          </p:stCondLst>
                                        </p:cTn>
                                        <p:tgtEl>
                                          <p:spTgt spid="292885"/>
                                        </p:tgtEl>
                                        <p:attrNameLst>
                                          <p:attrName>style.visibility</p:attrName>
                                        </p:attrNameLst>
                                      </p:cBhvr>
                                      <p:to>
                                        <p:strVal val="visible"/>
                                      </p:to>
                                    </p:set>
                                    <p:animEffect transition="in" filter="diamond(in)">
                                      <p:cBhvr>
                                        <p:cTn id="35" dur="2000"/>
                                        <p:tgtEl>
                                          <p:spTgt spid="29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ChangeArrowheads="1"/>
          </p:cNvSpPr>
          <p:nvPr>
            <p:ph type="title"/>
          </p:nvPr>
        </p:nvSpPr>
        <p:spPr bwMode="auto">
          <a:xfrm>
            <a:off x="179388" y="549275"/>
            <a:ext cx="8740775" cy="973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6.3.1</a:t>
            </a:r>
            <a:r>
              <a:rPr kumimoji="1" lang="zh-CN" altLang="en-US" sz="2800">
                <a:solidFill>
                  <a:schemeClr val="tx1"/>
                </a:solidFill>
                <a:effectLst/>
                <a:latin typeface="Times New Roman" pitchFamily="18" charset="0"/>
                <a:ea typeface="楷体_GB2312" pitchFamily="49" charset="-122"/>
              </a:rPr>
              <a:t>试分析图</a:t>
            </a:r>
            <a:r>
              <a:rPr kumimoji="1" lang="en-US" altLang="zh-CN" sz="2800">
                <a:solidFill>
                  <a:schemeClr val="tx1"/>
                </a:solidFill>
                <a:effectLst/>
                <a:latin typeface="Times New Roman" pitchFamily="18" charset="0"/>
                <a:ea typeface="楷体_GB2312" pitchFamily="49" charset="-122"/>
              </a:rPr>
              <a:t>6.3.7</a:t>
            </a:r>
            <a:r>
              <a:rPr kumimoji="1" lang="zh-CN" altLang="en-US" sz="2800">
                <a:solidFill>
                  <a:schemeClr val="tx1"/>
                </a:solidFill>
                <a:effectLst/>
                <a:latin typeface="Times New Roman" pitchFamily="18" charset="0"/>
                <a:ea typeface="楷体_GB2312" pitchFamily="49" charset="-122"/>
              </a:rPr>
              <a:t>所示电路的分频系数为多少。输出端为箭头所示。</a:t>
            </a:r>
          </a:p>
        </p:txBody>
      </p:sp>
      <p:sp>
        <p:nvSpPr>
          <p:cNvPr id="59398" name="Text Box 6"/>
          <p:cNvSpPr txBox="1">
            <a:spLocks noChangeArrowheads="1"/>
          </p:cNvSpPr>
          <p:nvPr/>
        </p:nvSpPr>
        <p:spPr bwMode="auto">
          <a:xfrm>
            <a:off x="468313" y="6338888"/>
            <a:ext cx="5688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解：分频系数为</a:t>
            </a:r>
            <a:r>
              <a:rPr kumimoji="1" lang="en-US" altLang="zh-CN"/>
              <a:t>2×6=12</a:t>
            </a:r>
          </a:p>
        </p:txBody>
      </p:sp>
      <p:graphicFrame>
        <p:nvGraphicFramePr>
          <p:cNvPr id="59400" name="Object 8"/>
          <p:cNvGraphicFramePr>
            <a:graphicFrameLocks noChangeAspect="1"/>
          </p:cNvGraphicFramePr>
          <p:nvPr/>
        </p:nvGraphicFramePr>
        <p:xfrm>
          <a:off x="971550" y="1557338"/>
          <a:ext cx="7129463" cy="4675187"/>
        </p:xfrm>
        <a:graphic>
          <a:graphicData uri="http://schemas.openxmlformats.org/presentationml/2006/ole">
            <mc:AlternateContent xmlns:mc="http://schemas.openxmlformats.org/markup-compatibility/2006">
              <mc:Choice xmlns:v="urn:schemas-microsoft-com:vml" Requires="v">
                <p:oleObj spid="_x0000_s59402" name="Visio" r:id="rId4" imgW="3514649" imgH="2600249" progId="Visio.Drawing.11">
                  <p:embed/>
                </p:oleObj>
              </mc:Choice>
              <mc:Fallback>
                <p:oleObj name="Visio" r:id="rId4" imgW="3514649" imgH="2600249"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t="1491" b="9871"/>
                      <a:stretch>
                        <a:fillRect/>
                      </a:stretch>
                    </p:blipFill>
                    <p:spPr bwMode="auto">
                      <a:xfrm>
                        <a:off x="971550" y="1557338"/>
                        <a:ext cx="7129463" cy="4675187"/>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1" name="Text Box 9"/>
          <p:cNvSpPr txBox="1">
            <a:spLocks noChangeArrowheads="1"/>
          </p:cNvSpPr>
          <p:nvPr/>
        </p:nvSpPr>
        <p:spPr bwMode="auto">
          <a:xfrm>
            <a:off x="0" y="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u="sng">
                <a:solidFill>
                  <a:srgbClr val="FFFF99"/>
                </a:solidFill>
              </a:rPr>
              <a:t>6.3.1 </a:t>
            </a:r>
            <a:r>
              <a:rPr kumimoji="1" lang="zh-CN" altLang="en-US" sz="3200" u="sng">
                <a:solidFill>
                  <a:srgbClr val="FFFF99"/>
                </a:solidFill>
              </a:rPr>
              <a:t>寄存器和移位寄存器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box(in)">
                                      <p:cBhvr>
                                        <p:cTn id="7" dur="10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9400"/>
                                        </p:tgtEl>
                                        <p:attrNameLst>
                                          <p:attrName>style.visibility</p:attrName>
                                        </p:attrNameLst>
                                      </p:cBhvr>
                                      <p:to>
                                        <p:strVal val="visible"/>
                                      </p:to>
                                    </p:set>
                                    <p:animEffect transition="in" filter="dissolve">
                                      <p:cBhvr>
                                        <p:cTn id="12" dur="1000"/>
                                        <p:tgtEl>
                                          <p:spTgt spid="594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59398"/>
                                        </p:tgtEl>
                                        <p:attrNameLst>
                                          <p:attrName>style.visibility</p:attrName>
                                        </p:attrNameLst>
                                      </p:cBhvr>
                                      <p:to>
                                        <p:strVal val="visible"/>
                                      </p:to>
                                    </p:set>
                                    <p:anim calcmode="lin" valueType="num">
                                      <p:cBhvr>
                                        <p:cTn id="17" dur="1000" fill="hold"/>
                                        <p:tgtEl>
                                          <p:spTgt spid="59398"/>
                                        </p:tgtEl>
                                        <p:attrNameLst>
                                          <p:attrName>ppt_x</p:attrName>
                                        </p:attrNameLst>
                                      </p:cBhvr>
                                      <p:tavLst>
                                        <p:tav tm="0">
                                          <p:val>
                                            <p:strVal val="#ppt_x-.2"/>
                                          </p:val>
                                        </p:tav>
                                        <p:tav tm="100000">
                                          <p:val>
                                            <p:strVal val="#ppt_x"/>
                                          </p:val>
                                        </p:tav>
                                      </p:tavLst>
                                    </p:anim>
                                    <p:anim calcmode="lin" valueType="num">
                                      <p:cBhvr>
                                        <p:cTn id="18" dur="1000" fill="hold"/>
                                        <p:tgtEl>
                                          <p:spTgt spid="5939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ChangeArrowheads="1"/>
          </p:cNvSpPr>
          <p:nvPr>
            <p:ph type="title"/>
          </p:nvPr>
        </p:nvSpPr>
        <p:spPr bwMode="auto">
          <a:xfrm>
            <a:off x="179388" y="0"/>
            <a:ext cx="3960812" cy="64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3200" u="sng">
                <a:solidFill>
                  <a:srgbClr val="FFFF99"/>
                </a:solidFill>
                <a:effectLst/>
                <a:latin typeface="Times New Roman" pitchFamily="18" charset="0"/>
                <a:ea typeface="楷体_GB2312" pitchFamily="49" charset="-122"/>
              </a:rPr>
              <a:t>6.3.2 </a:t>
            </a:r>
            <a:r>
              <a:rPr lang="zh-CN" altLang="en-US" sz="3200" u="sng">
                <a:solidFill>
                  <a:srgbClr val="FFFF99"/>
                </a:solidFill>
                <a:effectLst/>
                <a:latin typeface="Times New Roman" pitchFamily="18" charset="0"/>
                <a:ea typeface="楷体_GB2312" pitchFamily="49" charset="-122"/>
              </a:rPr>
              <a:t>计数器</a:t>
            </a:r>
          </a:p>
        </p:txBody>
      </p:sp>
      <p:sp>
        <p:nvSpPr>
          <p:cNvPr id="60420" name="Text Box 4"/>
          <p:cNvSpPr txBox="1">
            <a:spLocks noChangeArrowheads="1"/>
          </p:cNvSpPr>
          <p:nvPr/>
        </p:nvSpPr>
        <p:spPr bwMode="auto">
          <a:xfrm>
            <a:off x="250825" y="620713"/>
            <a:ext cx="871378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在计算机和数字逻辑系统中，计数器是最基本、最常用的部件之一。它不仅可以记录输入的脉冲个数，还可以实现分频、定时、产生节拍脉冲和脉冲序列等。</a:t>
            </a:r>
          </a:p>
        </p:txBody>
      </p:sp>
      <p:sp>
        <p:nvSpPr>
          <p:cNvPr id="60421" name="Text Box 5"/>
          <p:cNvSpPr txBox="1">
            <a:spLocks noChangeArrowheads="1"/>
          </p:cNvSpPr>
          <p:nvPr/>
        </p:nvSpPr>
        <p:spPr bwMode="auto">
          <a:xfrm>
            <a:off x="323850" y="2492375"/>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计数器的分类如下：</a:t>
            </a:r>
          </a:p>
        </p:txBody>
      </p:sp>
      <p:sp>
        <p:nvSpPr>
          <p:cNvPr id="60425" name="Rectangle 9"/>
          <p:cNvSpPr>
            <a:spLocks noChangeArrowheads="1"/>
          </p:cNvSpPr>
          <p:nvPr/>
        </p:nvSpPr>
        <p:spPr bwMode="auto">
          <a:xfrm>
            <a:off x="250825" y="5734050"/>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a:t>
            </a:r>
            <a:r>
              <a:rPr lang="zh-CN" altLang="en-US"/>
              <a:t>按计数容量分：二进制计数器、十进制计数器、六十进制等</a:t>
            </a:r>
          </a:p>
        </p:txBody>
      </p:sp>
      <p:sp>
        <p:nvSpPr>
          <p:cNvPr id="60426" name="Rectangle 10"/>
          <p:cNvSpPr>
            <a:spLocks noChangeArrowheads="1"/>
          </p:cNvSpPr>
          <p:nvPr/>
        </p:nvSpPr>
        <p:spPr bwMode="auto">
          <a:xfrm>
            <a:off x="250825" y="3141663"/>
            <a:ext cx="655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a:t>
            </a:r>
            <a:r>
              <a:rPr lang="zh-CN" altLang="en-US"/>
              <a:t>按时钟分</a:t>
            </a:r>
            <a:r>
              <a:rPr lang="en-US" altLang="zh-CN"/>
              <a:t>:</a:t>
            </a:r>
            <a:r>
              <a:rPr lang="zh-CN" altLang="en-US"/>
              <a:t>同步计数器、异步计数器</a:t>
            </a:r>
          </a:p>
        </p:txBody>
      </p:sp>
      <p:sp>
        <p:nvSpPr>
          <p:cNvPr id="60427" name="Rectangle 11"/>
          <p:cNvSpPr>
            <a:spLocks noChangeArrowheads="1"/>
          </p:cNvSpPr>
          <p:nvPr/>
        </p:nvSpPr>
        <p:spPr bwMode="auto">
          <a:xfrm>
            <a:off x="250825" y="3738563"/>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a:t>
            </a:r>
            <a:r>
              <a:rPr lang="zh-CN" altLang="en-US"/>
              <a:t>按计数过程中数字增减分：加法计数器、减法计数器和可逆计数器</a:t>
            </a:r>
          </a:p>
        </p:txBody>
      </p:sp>
      <p:sp>
        <p:nvSpPr>
          <p:cNvPr id="60428" name="Rectangle 12"/>
          <p:cNvSpPr>
            <a:spLocks noChangeArrowheads="1"/>
          </p:cNvSpPr>
          <p:nvPr/>
        </p:nvSpPr>
        <p:spPr bwMode="auto">
          <a:xfrm>
            <a:off x="250825" y="4724400"/>
            <a:ext cx="86407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a:t>
            </a:r>
            <a:r>
              <a:rPr lang="zh-CN" altLang="en-US"/>
              <a:t>按计数器中的数字编码分：二进制计数器、二</a:t>
            </a:r>
            <a:r>
              <a:rPr lang="en-US" altLang="zh-CN"/>
              <a:t>-</a:t>
            </a:r>
            <a:r>
              <a:rPr lang="zh-CN" altLang="en-US"/>
              <a:t>十进制计数器和 循环码计数器等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p:cTn id="7" dur="1000" fill="hold"/>
                                        <p:tgtEl>
                                          <p:spTgt spid="60418"/>
                                        </p:tgtEl>
                                        <p:attrNameLst>
                                          <p:attrName>ppt_w</p:attrName>
                                        </p:attrNameLst>
                                      </p:cBhvr>
                                      <p:tavLst>
                                        <p:tav tm="0">
                                          <p:val>
                                            <p:fltVal val="0"/>
                                          </p:val>
                                        </p:tav>
                                        <p:tav tm="100000">
                                          <p:val>
                                            <p:strVal val="#ppt_w"/>
                                          </p:val>
                                        </p:tav>
                                      </p:tavLst>
                                    </p:anim>
                                    <p:anim calcmode="lin" valueType="num">
                                      <p:cBhvr>
                                        <p:cTn id="8" dur="1000" fill="hold"/>
                                        <p:tgtEl>
                                          <p:spTgt spid="6041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0420"/>
                                        </p:tgtEl>
                                        <p:attrNameLst>
                                          <p:attrName>style.visibility</p:attrName>
                                        </p:attrNameLst>
                                      </p:cBhvr>
                                      <p:to>
                                        <p:strVal val="visible"/>
                                      </p:to>
                                    </p:set>
                                    <p:animEffect transition="in" filter="circle(in)">
                                      <p:cBhvr>
                                        <p:cTn id="13" dur="1000"/>
                                        <p:tgtEl>
                                          <p:spTgt spid="604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421"/>
                                        </p:tgtEl>
                                        <p:attrNameLst>
                                          <p:attrName>style.visibility</p:attrName>
                                        </p:attrNameLst>
                                      </p:cBhvr>
                                      <p:to>
                                        <p:strVal val="visible"/>
                                      </p:to>
                                    </p:set>
                                    <p:animEffect transition="in" filter="fade">
                                      <p:cBhvr>
                                        <p:cTn id="18" dur="2000"/>
                                        <p:tgtEl>
                                          <p:spTgt spid="6042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0426"/>
                                        </p:tgtEl>
                                        <p:attrNameLst>
                                          <p:attrName>style.visibility</p:attrName>
                                        </p:attrNameLst>
                                      </p:cBhvr>
                                      <p:to>
                                        <p:strVal val="visible"/>
                                      </p:to>
                                    </p:set>
                                    <p:animEffect transition="in" filter="wipe(left)">
                                      <p:cBhvr>
                                        <p:cTn id="23" dur="1000"/>
                                        <p:tgtEl>
                                          <p:spTgt spid="6042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0427"/>
                                        </p:tgtEl>
                                        <p:attrNameLst>
                                          <p:attrName>style.visibility</p:attrName>
                                        </p:attrNameLst>
                                      </p:cBhvr>
                                      <p:to>
                                        <p:strVal val="visible"/>
                                      </p:to>
                                    </p:set>
                                    <p:animEffect transition="in" filter="wipe(left)">
                                      <p:cBhvr>
                                        <p:cTn id="28" dur="1000"/>
                                        <p:tgtEl>
                                          <p:spTgt spid="604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0428"/>
                                        </p:tgtEl>
                                        <p:attrNameLst>
                                          <p:attrName>style.visibility</p:attrName>
                                        </p:attrNameLst>
                                      </p:cBhvr>
                                      <p:to>
                                        <p:strVal val="visible"/>
                                      </p:to>
                                    </p:set>
                                    <p:animEffect transition="in" filter="wipe(left)">
                                      <p:cBhvr>
                                        <p:cTn id="33" dur="1000"/>
                                        <p:tgtEl>
                                          <p:spTgt spid="6042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0425"/>
                                        </p:tgtEl>
                                        <p:attrNameLst>
                                          <p:attrName>style.visibility</p:attrName>
                                        </p:attrNameLst>
                                      </p:cBhvr>
                                      <p:to>
                                        <p:strVal val="visible"/>
                                      </p:to>
                                    </p:set>
                                    <p:animEffect transition="in" filter="wipe(left)">
                                      <p:cBhvr>
                                        <p:cTn id="38" dur="1000"/>
                                        <p:tgtEl>
                                          <p:spTgt spid="60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20" grpId="0" autoUpdateAnimBg="0"/>
      <p:bldP spid="60421" grpId="0" autoUpdateAnimBg="0"/>
      <p:bldP spid="60425" grpId="0"/>
      <p:bldP spid="60426" grpId="0"/>
      <p:bldP spid="60427" grpId="0"/>
      <p:bldP spid="60428"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ChangeArrowheads="1"/>
          </p:cNvSpPr>
          <p:nvPr>
            <p:ph type="title"/>
          </p:nvPr>
        </p:nvSpPr>
        <p:spPr bwMode="auto">
          <a:xfrm>
            <a:off x="250825" y="620713"/>
            <a:ext cx="3095625"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u="sng">
                <a:solidFill>
                  <a:schemeClr val="tx1"/>
                </a:solidFill>
                <a:effectLst/>
                <a:latin typeface="Times New Roman" pitchFamily="18" charset="0"/>
                <a:ea typeface="楷体_GB2312" pitchFamily="49" charset="-122"/>
              </a:rPr>
              <a:t>一 、同步计数器</a:t>
            </a:r>
          </a:p>
        </p:txBody>
      </p:sp>
      <p:sp>
        <p:nvSpPr>
          <p:cNvPr id="61445" name="Text Box 5"/>
          <p:cNvSpPr txBox="1">
            <a:spLocks noChangeArrowheads="1"/>
          </p:cNvSpPr>
          <p:nvPr/>
        </p:nvSpPr>
        <p:spPr bwMode="auto">
          <a:xfrm>
            <a:off x="179388" y="1196975"/>
            <a:ext cx="446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a:t>
            </a:r>
            <a:r>
              <a:rPr kumimoji="1" lang="zh-CN" altLang="en-US" u="sng"/>
              <a:t>同步二进制计数器</a:t>
            </a:r>
          </a:p>
        </p:txBody>
      </p:sp>
      <p:sp>
        <p:nvSpPr>
          <p:cNvPr id="61451" name="Text Box 11"/>
          <p:cNvSpPr txBox="1">
            <a:spLocks noChangeArrowheads="1"/>
          </p:cNvSpPr>
          <p:nvPr/>
        </p:nvSpPr>
        <p:spPr bwMode="auto">
          <a:xfrm>
            <a:off x="179388" y="1773238"/>
            <a:ext cx="396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a:t>
            </a:r>
            <a:r>
              <a:rPr kumimoji="1" lang="en-US" altLang="zh-CN" u="sng"/>
              <a:t>1</a:t>
            </a:r>
            <a:r>
              <a:rPr kumimoji="1" lang="zh-CN" altLang="en-US" u="sng"/>
              <a:t>）加法计数器：</a:t>
            </a:r>
          </a:p>
        </p:txBody>
      </p:sp>
      <p:sp>
        <p:nvSpPr>
          <p:cNvPr id="61456" name="Rectangle 16"/>
          <p:cNvSpPr>
            <a:spLocks noChangeArrowheads="1"/>
          </p:cNvSpPr>
          <p:nvPr/>
        </p:nvSpPr>
        <p:spPr bwMode="auto">
          <a:xfrm>
            <a:off x="179388" y="0"/>
            <a:ext cx="39608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61459" name="Rectangle 19"/>
          <p:cNvSpPr>
            <a:spLocks noChangeArrowheads="1"/>
          </p:cNvSpPr>
          <p:nvPr/>
        </p:nvSpPr>
        <p:spPr bwMode="auto">
          <a:xfrm>
            <a:off x="250825" y="2349500"/>
            <a:ext cx="583406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原理：根据二进制加法运算规则可知：在多位二进制数末位加</a:t>
            </a:r>
            <a:r>
              <a:rPr lang="en-US" altLang="zh-CN"/>
              <a:t>1</a:t>
            </a:r>
            <a:r>
              <a:rPr lang="zh-CN" altLang="en-US"/>
              <a:t>，若第</a:t>
            </a:r>
            <a:r>
              <a:rPr lang="en-US" altLang="zh-CN" i="1"/>
              <a:t>i </a:t>
            </a:r>
            <a:r>
              <a:rPr lang="zh-CN" altLang="en-US"/>
              <a:t>位以下皆为</a:t>
            </a:r>
            <a:r>
              <a:rPr lang="en-US" altLang="zh-CN"/>
              <a:t>1</a:t>
            </a:r>
            <a:r>
              <a:rPr lang="zh-CN" altLang="en-US"/>
              <a:t>时，则第</a:t>
            </a:r>
            <a:r>
              <a:rPr lang="en-US" altLang="zh-CN" i="1"/>
              <a:t>i</a:t>
            </a:r>
            <a:r>
              <a:rPr lang="en-US" altLang="zh-CN"/>
              <a:t> </a:t>
            </a:r>
            <a:r>
              <a:rPr lang="zh-CN" altLang="en-US"/>
              <a:t>位应翻转。</a:t>
            </a:r>
          </a:p>
        </p:txBody>
      </p:sp>
      <p:sp>
        <p:nvSpPr>
          <p:cNvPr id="61460" name="Rectangle 20"/>
          <p:cNvSpPr>
            <a:spLocks noChangeArrowheads="1"/>
          </p:cNvSpPr>
          <p:nvPr/>
        </p:nvSpPr>
        <p:spPr bwMode="auto">
          <a:xfrm>
            <a:off x="250825" y="3860800"/>
            <a:ext cx="568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由此得出规律，若用</a:t>
            </a:r>
            <a:r>
              <a:rPr lang="en-US" altLang="zh-CN" i="1"/>
              <a:t>T  </a:t>
            </a:r>
            <a:r>
              <a:rPr lang="zh-CN" altLang="en-US"/>
              <a:t>触发器构成计数器，则第</a:t>
            </a:r>
            <a:r>
              <a:rPr lang="en-US" altLang="zh-CN" i="1"/>
              <a:t>i</a:t>
            </a:r>
            <a:r>
              <a:rPr lang="zh-CN" altLang="en-US"/>
              <a:t>位触发器输入端</a:t>
            </a:r>
            <a:r>
              <a:rPr lang="en-US" altLang="zh-CN" i="1"/>
              <a:t>T</a:t>
            </a:r>
            <a:r>
              <a:rPr lang="en-US" altLang="zh-CN" i="1" baseline="-25000"/>
              <a:t>i </a:t>
            </a:r>
            <a:r>
              <a:rPr lang="zh-CN" altLang="en-US"/>
              <a:t>的逻辑式应为：</a:t>
            </a:r>
          </a:p>
        </p:txBody>
      </p:sp>
      <p:graphicFrame>
        <p:nvGraphicFramePr>
          <p:cNvPr id="61461" name="Object 21"/>
          <p:cNvGraphicFramePr>
            <a:graphicFrameLocks noChangeAspect="1"/>
          </p:cNvGraphicFramePr>
          <p:nvPr/>
        </p:nvGraphicFramePr>
        <p:xfrm>
          <a:off x="1763713" y="5300663"/>
          <a:ext cx="2952750" cy="1252537"/>
        </p:xfrm>
        <a:graphic>
          <a:graphicData uri="http://schemas.openxmlformats.org/presentationml/2006/ole">
            <mc:AlternateContent xmlns:mc="http://schemas.openxmlformats.org/markup-compatibility/2006">
              <mc:Choice xmlns:v="urn:schemas-microsoft-com:vml" Requires="v">
                <p:oleObj spid="_x0000_s61463" name="公式" r:id="rId4" imgW="1079280" imgH="457200" progId="Equation.3">
                  <p:embed/>
                </p:oleObj>
              </mc:Choice>
              <mc:Fallback>
                <p:oleObj name="公式" r:id="rId4" imgW="1079280" imgH="45720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5300663"/>
                        <a:ext cx="2952750" cy="125253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2" name="Object 22"/>
          <p:cNvGraphicFramePr>
            <a:graphicFrameLocks noChangeAspect="1"/>
          </p:cNvGraphicFramePr>
          <p:nvPr/>
        </p:nvGraphicFramePr>
        <p:xfrm>
          <a:off x="6227763" y="981075"/>
          <a:ext cx="2598737" cy="5183188"/>
        </p:xfrm>
        <a:graphic>
          <a:graphicData uri="http://schemas.openxmlformats.org/presentationml/2006/ole">
            <mc:AlternateContent xmlns:mc="http://schemas.openxmlformats.org/markup-compatibility/2006">
              <mc:Choice xmlns:v="urn:schemas-microsoft-com:vml" Requires="v">
                <p:oleObj spid="_x0000_s61464" name="Visio" r:id="rId6" imgW="1418844" imgH="2248205" progId="Visio.Drawing.11">
                  <p:embed/>
                </p:oleObj>
              </mc:Choice>
              <mc:Fallback>
                <p:oleObj name="Visio" r:id="rId6" imgW="1418844" imgH="2248205" progId="Visio.Drawing.11">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r="24750" b="4860"/>
                      <a:stretch>
                        <a:fillRect/>
                      </a:stretch>
                    </p:blipFill>
                    <p:spPr bwMode="auto">
                      <a:xfrm>
                        <a:off x="6227763" y="981075"/>
                        <a:ext cx="2598737" cy="518318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ox(in)">
                                      <p:cBhvr>
                                        <p:cTn id="7" dur="10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61445"/>
                                        </p:tgtEl>
                                        <p:attrNameLst>
                                          <p:attrName>style.visibility</p:attrName>
                                        </p:attrNameLst>
                                      </p:cBhvr>
                                      <p:to>
                                        <p:strVal val="visible"/>
                                      </p:to>
                                    </p:set>
                                    <p:anim calcmode="lin" valueType="num">
                                      <p:cBhvr>
                                        <p:cTn id="12" dur="1000" fill="hold"/>
                                        <p:tgtEl>
                                          <p:spTgt spid="61445"/>
                                        </p:tgtEl>
                                        <p:attrNameLst>
                                          <p:attrName>ppt_x</p:attrName>
                                        </p:attrNameLst>
                                      </p:cBhvr>
                                      <p:tavLst>
                                        <p:tav tm="0">
                                          <p:val>
                                            <p:strVal val="#ppt_x-.2"/>
                                          </p:val>
                                        </p:tav>
                                        <p:tav tm="100000">
                                          <p:val>
                                            <p:strVal val="#ppt_x"/>
                                          </p:val>
                                        </p:tav>
                                      </p:tavLst>
                                    </p:anim>
                                    <p:anim calcmode="lin" valueType="num">
                                      <p:cBhvr>
                                        <p:cTn id="13" dur="1000" fill="hold"/>
                                        <p:tgtEl>
                                          <p:spTgt spid="6144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144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grpId="1" nodeType="clickEffect">
                                  <p:stCondLst>
                                    <p:cond delay="0"/>
                                  </p:stCondLst>
                                  <p:childTnLst>
                                    <p:set>
                                      <p:cBhvr>
                                        <p:cTn id="18" dur="1" fill="hold">
                                          <p:stCondLst>
                                            <p:cond delay="0"/>
                                          </p:stCondLst>
                                        </p:cTn>
                                        <p:tgtEl>
                                          <p:spTgt spid="61451"/>
                                        </p:tgtEl>
                                        <p:attrNameLst>
                                          <p:attrName>style.visibility</p:attrName>
                                        </p:attrNameLst>
                                      </p:cBhvr>
                                      <p:to>
                                        <p:strVal val="visible"/>
                                      </p:to>
                                    </p:set>
                                    <p:animEffect transition="in" filter="circle(in)">
                                      <p:cBhvr>
                                        <p:cTn id="19" dur="1000"/>
                                        <p:tgtEl>
                                          <p:spTgt spid="6145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61462"/>
                                        </p:tgtEl>
                                        <p:attrNameLst>
                                          <p:attrName>style.visibility</p:attrName>
                                        </p:attrNameLst>
                                      </p:cBhvr>
                                      <p:to>
                                        <p:strVal val="visible"/>
                                      </p:to>
                                    </p:set>
                                    <p:animEffect transition="in" filter="dissolve">
                                      <p:cBhvr>
                                        <p:cTn id="24" dur="1000"/>
                                        <p:tgtEl>
                                          <p:spTgt spid="6146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61459"/>
                                        </p:tgtEl>
                                        <p:attrNameLst>
                                          <p:attrName>style.visibility</p:attrName>
                                        </p:attrNameLst>
                                      </p:cBhvr>
                                      <p:to>
                                        <p:strVal val="visible"/>
                                      </p:to>
                                    </p:set>
                                    <p:animEffect transition="in" filter="barn(inHorizontal)">
                                      <p:cBhvr>
                                        <p:cTn id="29" dur="1000"/>
                                        <p:tgtEl>
                                          <p:spTgt spid="6145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0" presetClass="entr" presetSubtype="0" fill="hold" grpId="0" nodeType="clickEffect">
                                  <p:stCondLst>
                                    <p:cond delay="0"/>
                                  </p:stCondLst>
                                  <p:childTnLst>
                                    <p:set>
                                      <p:cBhvr>
                                        <p:cTn id="33" dur="1" fill="hold">
                                          <p:stCondLst>
                                            <p:cond delay="0"/>
                                          </p:stCondLst>
                                        </p:cTn>
                                        <p:tgtEl>
                                          <p:spTgt spid="61460"/>
                                        </p:tgtEl>
                                        <p:attrNameLst>
                                          <p:attrName>style.visibility</p:attrName>
                                        </p:attrNameLst>
                                      </p:cBhvr>
                                      <p:to>
                                        <p:strVal val="visible"/>
                                      </p:to>
                                    </p:set>
                                    <p:animEffect transition="in" filter="wedge">
                                      <p:cBhvr>
                                        <p:cTn id="34" dur="1000"/>
                                        <p:tgtEl>
                                          <p:spTgt spid="6146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61461"/>
                                        </p:tgtEl>
                                        <p:attrNameLst>
                                          <p:attrName>style.visibility</p:attrName>
                                        </p:attrNameLst>
                                      </p:cBhvr>
                                      <p:to>
                                        <p:strVal val="visible"/>
                                      </p:to>
                                    </p:set>
                                    <p:animEffect transition="in" filter="fade">
                                      <p:cBhvr>
                                        <p:cTn id="39" dur="1000"/>
                                        <p:tgtEl>
                                          <p:spTgt spid="61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5" grpId="0" autoUpdateAnimBg="0"/>
      <p:bldP spid="61451" grpId="1"/>
      <p:bldP spid="61459" grpId="0"/>
      <p:bldP spid="6146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bwMode="auto">
          <a:xfrm>
            <a:off x="250825" y="620713"/>
            <a:ext cx="4392613" cy="14398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图</a:t>
            </a:r>
            <a:r>
              <a:rPr kumimoji="1" lang="en-US" altLang="zh-CN" sz="2800">
                <a:solidFill>
                  <a:schemeClr val="tx1"/>
                </a:solidFill>
                <a:effectLst/>
                <a:latin typeface="Times New Roman" pitchFamily="18" charset="0"/>
                <a:ea typeface="楷体_GB2312" pitchFamily="49" charset="-122"/>
              </a:rPr>
              <a:t>6.3.8</a:t>
            </a:r>
            <a:r>
              <a:rPr kumimoji="1" lang="zh-CN" altLang="en-US" sz="2800">
                <a:solidFill>
                  <a:schemeClr val="tx1"/>
                </a:solidFill>
                <a:effectLst/>
                <a:latin typeface="Times New Roman" pitchFamily="18" charset="0"/>
                <a:ea typeface="楷体_GB2312" pitchFamily="49" charset="-122"/>
              </a:rPr>
              <a:t>为</a:t>
            </a:r>
            <a:r>
              <a:rPr kumimoji="1" lang="en-US" altLang="zh-CN" sz="2800">
                <a:solidFill>
                  <a:schemeClr val="tx1"/>
                </a:solidFill>
                <a:effectLst/>
                <a:latin typeface="Times New Roman" pitchFamily="18" charset="0"/>
                <a:ea typeface="楷体_GB2312" pitchFamily="49" charset="-122"/>
              </a:rPr>
              <a:t>4</a:t>
            </a:r>
            <a:r>
              <a:rPr kumimoji="1" lang="zh-CN" altLang="en-US" sz="2800">
                <a:solidFill>
                  <a:schemeClr val="tx1"/>
                </a:solidFill>
                <a:effectLst/>
                <a:latin typeface="Times New Roman" pitchFamily="18" charset="0"/>
                <a:ea typeface="楷体_GB2312" pitchFamily="49" charset="-122"/>
              </a:rPr>
              <a:t>位同步二进制计数器的逻辑电路。每个触发器都是联成</a:t>
            </a:r>
            <a:r>
              <a:rPr kumimoji="1" lang="en-US" altLang="zh-CN" sz="2800" i="1">
                <a:solidFill>
                  <a:schemeClr val="tx1"/>
                </a:solidFill>
                <a:effectLst/>
                <a:latin typeface="Times New Roman" pitchFamily="18" charset="0"/>
                <a:ea typeface="楷体_GB2312" pitchFamily="49" charset="-122"/>
              </a:rPr>
              <a:t>T </a:t>
            </a:r>
            <a:r>
              <a:rPr kumimoji="1" lang="zh-CN" altLang="en-US" sz="2800">
                <a:solidFill>
                  <a:schemeClr val="tx1"/>
                </a:solidFill>
                <a:effectLst/>
                <a:latin typeface="Times New Roman" pitchFamily="18" charset="0"/>
                <a:ea typeface="楷体_GB2312" pitchFamily="49" charset="-122"/>
              </a:rPr>
              <a:t>触发器。</a:t>
            </a:r>
          </a:p>
        </p:txBody>
      </p:sp>
      <p:sp>
        <p:nvSpPr>
          <p:cNvPr id="293892" name="Text Box 4"/>
          <p:cNvSpPr txBox="1">
            <a:spLocks noChangeArrowheads="1"/>
          </p:cNvSpPr>
          <p:nvPr/>
        </p:nvSpPr>
        <p:spPr bwMode="auto">
          <a:xfrm>
            <a:off x="323850" y="2133600"/>
            <a:ext cx="3455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a.</a:t>
            </a:r>
            <a:r>
              <a:rPr kumimoji="1" lang="zh-CN" altLang="en-US" u="sng"/>
              <a:t>驱动方程</a:t>
            </a:r>
          </a:p>
        </p:txBody>
      </p:sp>
      <p:graphicFrame>
        <p:nvGraphicFramePr>
          <p:cNvPr id="293893" name="Object 5"/>
          <p:cNvGraphicFramePr>
            <a:graphicFrameLocks noChangeAspect="1"/>
          </p:cNvGraphicFramePr>
          <p:nvPr/>
        </p:nvGraphicFramePr>
        <p:xfrm>
          <a:off x="684213" y="3068638"/>
          <a:ext cx="2344737" cy="2514600"/>
        </p:xfrm>
        <a:graphic>
          <a:graphicData uri="http://schemas.openxmlformats.org/presentationml/2006/ole">
            <mc:AlternateContent xmlns:mc="http://schemas.openxmlformats.org/markup-compatibility/2006">
              <mc:Choice xmlns:v="urn:schemas-microsoft-com:vml" Requires="v">
                <p:oleObj spid="_x0000_s293901" name="Equation" r:id="rId4" imgW="876240" imgH="939600" progId="Equation.3">
                  <p:embed/>
                </p:oleObj>
              </mc:Choice>
              <mc:Fallback>
                <p:oleObj name="Equation" r:id="rId4" imgW="876240" imgH="939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068638"/>
                        <a:ext cx="2344737" cy="25146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3894" name="Group 6"/>
          <p:cNvGrpSpPr>
            <a:grpSpLocks/>
          </p:cNvGrpSpPr>
          <p:nvPr/>
        </p:nvGrpSpPr>
        <p:grpSpPr bwMode="auto">
          <a:xfrm>
            <a:off x="4787900" y="260350"/>
            <a:ext cx="4032250" cy="6269038"/>
            <a:chOff x="3016" y="164"/>
            <a:chExt cx="2540" cy="3949"/>
          </a:xfrm>
        </p:grpSpPr>
        <p:grpSp>
          <p:nvGrpSpPr>
            <p:cNvPr id="293895" name="Group 7"/>
            <p:cNvGrpSpPr>
              <a:grpSpLocks/>
            </p:cNvGrpSpPr>
            <p:nvPr/>
          </p:nvGrpSpPr>
          <p:grpSpPr bwMode="auto">
            <a:xfrm>
              <a:off x="3016" y="164"/>
              <a:ext cx="2540" cy="3901"/>
              <a:chOff x="3016" y="255"/>
              <a:chExt cx="2197" cy="3765"/>
            </a:xfrm>
          </p:grpSpPr>
          <p:pic>
            <p:nvPicPr>
              <p:cNvPr id="293896" name="Picture 8" descr="6-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 y="255"/>
                <a:ext cx="2197" cy="376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93897" name="Rectangle 9"/>
              <p:cNvSpPr>
                <a:spLocks noChangeArrowheads="1"/>
              </p:cNvSpPr>
              <p:nvPr/>
            </p:nvSpPr>
            <p:spPr bwMode="auto">
              <a:xfrm>
                <a:off x="3424" y="482"/>
                <a:ext cx="635" cy="3039"/>
              </a:xfrm>
              <a:prstGeom prst="rect">
                <a:avLst/>
              </a:prstGeom>
              <a:solidFill>
                <a:srgbClr val="FFFF66">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3898" name="Rectangle 10"/>
            <p:cNvSpPr>
              <a:spLocks noChangeArrowheads="1"/>
            </p:cNvSpPr>
            <p:nvPr/>
          </p:nvSpPr>
          <p:spPr bwMode="auto">
            <a:xfrm>
              <a:off x="3061" y="3825"/>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6.3.8</a:t>
              </a:r>
            </a:p>
          </p:txBody>
        </p:sp>
      </p:grpSp>
      <p:sp>
        <p:nvSpPr>
          <p:cNvPr id="293900" name="Rectangle 12"/>
          <p:cNvSpPr>
            <a:spLocks noChangeArrowheads="1"/>
          </p:cNvSpPr>
          <p:nvPr/>
        </p:nvSpPr>
        <p:spPr bwMode="auto">
          <a:xfrm>
            <a:off x="179388" y="0"/>
            <a:ext cx="39608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93890"/>
                                        </p:tgtEl>
                                        <p:attrNameLst>
                                          <p:attrName>style.visibility</p:attrName>
                                        </p:attrNameLst>
                                      </p:cBhvr>
                                      <p:to>
                                        <p:strVal val="visible"/>
                                      </p:to>
                                    </p:set>
                                    <p:animEffect transition="in" filter="barn(inHorizontal)">
                                      <p:cBhvr>
                                        <p:cTn id="7" dur="1000"/>
                                        <p:tgtEl>
                                          <p:spTgt spid="293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3894"/>
                                        </p:tgtEl>
                                        <p:attrNameLst>
                                          <p:attrName>style.visibility</p:attrName>
                                        </p:attrNameLst>
                                      </p:cBhvr>
                                      <p:to>
                                        <p:strVal val="visible"/>
                                      </p:to>
                                    </p:set>
                                    <p:animEffect transition="in" filter="dissolve">
                                      <p:cBhvr>
                                        <p:cTn id="12" dur="1000"/>
                                        <p:tgtEl>
                                          <p:spTgt spid="2938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93892"/>
                                        </p:tgtEl>
                                        <p:attrNameLst>
                                          <p:attrName>style.visibility</p:attrName>
                                        </p:attrNameLst>
                                      </p:cBhvr>
                                      <p:to>
                                        <p:strVal val="visible"/>
                                      </p:to>
                                    </p:set>
                                    <p:animEffect transition="in" filter="box(in)">
                                      <p:cBhvr>
                                        <p:cTn id="17" dur="1000"/>
                                        <p:tgtEl>
                                          <p:spTgt spid="2938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93893"/>
                                        </p:tgtEl>
                                        <p:attrNameLst>
                                          <p:attrName>style.visibility</p:attrName>
                                        </p:attrNameLst>
                                      </p:cBhvr>
                                      <p:to>
                                        <p:strVal val="visible"/>
                                      </p:to>
                                    </p:set>
                                    <p:animEffect transition="in" filter="fade">
                                      <p:cBhvr>
                                        <p:cTn id="22" dur="1000"/>
                                        <p:tgtEl>
                                          <p:spTgt spid="293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0" grpId="0"/>
      <p:bldP spid="29389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ChangeArrowheads="1"/>
          </p:cNvSpPr>
          <p:nvPr>
            <p:ph type="title"/>
          </p:nvPr>
        </p:nvSpPr>
        <p:spPr bwMode="auto">
          <a:xfrm>
            <a:off x="250825" y="765175"/>
            <a:ext cx="2974975"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b. </a:t>
            </a:r>
            <a:r>
              <a:rPr lang="zh-CN" altLang="en-US" sz="2800" u="sng">
                <a:solidFill>
                  <a:schemeClr val="tx1"/>
                </a:solidFill>
                <a:effectLst/>
                <a:latin typeface="Times New Roman" pitchFamily="18" charset="0"/>
                <a:ea typeface="楷体_GB2312" pitchFamily="49" charset="-122"/>
              </a:rPr>
              <a:t>状态方程：</a:t>
            </a:r>
          </a:p>
        </p:txBody>
      </p:sp>
      <p:sp>
        <p:nvSpPr>
          <p:cNvPr id="62468" name="Text Box 4"/>
          <p:cNvSpPr txBox="1">
            <a:spLocks noChangeArrowheads="1"/>
          </p:cNvSpPr>
          <p:nvPr/>
        </p:nvSpPr>
        <p:spPr bwMode="auto">
          <a:xfrm>
            <a:off x="179388" y="1412875"/>
            <a:ext cx="43926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T</a:t>
            </a:r>
            <a:r>
              <a:rPr kumimoji="1" lang="zh-CN" altLang="en-US"/>
              <a:t>触发器的特性方程为</a:t>
            </a:r>
          </a:p>
        </p:txBody>
      </p:sp>
      <p:graphicFrame>
        <p:nvGraphicFramePr>
          <p:cNvPr id="62469" name="Object 5"/>
          <p:cNvGraphicFramePr>
            <a:graphicFrameLocks noChangeAspect="1"/>
          </p:cNvGraphicFramePr>
          <p:nvPr/>
        </p:nvGraphicFramePr>
        <p:xfrm>
          <a:off x="3924300" y="1412875"/>
          <a:ext cx="2570163" cy="671513"/>
        </p:xfrm>
        <a:graphic>
          <a:graphicData uri="http://schemas.openxmlformats.org/presentationml/2006/ole">
            <mc:AlternateContent xmlns:mc="http://schemas.openxmlformats.org/markup-compatibility/2006">
              <mc:Choice xmlns:v="urn:schemas-microsoft-com:vml" Requires="v">
                <p:oleObj spid="_x0000_s62481" name="公式" r:id="rId4" imgW="825480" imgH="215640" progId="Equation.3">
                  <p:embed/>
                </p:oleObj>
              </mc:Choice>
              <mc:Fallback>
                <p:oleObj name="公式" r:id="rId4" imgW="825480" imgH="215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1412875"/>
                        <a:ext cx="2570163" cy="6715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0" name="Text Box 6"/>
          <p:cNvSpPr txBox="1">
            <a:spLocks noChangeArrowheads="1"/>
          </p:cNvSpPr>
          <p:nvPr/>
        </p:nvSpPr>
        <p:spPr bwMode="auto">
          <a:xfrm>
            <a:off x="323850" y="2060575"/>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则状态方程为</a:t>
            </a:r>
          </a:p>
        </p:txBody>
      </p:sp>
      <p:graphicFrame>
        <p:nvGraphicFramePr>
          <p:cNvPr id="62471" name="Object 7"/>
          <p:cNvGraphicFramePr>
            <a:graphicFrameLocks noChangeAspect="1"/>
          </p:cNvGraphicFramePr>
          <p:nvPr/>
        </p:nvGraphicFramePr>
        <p:xfrm>
          <a:off x="468313" y="3213100"/>
          <a:ext cx="6985000" cy="2393950"/>
        </p:xfrm>
        <a:graphic>
          <a:graphicData uri="http://schemas.openxmlformats.org/presentationml/2006/ole">
            <mc:AlternateContent xmlns:mc="http://schemas.openxmlformats.org/markup-compatibility/2006">
              <mc:Choice xmlns:v="urn:schemas-microsoft-com:vml" Requires="v">
                <p:oleObj spid="_x0000_s62482" name="公式" r:id="rId6" imgW="2628720" imgH="901440" progId="Equation.3">
                  <p:embed/>
                </p:oleObj>
              </mc:Choice>
              <mc:Fallback>
                <p:oleObj name="公式" r:id="rId6" imgW="2628720" imgH="9014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3213100"/>
                        <a:ext cx="6985000" cy="239395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2" name="Text Box 8"/>
          <p:cNvSpPr txBox="1">
            <a:spLocks noChangeArrowheads="1"/>
          </p:cNvSpPr>
          <p:nvPr/>
        </p:nvSpPr>
        <p:spPr bwMode="auto">
          <a:xfrm>
            <a:off x="323850" y="5876925"/>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c.</a:t>
            </a:r>
            <a:r>
              <a:rPr kumimoji="1" lang="zh-CN" altLang="en-US" u="sng"/>
              <a:t>输出方程：</a:t>
            </a:r>
          </a:p>
        </p:txBody>
      </p:sp>
      <p:graphicFrame>
        <p:nvGraphicFramePr>
          <p:cNvPr id="62474" name="Object 10"/>
          <p:cNvGraphicFramePr>
            <a:graphicFrameLocks noChangeAspect="1"/>
          </p:cNvGraphicFramePr>
          <p:nvPr/>
        </p:nvGraphicFramePr>
        <p:xfrm>
          <a:off x="6799263" y="260350"/>
          <a:ext cx="2344737" cy="2514600"/>
        </p:xfrm>
        <a:graphic>
          <a:graphicData uri="http://schemas.openxmlformats.org/presentationml/2006/ole">
            <mc:AlternateContent xmlns:mc="http://schemas.openxmlformats.org/markup-compatibility/2006">
              <mc:Choice xmlns:v="urn:schemas-microsoft-com:vml" Requires="v">
                <p:oleObj spid="_x0000_s62483" name="Equation" r:id="rId8" imgW="876240" imgH="939600" progId="Equation.3">
                  <p:embed/>
                </p:oleObj>
              </mc:Choice>
              <mc:Fallback>
                <p:oleObj name="Equation" r:id="rId8" imgW="876240" imgH="939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9263" y="260350"/>
                        <a:ext cx="2344737" cy="25146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475" name="Group 11"/>
          <p:cNvGrpSpPr>
            <a:grpSpLocks/>
          </p:cNvGrpSpPr>
          <p:nvPr/>
        </p:nvGrpSpPr>
        <p:grpSpPr bwMode="auto">
          <a:xfrm>
            <a:off x="4787900" y="260350"/>
            <a:ext cx="4032250" cy="6269038"/>
            <a:chOff x="3016" y="164"/>
            <a:chExt cx="2540" cy="3949"/>
          </a:xfrm>
        </p:grpSpPr>
        <p:grpSp>
          <p:nvGrpSpPr>
            <p:cNvPr id="62476" name="Group 12"/>
            <p:cNvGrpSpPr>
              <a:grpSpLocks/>
            </p:cNvGrpSpPr>
            <p:nvPr/>
          </p:nvGrpSpPr>
          <p:grpSpPr bwMode="auto">
            <a:xfrm>
              <a:off x="3016" y="164"/>
              <a:ext cx="2540" cy="3901"/>
              <a:chOff x="3016" y="255"/>
              <a:chExt cx="2197" cy="3765"/>
            </a:xfrm>
          </p:grpSpPr>
          <p:pic>
            <p:nvPicPr>
              <p:cNvPr id="62477" name="Picture 13" descr="6-3-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6" y="255"/>
                <a:ext cx="2197" cy="376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62478" name="Rectangle 14"/>
              <p:cNvSpPr>
                <a:spLocks noChangeArrowheads="1"/>
              </p:cNvSpPr>
              <p:nvPr/>
            </p:nvSpPr>
            <p:spPr bwMode="auto">
              <a:xfrm>
                <a:off x="3424" y="482"/>
                <a:ext cx="635" cy="3039"/>
              </a:xfrm>
              <a:prstGeom prst="rect">
                <a:avLst/>
              </a:prstGeom>
              <a:solidFill>
                <a:srgbClr val="FFFF66">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479" name="Rectangle 15"/>
            <p:cNvSpPr>
              <a:spLocks noChangeArrowheads="1"/>
            </p:cNvSpPr>
            <p:nvPr/>
          </p:nvSpPr>
          <p:spPr bwMode="auto">
            <a:xfrm>
              <a:off x="3061" y="3825"/>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6.3.8</a:t>
              </a:r>
            </a:p>
          </p:txBody>
        </p:sp>
      </p:grpSp>
      <p:sp>
        <p:nvSpPr>
          <p:cNvPr id="62480" name="Rectangle 16"/>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62473" name="Object 9"/>
          <p:cNvGraphicFramePr>
            <a:graphicFrameLocks noChangeAspect="1"/>
          </p:cNvGraphicFramePr>
          <p:nvPr/>
        </p:nvGraphicFramePr>
        <p:xfrm>
          <a:off x="2627313" y="5949950"/>
          <a:ext cx="2438400" cy="609600"/>
        </p:xfrm>
        <a:graphic>
          <a:graphicData uri="http://schemas.openxmlformats.org/presentationml/2006/ole">
            <mc:AlternateContent xmlns:mc="http://schemas.openxmlformats.org/markup-compatibility/2006">
              <mc:Choice xmlns:v="urn:schemas-microsoft-com:vml" Requires="v">
                <p:oleObj spid="_x0000_s62484" name="Equation" r:id="rId11" imgW="914400" imgH="228600" progId="Equation.3">
                  <p:embed/>
                </p:oleObj>
              </mc:Choice>
              <mc:Fallback>
                <p:oleObj name="Equation" r:id="rId11" imgW="914400" imgH="2286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5949950"/>
                        <a:ext cx="2438400" cy="6096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ox(in)">
                                      <p:cBhvr>
                                        <p:cTn id="7" dur="1000"/>
                                        <p:tgtEl>
                                          <p:spTgt spid="62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 calcmode="lin" valueType="num">
                                      <p:cBhvr>
                                        <p:cTn id="12" dur="1000" fill="hold"/>
                                        <p:tgtEl>
                                          <p:spTgt spid="62468"/>
                                        </p:tgtEl>
                                        <p:attrNameLst>
                                          <p:attrName>ppt_x</p:attrName>
                                        </p:attrNameLst>
                                      </p:cBhvr>
                                      <p:tavLst>
                                        <p:tav tm="0">
                                          <p:val>
                                            <p:strVal val="#ppt_x-.2"/>
                                          </p:val>
                                        </p:tav>
                                        <p:tav tm="100000">
                                          <p:val>
                                            <p:strVal val="#ppt_x"/>
                                          </p:val>
                                        </p:tav>
                                      </p:tavLst>
                                    </p:anim>
                                    <p:anim calcmode="lin" valueType="num">
                                      <p:cBhvr>
                                        <p:cTn id="13" dur="1000" fill="hold"/>
                                        <p:tgtEl>
                                          <p:spTgt spid="6246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246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2469"/>
                                        </p:tgtEl>
                                        <p:attrNameLst>
                                          <p:attrName>style.visibility</p:attrName>
                                        </p:attrNameLst>
                                      </p:cBhvr>
                                      <p:to>
                                        <p:strVal val="visible"/>
                                      </p:to>
                                    </p:set>
                                    <p:animEffect transition="in" filter="fade">
                                      <p:cBhvr>
                                        <p:cTn id="19" dur="1000"/>
                                        <p:tgtEl>
                                          <p:spTgt spid="624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62470"/>
                                        </p:tgtEl>
                                        <p:attrNameLst>
                                          <p:attrName>style.visibility</p:attrName>
                                        </p:attrNameLst>
                                      </p:cBhvr>
                                      <p:to>
                                        <p:strVal val="visible"/>
                                      </p:to>
                                    </p:set>
                                    <p:anim calcmode="lin" valueType="num">
                                      <p:cBhvr>
                                        <p:cTn id="24" dur="1000" fill="hold"/>
                                        <p:tgtEl>
                                          <p:spTgt spid="62470"/>
                                        </p:tgtEl>
                                        <p:attrNameLst>
                                          <p:attrName>ppt_x</p:attrName>
                                        </p:attrNameLst>
                                      </p:cBhvr>
                                      <p:tavLst>
                                        <p:tav tm="0">
                                          <p:val>
                                            <p:strVal val="#ppt_x-.2"/>
                                          </p:val>
                                        </p:tav>
                                        <p:tav tm="100000">
                                          <p:val>
                                            <p:strVal val="#ppt_x"/>
                                          </p:val>
                                        </p:tav>
                                      </p:tavLst>
                                    </p:anim>
                                    <p:anim calcmode="lin" valueType="num">
                                      <p:cBhvr>
                                        <p:cTn id="25" dur="1000" fill="hold"/>
                                        <p:tgtEl>
                                          <p:spTgt spid="62470"/>
                                        </p:tgtEl>
                                        <p:attrNameLst>
                                          <p:attrName>ppt_y</p:attrName>
                                        </p:attrNameLst>
                                      </p:cBhvr>
                                      <p:tavLst>
                                        <p:tav tm="0">
                                          <p:val>
                                            <p:strVal val="#ppt_y"/>
                                          </p:val>
                                        </p:tav>
                                        <p:tav tm="100000">
                                          <p:val>
                                            <p:strVal val="#ppt_y"/>
                                          </p:val>
                                        </p:tav>
                                      </p:tavLst>
                                    </p:anim>
                                    <p:animEffect transition="in" filter="wipe(right)" prLst="gradientSize: 0.1">
                                      <p:cBhvr>
                                        <p:cTn id="26" dur="1000"/>
                                        <p:tgtEl>
                                          <p:spTgt spid="624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2474"/>
                                        </p:tgtEl>
                                        <p:attrNameLst>
                                          <p:attrName>style.visibility</p:attrName>
                                        </p:attrNameLst>
                                      </p:cBhvr>
                                      <p:to>
                                        <p:strVal val="visible"/>
                                      </p:to>
                                    </p:set>
                                    <p:animEffect transition="in" filter="fade">
                                      <p:cBhvr>
                                        <p:cTn id="31" dur="1000"/>
                                        <p:tgtEl>
                                          <p:spTgt spid="624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62471"/>
                                        </p:tgtEl>
                                        <p:attrNameLst>
                                          <p:attrName>style.visibility</p:attrName>
                                        </p:attrNameLst>
                                      </p:cBhvr>
                                      <p:to>
                                        <p:strVal val="visible"/>
                                      </p:to>
                                    </p:set>
                                    <p:animEffect transition="in" filter="fade">
                                      <p:cBhvr>
                                        <p:cTn id="36" dur="1000"/>
                                        <p:tgtEl>
                                          <p:spTgt spid="6247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62472"/>
                                        </p:tgtEl>
                                        <p:attrNameLst>
                                          <p:attrName>style.visibility</p:attrName>
                                        </p:attrNameLst>
                                      </p:cBhvr>
                                      <p:to>
                                        <p:strVal val="visible"/>
                                      </p:to>
                                    </p:set>
                                    <p:animEffect transition="in" filter="box(in)">
                                      <p:cBhvr>
                                        <p:cTn id="41" dur="1000"/>
                                        <p:tgtEl>
                                          <p:spTgt spid="6247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62475"/>
                                        </p:tgtEl>
                                        <p:attrNameLst>
                                          <p:attrName>style.visibility</p:attrName>
                                        </p:attrNameLst>
                                      </p:cBhvr>
                                      <p:to>
                                        <p:strVal val="visible"/>
                                      </p:to>
                                    </p:set>
                                    <p:animEffect transition="in" filter="dissolve">
                                      <p:cBhvr>
                                        <p:cTn id="46" dur="1000"/>
                                        <p:tgtEl>
                                          <p:spTgt spid="6247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62473"/>
                                        </p:tgtEl>
                                        <p:attrNameLst>
                                          <p:attrName>style.visibility</p:attrName>
                                        </p:attrNameLst>
                                      </p:cBhvr>
                                      <p:to>
                                        <p:strVal val="visible"/>
                                      </p:to>
                                    </p:set>
                                    <p:animEffect transition="in" filter="fade">
                                      <p:cBhvr>
                                        <p:cTn id="51" dur="10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8" grpId="0" autoUpdateAnimBg="0"/>
      <p:bldP spid="62470" grpId="0" autoUpdateAnimBg="0"/>
      <p:bldP spid="6247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ChangeArrowheads="1"/>
          </p:cNvSpPr>
          <p:nvPr>
            <p:ph type="title"/>
          </p:nvPr>
        </p:nvSpPr>
        <p:spPr bwMode="auto">
          <a:xfrm>
            <a:off x="323850" y="549275"/>
            <a:ext cx="2962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d. </a:t>
            </a:r>
            <a:r>
              <a:rPr lang="zh-CN" altLang="en-US" sz="2800" u="sng">
                <a:solidFill>
                  <a:schemeClr val="tx1"/>
                </a:solidFill>
                <a:effectLst/>
                <a:latin typeface="Times New Roman" pitchFamily="18" charset="0"/>
                <a:ea typeface="楷体_GB2312" pitchFamily="49" charset="-122"/>
              </a:rPr>
              <a:t>状态转换表：</a:t>
            </a:r>
          </a:p>
        </p:txBody>
      </p:sp>
      <p:graphicFrame>
        <p:nvGraphicFramePr>
          <p:cNvPr id="63492" name="Object 4"/>
          <p:cNvGraphicFramePr>
            <a:graphicFrameLocks noChangeAspect="1"/>
          </p:cNvGraphicFramePr>
          <p:nvPr/>
        </p:nvGraphicFramePr>
        <p:xfrm>
          <a:off x="4735513" y="0"/>
          <a:ext cx="4408487" cy="6858000"/>
        </p:xfrm>
        <a:graphic>
          <a:graphicData uri="http://schemas.openxmlformats.org/presentationml/2006/ole">
            <mc:AlternateContent xmlns:mc="http://schemas.openxmlformats.org/markup-compatibility/2006">
              <mc:Choice xmlns:v="urn:schemas-microsoft-com:vml" Requires="v">
                <p:oleObj spid="_x0000_s63496" name="Visio" r:id="rId4" imgW="2814523" imgH="4378147" progId="Visio.Drawing.11">
                  <p:embed/>
                </p:oleObj>
              </mc:Choice>
              <mc:Fallback>
                <p:oleObj name="Visio" r:id="rId4" imgW="2814523" imgH="437814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513" y="0"/>
                        <a:ext cx="4408487" cy="685800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3" name="Rectangle 5"/>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63494" name="Object 6"/>
          <p:cNvGraphicFramePr>
            <a:graphicFrameLocks noChangeAspect="1"/>
          </p:cNvGraphicFramePr>
          <p:nvPr/>
        </p:nvGraphicFramePr>
        <p:xfrm>
          <a:off x="0" y="1196975"/>
          <a:ext cx="4572000" cy="3459163"/>
        </p:xfrm>
        <a:graphic>
          <a:graphicData uri="http://schemas.openxmlformats.org/presentationml/2006/ole">
            <mc:AlternateContent xmlns:mc="http://schemas.openxmlformats.org/markup-compatibility/2006">
              <mc:Choice xmlns:v="urn:schemas-microsoft-com:vml" Requires="v">
                <p:oleObj spid="_x0000_s63497" name="公式" r:id="rId6" imgW="1726920" imgH="1307880" progId="Equation.3">
                  <p:embed/>
                </p:oleObj>
              </mc:Choice>
              <mc:Fallback>
                <p:oleObj name="公式" r:id="rId6" imgW="1726920" imgH="130788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196975"/>
                        <a:ext cx="4572000" cy="345916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5" name="Object 7"/>
          <p:cNvGraphicFramePr>
            <a:graphicFrameLocks noChangeAspect="1"/>
          </p:cNvGraphicFramePr>
          <p:nvPr/>
        </p:nvGraphicFramePr>
        <p:xfrm>
          <a:off x="179388" y="4941888"/>
          <a:ext cx="2438400" cy="609600"/>
        </p:xfrm>
        <a:graphic>
          <a:graphicData uri="http://schemas.openxmlformats.org/presentationml/2006/ole">
            <mc:AlternateContent xmlns:mc="http://schemas.openxmlformats.org/markup-compatibility/2006">
              <mc:Choice xmlns:v="urn:schemas-microsoft-com:vml" Requires="v">
                <p:oleObj spid="_x0000_s63498" name="Equation" r:id="rId8" imgW="914400" imgH="228600" progId="Equation.3">
                  <p:embed/>
                </p:oleObj>
              </mc:Choice>
              <mc:Fallback>
                <p:oleObj name="Equation" r:id="rId8" imgW="914400" imgH="2286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388" y="4941888"/>
                        <a:ext cx="2438400" cy="6096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ox(in)">
                                      <p:cBhvr>
                                        <p:cTn id="7" dur="10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3494"/>
                                        </p:tgtEl>
                                        <p:attrNameLst>
                                          <p:attrName>style.visibility</p:attrName>
                                        </p:attrNameLst>
                                      </p:cBhvr>
                                      <p:to>
                                        <p:strVal val="visible"/>
                                      </p:to>
                                    </p:set>
                                    <p:animEffect transition="in" filter="fade">
                                      <p:cBhvr>
                                        <p:cTn id="12" dur="1000"/>
                                        <p:tgtEl>
                                          <p:spTgt spid="634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3495"/>
                                        </p:tgtEl>
                                        <p:attrNameLst>
                                          <p:attrName>style.visibility</p:attrName>
                                        </p:attrNameLst>
                                      </p:cBhvr>
                                      <p:to>
                                        <p:strVal val="visible"/>
                                      </p:to>
                                    </p:set>
                                    <p:animEffect transition="in" filter="fade">
                                      <p:cBhvr>
                                        <p:cTn id="17" dur="1000"/>
                                        <p:tgtEl>
                                          <p:spTgt spid="634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3492"/>
                                        </p:tgtEl>
                                        <p:attrNameLst>
                                          <p:attrName>style.visibility</p:attrName>
                                        </p:attrNameLst>
                                      </p:cBhvr>
                                      <p:to>
                                        <p:strVal val="visible"/>
                                      </p:to>
                                    </p:set>
                                    <p:animEffect transition="in" filter="dissolve">
                                      <p:cBhvr>
                                        <p:cTn id="22" dur="10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ChangeArrowheads="1"/>
          </p:cNvSpPr>
          <p:nvPr>
            <p:ph type="title"/>
          </p:nvPr>
        </p:nvSpPr>
        <p:spPr bwMode="auto">
          <a:xfrm>
            <a:off x="323850" y="620713"/>
            <a:ext cx="2962275" cy="611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e.</a:t>
            </a:r>
            <a:r>
              <a:rPr lang="zh-CN" altLang="en-US" sz="2800" u="sng">
                <a:solidFill>
                  <a:schemeClr val="tx1"/>
                </a:solidFill>
                <a:effectLst/>
                <a:latin typeface="Times New Roman" pitchFamily="18" charset="0"/>
                <a:ea typeface="楷体_GB2312" pitchFamily="49" charset="-122"/>
              </a:rPr>
              <a:t>状态转换图：</a:t>
            </a:r>
          </a:p>
        </p:txBody>
      </p:sp>
      <p:graphicFrame>
        <p:nvGraphicFramePr>
          <p:cNvPr id="64517" name="Object 5"/>
          <p:cNvGraphicFramePr>
            <a:graphicFrameLocks noChangeAspect="1"/>
          </p:cNvGraphicFramePr>
          <p:nvPr>
            <p:ph type="body" idx="1"/>
          </p:nvPr>
        </p:nvGraphicFramePr>
        <p:xfrm>
          <a:off x="1116013" y="1268413"/>
          <a:ext cx="6985000" cy="5099050"/>
        </p:xfrm>
        <a:graphic>
          <a:graphicData uri="http://schemas.openxmlformats.org/presentationml/2006/ole">
            <mc:AlternateContent xmlns:mc="http://schemas.openxmlformats.org/markup-compatibility/2006">
              <mc:Choice xmlns:v="urn:schemas-microsoft-com:vml" Requires="v">
                <p:oleObj spid="_x0000_s64519" name="Photo Editor 照片" r:id="rId4" imgW="22685714" imgH="16556761" progId="MSPhotoEd.3">
                  <p:embed/>
                </p:oleObj>
              </mc:Choice>
              <mc:Fallback>
                <p:oleObj name="Photo Editor 照片" r:id="rId4" imgW="22685714" imgH="16556761"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268413"/>
                        <a:ext cx="6985000" cy="5099050"/>
                      </a:xfrm>
                      <a:prstGeom prst="rect">
                        <a:avLst/>
                      </a:prstGeom>
                      <a:noFill/>
                      <a:ln w="57150" cmpd="thickThin">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8" name="Rectangle 6"/>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box(in)">
                                      <p:cBhvr>
                                        <p:cTn id="7" dur="1000"/>
                                        <p:tgtEl>
                                          <p:spTgt spid="64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4517"/>
                                        </p:tgtEl>
                                        <p:attrNameLst>
                                          <p:attrName>style.visibility</p:attrName>
                                        </p:attrNameLst>
                                      </p:cBhvr>
                                      <p:to>
                                        <p:strVal val="visible"/>
                                      </p:to>
                                    </p:set>
                                    <p:animEffect transition="in" filter="dissolve">
                                      <p:cBhvr>
                                        <p:cTn id="12" dur="1000"/>
                                        <p:tgtEl>
                                          <p:spTgt spid="6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ChangeArrowheads="1"/>
          </p:cNvSpPr>
          <p:nvPr>
            <p:ph type="title"/>
          </p:nvPr>
        </p:nvSpPr>
        <p:spPr bwMode="auto">
          <a:xfrm>
            <a:off x="395288" y="4292600"/>
            <a:ext cx="73914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可以用三个方程组来描述</a:t>
            </a:r>
          </a:p>
        </p:txBody>
      </p:sp>
      <p:grpSp>
        <p:nvGrpSpPr>
          <p:cNvPr id="8204" name="Group 12"/>
          <p:cNvGrpSpPr>
            <a:grpSpLocks/>
          </p:cNvGrpSpPr>
          <p:nvPr/>
        </p:nvGrpSpPr>
        <p:grpSpPr bwMode="auto">
          <a:xfrm>
            <a:off x="1331913" y="765175"/>
            <a:ext cx="6696075" cy="3386138"/>
            <a:chOff x="1429" y="2024"/>
            <a:chExt cx="4218" cy="2133"/>
          </a:xfrm>
        </p:grpSpPr>
        <p:pic>
          <p:nvPicPr>
            <p:cNvPr id="8205" name="Picture 13" descr="6-1-2"/>
            <p:cNvPicPr>
              <a:picLocks noChangeAspect="1" noChangeArrowheads="1"/>
            </p:cNvPicPr>
            <p:nvPr/>
          </p:nvPicPr>
          <p:blipFill>
            <a:blip r:embed="rId4">
              <a:extLst>
                <a:ext uri="{28A0092B-C50C-407E-A947-70E740481C1C}">
                  <a14:useLocalDpi xmlns:a14="http://schemas.microsoft.com/office/drawing/2010/main" val="0"/>
                </a:ext>
              </a:extLst>
            </a:blip>
            <a:srcRect t="8310" b="5888"/>
            <a:stretch>
              <a:fillRect/>
            </a:stretch>
          </p:blipFill>
          <p:spPr bwMode="auto">
            <a:xfrm>
              <a:off x="1429" y="2024"/>
              <a:ext cx="4218" cy="213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8206" name="Rectangle 14"/>
            <p:cNvSpPr>
              <a:spLocks noChangeArrowheads="1"/>
            </p:cNvSpPr>
            <p:nvPr/>
          </p:nvSpPr>
          <p:spPr bwMode="auto">
            <a:xfrm>
              <a:off x="1429" y="3838"/>
              <a:ext cx="10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图</a:t>
              </a:r>
              <a:r>
                <a:rPr lang="en-US" altLang="zh-CN" sz="2400">
                  <a:solidFill>
                    <a:srgbClr val="000000"/>
                  </a:solidFill>
                </a:rPr>
                <a:t>6.1.1</a:t>
              </a:r>
            </a:p>
          </p:txBody>
        </p:sp>
      </p:grpSp>
      <p:graphicFrame>
        <p:nvGraphicFramePr>
          <p:cNvPr id="8207" name="Object 15"/>
          <p:cNvGraphicFramePr>
            <a:graphicFrameLocks noChangeAspect="1"/>
          </p:cNvGraphicFramePr>
          <p:nvPr/>
        </p:nvGraphicFramePr>
        <p:xfrm>
          <a:off x="395288" y="4941888"/>
          <a:ext cx="8424862" cy="1612900"/>
        </p:xfrm>
        <a:graphic>
          <a:graphicData uri="http://schemas.openxmlformats.org/presentationml/2006/ole">
            <mc:AlternateContent xmlns:mc="http://schemas.openxmlformats.org/markup-compatibility/2006">
              <mc:Choice xmlns:v="urn:schemas-microsoft-com:vml" Requires="v">
                <p:oleObj spid="_x0000_s8209" name="公式" r:id="rId5" imgW="4241520" imgH="736560" progId="Equation.3">
                  <p:embed/>
                </p:oleObj>
              </mc:Choice>
              <mc:Fallback>
                <p:oleObj name="公式" r:id="rId5" imgW="4241520" imgH="73656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r="9166"/>
                      <a:stretch>
                        <a:fillRect/>
                      </a:stretch>
                    </p:blipFill>
                    <p:spPr bwMode="auto">
                      <a:xfrm>
                        <a:off x="395288" y="4941888"/>
                        <a:ext cx="8424862" cy="16129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8" name="Rectangle 16"/>
          <p:cNvSpPr>
            <a:spLocks noChangeArrowheads="1"/>
          </p:cNvSpPr>
          <p:nvPr/>
        </p:nvSpPr>
        <p:spPr bwMode="auto">
          <a:xfrm>
            <a:off x="0" y="0"/>
            <a:ext cx="224313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3600" u="sng">
                <a:solidFill>
                  <a:srgbClr val="FFFF99"/>
                </a:solidFill>
              </a:rPr>
              <a:t>6.1 </a:t>
            </a:r>
            <a:r>
              <a:rPr kumimoji="1" lang="zh-CN" altLang="en-US" sz="3600" u="sng">
                <a:solidFill>
                  <a:srgbClr val="FFFF99"/>
                </a:solidFill>
              </a:rPr>
              <a:t>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204"/>
                                        </p:tgtEl>
                                        <p:attrNameLst>
                                          <p:attrName>style.visibility</p:attrName>
                                        </p:attrNameLst>
                                      </p:cBhvr>
                                      <p:to>
                                        <p:strVal val="visible"/>
                                      </p:to>
                                    </p:set>
                                    <p:animEffect transition="in" filter="dissolve">
                                      <p:cBhvr>
                                        <p:cTn id="7" dur="1000"/>
                                        <p:tgtEl>
                                          <p:spTgt spid="8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1000" fill="hold"/>
                                        <p:tgtEl>
                                          <p:spTgt spid="8194"/>
                                        </p:tgtEl>
                                        <p:attrNameLst>
                                          <p:attrName>ppt_x</p:attrName>
                                        </p:attrNameLst>
                                      </p:cBhvr>
                                      <p:tavLst>
                                        <p:tav tm="0">
                                          <p:val>
                                            <p:strVal val="#ppt_x-.2"/>
                                          </p:val>
                                        </p:tav>
                                        <p:tav tm="100000">
                                          <p:val>
                                            <p:strVal val="#ppt_x"/>
                                          </p:val>
                                        </p:tav>
                                      </p:tavLst>
                                    </p:anim>
                                    <p:anim calcmode="lin" valueType="num">
                                      <p:cBhvr>
                                        <p:cTn id="13" dur="1000" fill="hold"/>
                                        <p:tgtEl>
                                          <p:spTgt spid="819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19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8207"/>
                                        </p:tgtEl>
                                        <p:attrNameLst>
                                          <p:attrName>style.visibility</p:attrName>
                                        </p:attrNameLst>
                                      </p:cBhvr>
                                      <p:to>
                                        <p:strVal val="visible"/>
                                      </p:to>
                                    </p:set>
                                    <p:animEffect transition="in" filter="fade">
                                      <p:cBhvr>
                                        <p:cTn id="19" dur="1000"/>
                                        <p:tgtEl>
                                          <p:spTgt spid="8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ChangeArrowheads="1"/>
          </p:cNvSpPr>
          <p:nvPr>
            <p:ph type="title"/>
          </p:nvPr>
        </p:nvSpPr>
        <p:spPr bwMode="auto">
          <a:xfrm>
            <a:off x="250825" y="620713"/>
            <a:ext cx="2095500" cy="53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f.</a:t>
            </a:r>
            <a:r>
              <a:rPr lang="zh-CN" altLang="en-US" sz="2800" u="sng">
                <a:solidFill>
                  <a:schemeClr val="tx1"/>
                </a:solidFill>
                <a:effectLst/>
                <a:latin typeface="Times New Roman" pitchFamily="18" charset="0"/>
                <a:ea typeface="楷体_GB2312" pitchFamily="49" charset="-122"/>
              </a:rPr>
              <a:t>时序图：</a:t>
            </a:r>
          </a:p>
        </p:txBody>
      </p:sp>
      <p:sp>
        <p:nvSpPr>
          <p:cNvPr id="65541" name="Rectangle 5"/>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pic>
        <p:nvPicPr>
          <p:cNvPr id="65542" name="Picture 6" descr="6-3-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88913"/>
            <a:ext cx="5435600" cy="638175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65556" name="Rectangle 20"/>
          <p:cNvSpPr>
            <a:spLocks noChangeArrowheads="1"/>
          </p:cNvSpPr>
          <p:nvPr/>
        </p:nvSpPr>
        <p:spPr bwMode="auto">
          <a:xfrm>
            <a:off x="3924300" y="549275"/>
            <a:ext cx="287338" cy="5688013"/>
          </a:xfrm>
          <a:prstGeom prst="rect">
            <a:avLst/>
          </a:prstGeom>
          <a:solidFill>
            <a:schemeClr val="accent1">
              <a:alpha val="25999"/>
            </a:scheme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57" name="Rectangle 21"/>
          <p:cNvSpPr>
            <a:spLocks noChangeArrowheads="1"/>
          </p:cNvSpPr>
          <p:nvPr/>
        </p:nvSpPr>
        <p:spPr bwMode="auto">
          <a:xfrm>
            <a:off x="4211638" y="549275"/>
            <a:ext cx="287337" cy="5688013"/>
          </a:xfrm>
          <a:prstGeom prst="rect">
            <a:avLst/>
          </a:prstGeom>
          <a:solidFill>
            <a:srgbClr val="FFFF99">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58" name="Rectangle 22"/>
          <p:cNvSpPr>
            <a:spLocks noChangeArrowheads="1"/>
          </p:cNvSpPr>
          <p:nvPr/>
        </p:nvSpPr>
        <p:spPr bwMode="auto">
          <a:xfrm>
            <a:off x="4500563" y="549275"/>
            <a:ext cx="287337" cy="5688013"/>
          </a:xfrm>
          <a:prstGeom prst="rect">
            <a:avLst/>
          </a:prstGeom>
          <a:solidFill>
            <a:srgbClr val="FF66FF">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59" name="Rectangle 23"/>
          <p:cNvSpPr>
            <a:spLocks noChangeArrowheads="1"/>
          </p:cNvSpPr>
          <p:nvPr/>
        </p:nvSpPr>
        <p:spPr bwMode="auto">
          <a:xfrm>
            <a:off x="4716463" y="549275"/>
            <a:ext cx="287337" cy="5688013"/>
          </a:xfrm>
          <a:prstGeom prst="rect">
            <a:avLst/>
          </a:prstGeom>
          <a:solidFill>
            <a:srgbClr val="FF3300">
              <a:alpha val="25999"/>
            </a:srgbClr>
          </a:solidFill>
          <a:ln>
            <a:noFill/>
          </a:ln>
          <a:effectLst/>
          <a:extLst>
            <a:ext uri="{91240B29-F687-4F45-9708-019B960494DF}">
              <a14:hiddenLine xmlns:a14="http://schemas.microsoft.com/office/drawing/2010/main" w="12700" cap="sq">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0" name="Rectangle 24"/>
          <p:cNvSpPr>
            <a:spLocks noChangeArrowheads="1"/>
          </p:cNvSpPr>
          <p:nvPr/>
        </p:nvSpPr>
        <p:spPr bwMode="auto">
          <a:xfrm>
            <a:off x="5003800" y="549275"/>
            <a:ext cx="287338" cy="5688013"/>
          </a:xfrm>
          <a:prstGeom prst="rect">
            <a:avLst/>
          </a:prstGeom>
          <a:solidFill>
            <a:srgbClr val="0066FF">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1" name="Rectangle 25"/>
          <p:cNvSpPr>
            <a:spLocks noChangeArrowheads="1"/>
          </p:cNvSpPr>
          <p:nvPr/>
        </p:nvSpPr>
        <p:spPr bwMode="auto">
          <a:xfrm>
            <a:off x="5292725" y="549275"/>
            <a:ext cx="287338" cy="5688013"/>
          </a:xfrm>
          <a:prstGeom prst="rect">
            <a:avLst/>
          </a:prstGeom>
          <a:solidFill>
            <a:srgbClr val="996633">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2" name="Rectangle 26"/>
          <p:cNvSpPr>
            <a:spLocks noChangeArrowheads="1"/>
          </p:cNvSpPr>
          <p:nvPr/>
        </p:nvSpPr>
        <p:spPr bwMode="auto">
          <a:xfrm>
            <a:off x="5508625" y="549275"/>
            <a:ext cx="287338" cy="5688013"/>
          </a:xfrm>
          <a:prstGeom prst="rect">
            <a:avLst/>
          </a:prstGeom>
          <a:solidFill>
            <a:srgbClr val="000000">
              <a:alpha val="25999"/>
            </a:srgbClr>
          </a:solidFill>
          <a:ln>
            <a:noFill/>
          </a:ln>
          <a:effectLst/>
          <a:extLst>
            <a:ext uri="{91240B29-F687-4F45-9708-019B960494DF}">
              <a14:hiddenLine xmlns:a14="http://schemas.microsoft.com/office/drawing/2010/main" w="12700" cap="sq">
                <a:solidFill>
                  <a:srgbClr val="66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3" name="Rectangle 27"/>
          <p:cNvSpPr>
            <a:spLocks noChangeArrowheads="1"/>
          </p:cNvSpPr>
          <p:nvPr/>
        </p:nvSpPr>
        <p:spPr bwMode="auto">
          <a:xfrm>
            <a:off x="5795963" y="549275"/>
            <a:ext cx="287337" cy="5688013"/>
          </a:xfrm>
          <a:prstGeom prst="rect">
            <a:avLst/>
          </a:prstGeom>
          <a:solidFill>
            <a:schemeClr val="accent1">
              <a:alpha val="25999"/>
            </a:scheme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4" name="Rectangle 28"/>
          <p:cNvSpPr>
            <a:spLocks noChangeArrowheads="1"/>
          </p:cNvSpPr>
          <p:nvPr/>
        </p:nvSpPr>
        <p:spPr bwMode="auto">
          <a:xfrm>
            <a:off x="6083300" y="549275"/>
            <a:ext cx="287338" cy="5688013"/>
          </a:xfrm>
          <a:prstGeom prst="rect">
            <a:avLst/>
          </a:prstGeom>
          <a:solidFill>
            <a:srgbClr val="FFFF99">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5" name="Rectangle 29"/>
          <p:cNvSpPr>
            <a:spLocks noChangeArrowheads="1"/>
          </p:cNvSpPr>
          <p:nvPr/>
        </p:nvSpPr>
        <p:spPr bwMode="auto">
          <a:xfrm>
            <a:off x="6372225" y="549275"/>
            <a:ext cx="287338" cy="5688013"/>
          </a:xfrm>
          <a:prstGeom prst="rect">
            <a:avLst/>
          </a:prstGeom>
          <a:solidFill>
            <a:srgbClr val="FF66FF">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6" name="Rectangle 30"/>
          <p:cNvSpPr>
            <a:spLocks noChangeArrowheads="1"/>
          </p:cNvSpPr>
          <p:nvPr/>
        </p:nvSpPr>
        <p:spPr bwMode="auto">
          <a:xfrm>
            <a:off x="6588125" y="549275"/>
            <a:ext cx="287338" cy="5688013"/>
          </a:xfrm>
          <a:prstGeom prst="rect">
            <a:avLst/>
          </a:prstGeom>
          <a:solidFill>
            <a:srgbClr val="FF3300">
              <a:alpha val="25999"/>
            </a:srgbClr>
          </a:solidFill>
          <a:ln>
            <a:noFill/>
          </a:ln>
          <a:effectLst/>
          <a:extLst>
            <a:ext uri="{91240B29-F687-4F45-9708-019B960494DF}">
              <a14:hiddenLine xmlns:a14="http://schemas.microsoft.com/office/drawing/2010/main" w="12700" cap="sq">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7" name="Rectangle 31"/>
          <p:cNvSpPr>
            <a:spLocks noChangeArrowheads="1"/>
          </p:cNvSpPr>
          <p:nvPr/>
        </p:nvSpPr>
        <p:spPr bwMode="auto">
          <a:xfrm>
            <a:off x="6875463" y="549275"/>
            <a:ext cx="287337" cy="5688013"/>
          </a:xfrm>
          <a:prstGeom prst="rect">
            <a:avLst/>
          </a:prstGeom>
          <a:solidFill>
            <a:srgbClr val="0066FF">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8" name="Rectangle 32"/>
          <p:cNvSpPr>
            <a:spLocks noChangeArrowheads="1"/>
          </p:cNvSpPr>
          <p:nvPr/>
        </p:nvSpPr>
        <p:spPr bwMode="auto">
          <a:xfrm>
            <a:off x="7164388" y="549275"/>
            <a:ext cx="287337" cy="5688013"/>
          </a:xfrm>
          <a:prstGeom prst="rect">
            <a:avLst/>
          </a:prstGeom>
          <a:solidFill>
            <a:srgbClr val="996633">
              <a:alpha val="25999"/>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69" name="Rectangle 33"/>
          <p:cNvSpPr>
            <a:spLocks noChangeArrowheads="1"/>
          </p:cNvSpPr>
          <p:nvPr/>
        </p:nvSpPr>
        <p:spPr bwMode="auto">
          <a:xfrm>
            <a:off x="7380288" y="549275"/>
            <a:ext cx="287337" cy="5688013"/>
          </a:xfrm>
          <a:prstGeom prst="rect">
            <a:avLst/>
          </a:prstGeom>
          <a:solidFill>
            <a:srgbClr val="000000">
              <a:alpha val="25999"/>
            </a:srgbClr>
          </a:solidFill>
          <a:ln>
            <a:noFill/>
          </a:ln>
          <a:effectLst/>
          <a:extLst>
            <a:ext uri="{91240B29-F687-4F45-9708-019B960494DF}">
              <a14:hiddenLine xmlns:a14="http://schemas.microsoft.com/office/drawing/2010/main" w="12700" cap="sq">
                <a:solidFill>
                  <a:srgbClr val="66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70" name="Rectangle 34"/>
          <p:cNvSpPr>
            <a:spLocks noChangeArrowheads="1"/>
          </p:cNvSpPr>
          <p:nvPr/>
        </p:nvSpPr>
        <p:spPr bwMode="auto">
          <a:xfrm>
            <a:off x="7596188" y="549275"/>
            <a:ext cx="287337" cy="5688013"/>
          </a:xfrm>
          <a:prstGeom prst="rect">
            <a:avLst/>
          </a:prstGeom>
          <a:solidFill>
            <a:srgbClr val="FF3300">
              <a:alpha val="25999"/>
            </a:srgbClr>
          </a:solidFill>
          <a:ln>
            <a:noFill/>
          </a:ln>
          <a:effectLst/>
          <a:extLst>
            <a:ext uri="{91240B29-F687-4F45-9708-019B960494DF}">
              <a14:hiddenLine xmlns:a14="http://schemas.microsoft.com/office/drawing/2010/main" w="12700" cap="sq">
                <a:solidFill>
                  <a:srgbClr val="66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571" name="Rectangle 35"/>
          <p:cNvSpPr>
            <a:spLocks noChangeArrowheads="1"/>
          </p:cNvSpPr>
          <p:nvPr/>
        </p:nvSpPr>
        <p:spPr bwMode="auto">
          <a:xfrm>
            <a:off x="7885113" y="620713"/>
            <a:ext cx="287337" cy="5688012"/>
          </a:xfrm>
          <a:prstGeom prst="rect">
            <a:avLst/>
          </a:prstGeom>
          <a:solidFill>
            <a:schemeClr val="accent1">
              <a:alpha val="25999"/>
            </a:scheme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box(in)">
                                      <p:cBhvr>
                                        <p:cTn id="7" dur="1000"/>
                                        <p:tgtEl>
                                          <p:spTgt spid="6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5542"/>
                                        </p:tgtEl>
                                        <p:attrNameLst>
                                          <p:attrName>style.visibility</p:attrName>
                                        </p:attrNameLst>
                                      </p:cBhvr>
                                      <p:to>
                                        <p:strVal val="visible"/>
                                      </p:to>
                                    </p:set>
                                    <p:animEffect transition="in" filter="dissolve">
                                      <p:cBhvr>
                                        <p:cTn id="12" dur="500"/>
                                        <p:tgtEl>
                                          <p:spTgt spid="65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556"/>
                                        </p:tgtEl>
                                        <p:attrNameLst>
                                          <p:attrName>style.visibility</p:attrName>
                                        </p:attrNameLst>
                                      </p:cBhvr>
                                      <p:to>
                                        <p:strVal val="visible"/>
                                      </p:to>
                                    </p:set>
                                    <p:animEffect transition="in" filter="fade">
                                      <p:cBhvr>
                                        <p:cTn id="17" dur="1000"/>
                                        <p:tgtEl>
                                          <p:spTgt spid="655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557"/>
                                        </p:tgtEl>
                                        <p:attrNameLst>
                                          <p:attrName>style.visibility</p:attrName>
                                        </p:attrNameLst>
                                      </p:cBhvr>
                                      <p:to>
                                        <p:strVal val="visible"/>
                                      </p:to>
                                    </p:set>
                                    <p:animEffect transition="in" filter="fade">
                                      <p:cBhvr>
                                        <p:cTn id="22" dur="1000"/>
                                        <p:tgtEl>
                                          <p:spTgt spid="655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5558"/>
                                        </p:tgtEl>
                                        <p:attrNameLst>
                                          <p:attrName>style.visibility</p:attrName>
                                        </p:attrNameLst>
                                      </p:cBhvr>
                                      <p:to>
                                        <p:strVal val="visible"/>
                                      </p:to>
                                    </p:set>
                                    <p:animEffect transition="in" filter="fade">
                                      <p:cBhvr>
                                        <p:cTn id="27" dur="1000"/>
                                        <p:tgtEl>
                                          <p:spTgt spid="655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559"/>
                                        </p:tgtEl>
                                        <p:attrNameLst>
                                          <p:attrName>style.visibility</p:attrName>
                                        </p:attrNameLst>
                                      </p:cBhvr>
                                      <p:to>
                                        <p:strVal val="visible"/>
                                      </p:to>
                                    </p:set>
                                    <p:animEffect transition="in" filter="fade">
                                      <p:cBhvr>
                                        <p:cTn id="32" dur="1000"/>
                                        <p:tgtEl>
                                          <p:spTgt spid="655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560"/>
                                        </p:tgtEl>
                                        <p:attrNameLst>
                                          <p:attrName>style.visibility</p:attrName>
                                        </p:attrNameLst>
                                      </p:cBhvr>
                                      <p:to>
                                        <p:strVal val="visible"/>
                                      </p:to>
                                    </p:set>
                                    <p:animEffect transition="in" filter="fade">
                                      <p:cBhvr>
                                        <p:cTn id="37" dur="1000"/>
                                        <p:tgtEl>
                                          <p:spTgt spid="655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5561"/>
                                        </p:tgtEl>
                                        <p:attrNameLst>
                                          <p:attrName>style.visibility</p:attrName>
                                        </p:attrNameLst>
                                      </p:cBhvr>
                                      <p:to>
                                        <p:strVal val="visible"/>
                                      </p:to>
                                    </p:set>
                                    <p:animEffect transition="in" filter="fade">
                                      <p:cBhvr>
                                        <p:cTn id="42" dur="1000"/>
                                        <p:tgtEl>
                                          <p:spTgt spid="655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5562"/>
                                        </p:tgtEl>
                                        <p:attrNameLst>
                                          <p:attrName>style.visibility</p:attrName>
                                        </p:attrNameLst>
                                      </p:cBhvr>
                                      <p:to>
                                        <p:strVal val="visible"/>
                                      </p:to>
                                    </p:set>
                                    <p:animEffect transition="in" filter="fade">
                                      <p:cBhvr>
                                        <p:cTn id="47" dur="1000"/>
                                        <p:tgtEl>
                                          <p:spTgt spid="655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5563"/>
                                        </p:tgtEl>
                                        <p:attrNameLst>
                                          <p:attrName>style.visibility</p:attrName>
                                        </p:attrNameLst>
                                      </p:cBhvr>
                                      <p:to>
                                        <p:strVal val="visible"/>
                                      </p:to>
                                    </p:set>
                                    <p:animEffect transition="in" filter="fade">
                                      <p:cBhvr>
                                        <p:cTn id="52" dur="1000"/>
                                        <p:tgtEl>
                                          <p:spTgt spid="6556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5564"/>
                                        </p:tgtEl>
                                        <p:attrNameLst>
                                          <p:attrName>style.visibility</p:attrName>
                                        </p:attrNameLst>
                                      </p:cBhvr>
                                      <p:to>
                                        <p:strVal val="visible"/>
                                      </p:to>
                                    </p:set>
                                    <p:animEffect transition="in" filter="fade">
                                      <p:cBhvr>
                                        <p:cTn id="57" dur="1000"/>
                                        <p:tgtEl>
                                          <p:spTgt spid="6556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5565"/>
                                        </p:tgtEl>
                                        <p:attrNameLst>
                                          <p:attrName>style.visibility</p:attrName>
                                        </p:attrNameLst>
                                      </p:cBhvr>
                                      <p:to>
                                        <p:strVal val="visible"/>
                                      </p:to>
                                    </p:set>
                                    <p:animEffect transition="in" filter="fade">
                                      <p:cBhvr>
                                        <p:cTn id="62" dur="1000"/>
                                        <p:tgtEl>
                                          <p:spTgt spid="6556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5566"/>
                                        </p:tgtEl>
                                        <p:attrNameLst>
                                          <p:attrName>style.visibility</p:attrName>
                                        </p:attrNameLst>
                                      </p:cBhvr>
                                      <p:to>
                                        <p:strVal val="visible"/>
                                      </p:to>
                                    </p:set>
                                    <p:animEffect transition="in" filter="fade">
                                      <p:cBhvr>
                                        <p:cTn id="67" dur="1000"/>
                                        <p:tgtEl>
                                          <p:spTgt spid="655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5567"/>
                                        </p:tgtEl>
                                        <p:attrNameLst>
                                          <p:attrName>style.visibility</p:attrName>
                                        </p:attrNameLst>
                                      </p:cBhvr>
                                      <p:to>
                                        <p:strVal val="visible"/>
                                      </p:to>
                                    </p:set>
                                    <p:animEffect transition="in" filter="fade">
                                      <p:cBhvr>
                                        <p:cTn id="72" dur="1000"/>
                                        <p:tgtEl>
                                          <p:spTgt spid="6556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5568"/>
                                        </p:tgtEl>
                                        <p:attrNameLst>
                                          <p:attrName>style.visibility</p:attrName>
                                        </p:attrNameLst>
                                      </p:cBhvr>
                                      <p:to>
                                        <p:strVal val="visible"/>
                                      </p:to>
                                    </p:set>
                                    <p:animEffect transition="in" filter="fade">
                                      <p:cBhvr>
                                        <p:cTn id="77" dur="1000"/>
                                        <p:tgtEl>
                                          <p:spTgt spid="6556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5569"/>
                                        </p:tgtEl>
                                        <p:attrNameLst>
                                          <p:attrName>style.visibility</p:attrName>
                                        </p:attrNameLst>
                                      </p:cBhvr>
                                      <p:to>
                                        <p:strVal val="visible"/>
                                      </p:to>
                                    </p:set>
                                    <p:animEffect transition="in" filter="fade">
                                      <p:cBhvr>
                                        <p:cTn id="82" dur="1000"/>
                                        <p:tgtEl>
                                          <p:spTgt spid="6556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570"/>
                                        </p:tgtEl>
                                        <p:attrNameLst>
                                          <p:attrName>style.visibility</p:attrName>
                                        </p:attrNameLst>
                                      </p:cBhvr>
                                      <p:to>
                                        <p:strVal val="visible"/>
                                      </p:to>
                                    </p:set>
                                    <p:animEffect transition="in" filter="fade">
                                      <p:cBhvr>
                                        <p:cTn id="87" dur="1000"/>
                                        <p:tgtEl>
                                          <p:spTgt spid="6557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5571"/>
                                        </p:tgtEl>
                                        <p:attrNameLst>
                                          <p:attrName>style.visibility</p:attrName>
                                        </p:attrNameLst>
                                      </p:cBhvr>
                                      <p:to>
                                        <p:strVal val="visible"/>
                                      </p:to>
                                    </p:set>
                                    <p:animEffect transition="in" filter="fade">
                                      <p:cBhvr>
                                        <p:cTn id="92" dur="1000"/>
                                        <p:tgtEl>
                                          <p:spTgt spid="65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56" grpId="0" animBg="1"/>
      <p:bldP spid="65557" grpId="0" animBg="1"/>
      <p:bldP spid="65558" grpId="0" animBg="1"/>
      <p:bldP spid="65559" grpId="0" animBg="1"/>
      <p:bldP spid="65560" grpId="0" animBg="1"/>
      <p:bldP spid="65561" grpId="0" animBg="1"/>
      <p:bldP spid="65562" grpId="0" animBg="1"/>
      <p:bldP spid="65563" grpId="0" animBg="1"/>
      <p:bldP spid="65564" grpId="0" animBg="1"/>
      <p:bldP spid="65565" grpId="0" animBg="1"/>
      <p:bldP spid="65566" grpId="0" animBg="1"/>
      <p:bldP spid="65567" grpId="0" animBg="1"/>
      <p:bldP spid="65568" grpId="0" animBg="1"/>
      <p:bldP spid="65569" grpId="0" animBg="1"/>
      <p:bldP spid="65570" grpId="0" animBg="1"/>
      <p:bldP spid="6557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ChangeArrowheads="1"/>
          </p:cNvSpPr>
          <p:nvPr>
            <p:ph type="title"/>
          </p:nvPr>
        </p:nvSpPr>
        <p:spPr bwMode="auto">
          <a:xfrm>
            <a:off x="250825" y="549275"/>
            <a:ext cx="3335338" cy="50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latin typeface="Times New Roman" pitchFamily="18" charset="0"/>
                <a:ea typeface="楷体_GB2312" pitchFamily="49" charset="-122"/>
              </a:rPr>
              <a:t>g.</a:t>
            </a:r>
            <a:r>
              <a:rPr lang="zh-CN" altLang="en-US" sz="2800" u="sng">
                <a:solidFill>
                  <a:schemeClr val="tx1"/>
                </a:solidFill>
                <a:latin typeface="Times New Roman" pitchFamily="18" charset="0"/>
                <a:ea typeface="楷体_GB2312" pitchFamily="49" charset="-122"/>
              </a:rPr>
              <a:t>逻辑功能</a:t>
            </a:r>
            <a:r>
              <a:rPr lang="en-US" altLang="zh-CN" sz="2800" u="sng">
                <a:solidFill>
                  <a:schemeClr val="tx1"/>
                </a:solidFill>
                <a:latin typeface="Times New Roman" pitchFamily="18" charset="0"/>
                <a:ea typeface="楷体_GB2312" pitchFamily="49" charset="-122"/>
              </a:rPr>
              <a:t>:</a:t>
            </a:r>
          </a:p>
        </p:txBody>
      </p:sp>
      <p:sp>
        <p:nvSpPr>
          <p:cNvPr id="66564" name="Text Box 4"/>
          <p:cNvSpPr txBox="1">
            <a:spLocks noChangeArrowheads="1"/>
          </p:cNvSpPr>
          <p:nvPr/>
        </p:nvSpPr>
        <p:spPr bwMode="auto">
          <a:xfrm>
            <a:off x="250825" y="1052513"/>
            <a:ext cx="85344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sym typeface="Wingdings" pitchFamily="2" charset="2"/>
              </a:rPr>
              <a:t>(1)</a:t>
            </a:r>
            <a:r>
              <a:rPr kumimoji="1" lang="zh-CN" altLang="en-US">
                <a:sym typeface="Wingdings" pitchFamily="2" charset="2"/>
              </a:rPr>
              <a:t>由于每输入</a:t>
            </a:r>
            <a:r>
              <a:rPr kumimoji="1" lang="en-US" altLang="zh-CN">
                <a:sym typeface="Wingdings" pitchFamily="2" charset="2"/>
              </a:rPr>
              <a:t>16</a:t>
            </a:r>
            <a:r>
              <a:rPr kumimoji="1" lang="zh-CN" altLang="en-US">
                <a:sym typeface="Wingdings" pitchFamily="2" charset="2"/>
              </a:rPr>
              <a:t>个</a:t>
            </a:r>
            <a:r>
              <a:rPr kumimoji="1" lang="en-US" altLang="zh-CN" i="1">
                <a:sym typeface="Wingdings" pitchFamily="2" charset="2"/>
              </a:rPr>
              <a:t>CLK </a:t>
            </a:r>
            <a:r>
              <a:rPr kumimoji="1" lang="zh-CN" altLang="en-US">
                <a:sym typeface="Wingdings" pitchFamily="2" charset="2"/>
              </a:rPr>
              <a:t>脉冲触发器的状态一循环，并在输出端</a:t>
            </a:r>
            <a:r>
              <a:rPr kumimoji="1" lang="en-US" altLang="zh-CN">
                <a:sym typeface="Wingdings" pitchFamily="2" charset="2"/>
              </a:rPr>
              <a:t>C</a:t>
            </a:r>
            <a:r>
              <a:rPr kumimoji="1" lang="zh-CN" altLang="en-US">
                <a:sym typeface="Wingdings" pitchFamily="2" charset="2"/>
              </a:rPr>
              <a:t>产生一进位信号，故为</a:t>
            </a:r>
            <a:r>
              <a:rPr kumimoji="1" lang="en-US" altLang="zh-CN">
                <a:sym typeface="Wingdings" pitchFamily="2" charset="2"/>
              </a:rPr>
              <a:t>16</a:t>
            </a:r>
            <a:r>
              <a:rPr kumimoji="1" lang="zh-CN" altLang="en-US">
                <a:sym typeface="Wingdings" pitchFamily="2" charset="2"/>
              </a:rPr>
              <a:t>进制计数器。若二进制数码的位数为</a:t>
            </a:r>
            <a:r>
              <a:rPr kumimoji="1" lang="en-US" altLang="zh-CN" i="1">
                <a:sym typeface="Wingdings" pitchFamily="2" charset="2"/>
              </a:rPr>
              <a:t>n</a:t>
            </a:r>
            <a:r>
              <a:rPr kumimoji="1" lang="zh-CN" altLang="en-US">
                <a:sym typeface="Wingdings" pitchFamily="2" charset="2"/>
              </a:rPr>
              <a:t>，而计数器的循环周期为</a:t>
            </a:r>
            <a:r>
              <a:rPr kumimoji="1" lang="en-US" altLang="zh-CN">
                <a:sym typeface="Wingdings" pitchFamily="2" charset="2"/>
              </a:rPr>
              <a:t>2</a:t>
            </a:r>
            <a:r>
              <a:rPr kumimoji="1" lang="en-US" altLang="zh-CN" i="1" baseline="30000">
                <a:sym typeface="Wingdings" pitchFamily="2" charset="2"/>
              </a:rPr>
              <a:t>n</a:t>
            </a:r>
            <a:r>
              <a:rPr kumimoji="1" lang="zh-CN" altLang="en-US">
                <a:sym typeface="Wingdings" pitchFamily="2" charset="2"/>
              </a:rPr>
              <a:t>，这样计数器又叫二进制计数器。将计数器中能计到的最大数称为</a:t>
            </a:r>
            <a:r>
              <a:rPr kumimoji="1" lang="zh-CN" altLang="en-US" u="sng">
                <a:solidFill>
                  <a:srgbClr val="FFFF99"/>
                </a:solidFill>
                <a:sym typeface="Wingdings" pitchFamily="2" charset="2"/>
              </a:rPr>
              <a:t>计数器的容量，为</a:t>
            </a:r>
            <a:r>
              <a:rPr kumimoji="1" lang="en-US" altLang="zh-CN" u="sng">
                <a:solidFill>
                  <a:srgbClr val="FFFF99"/>
                </a:solidFill>
                <a:sym typeface="Wingdings" pitchFamily="2" charset="2"/>
              </a:rPr>
              <a:t>2</a:t>
            </a:r>
            <a:r>
              <a:rPr kumimoji="1" lang="en-US" altLang="zh-CN" i="1" u="sng" baseline="30000">
                <a:solidFill>
                  <a:srgbClr val="FFFF99"/>
                </a:solidFill>
                <a:sym typeface="Wingdings" pitchFamily="2" charset="2"/>
              </a:rPr>
              <a:t>n</a:t>
            </a:r>
            <a:r>
              <a:rPr kumimoji="1" lang="zh-CN" altLang="en-US" u="sng">
                <a:solidFill>
                  <a:srgbClr val="FFFF99"/>
                </a:solidFill>
                <a:sym typeface="Wingdings" pitchFamily="2" charset="2"/>
              </a:rPr>
              <a:t>－</a:t>
            </a:r>
            <a:r>
              <a:rPr kumimoji="1" lang="en-US" altLang="zh-CN" u="sng">
                <a:solidFill>
                  <a:srgbClr val="FFFF99"/>
                </a:solidFill>
                <a:sym typeface="Wingdings" pitchFamily="2" charset="2"/>
              </a:rPr>
              <a:t>1.</a:t>
            </a:r>
          </a:p>
        </p:txBody>
      </p:sp>
      <p:sp>
        <p:nvSpPr>
          <p:cNvPr id="66565" name="Text Box 5"/>
          <p:cNvSpPr txBox="1">
            <a:spLocks noChangeArrowheads="1"/>
          </p:cNvSpPr>
          <p:nvPr/>
        </p:nvSpPr>
        <p:spPr bwMode="auto">
          <a:xfrm>
            <a:off x="250825" y="3357563"/>
            <a:ext cx="86423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(2) </a:t>
            </a:r>
            <a:r>
              <a:rPr kumimoji="1" lang="zh-CN" altLang="en-US"/>
              <a:t>计数器有分频功能，也把它叫做分频器。若</a:t>
            </a:r>
            <a:r>
              <a:rPr kumimoji="1" lang="en-US" altLang="zh-CN" i="1"/>
              <a:t>CLK</a:t>
            </a:r>
            <a:r>
              <a:rPr kumimoji="1" lang="zh-CN" altLang="en-US"/>
              <a:t>脉冲的频率为 </a:t>
            </a:r>
            <a:r>
              <a:rPr kumimoji="1" lang="en-US" altLang="zh-CN" i="1"/>
              <a:t>f</a:t>
            </a:r>
            <a:r>
              <a:rPr kumimoji="1" lang="en-US" altLang="zh-CN" baseline="-25000"/>
              <a:t>0 </a:t>
            </a:r>
            <a:r>
              <a:rPr kumimoji="1" lang="en-US" altLang="zh-CN"/>
              <a:t>, </a:t>
            </a:r>
            <a:r>
              <a:rPr kumimoji="1" lang="zh-CN" altLang="en-US"/>
              <a:t>则由</a:t>
            </a:r>
            <a:r>
              <a:rPr kumimoji="1" lang="en-US" altLang="zh-CN"/>
              <a:t>16</a:t>
            </a:r>
            <a:r>
              <a:rPr kumimoji="1" lang="zh-CN" altLang="en-US"/>
              <a:t>进制计数器的时序图可知，输出端</a:t>
            </a:r>
            <a:r>
              <a:rPr kumimoji="1" lang="en-US" altLang="zh-CN" i="1"/>
              <a:t>Q</a:t>
            </a:r>
            <a:r>
              <a:rPr kumimoji="1" lang="en-US" altLang="zh-CN" baseline="-25000"/>
              <a:t>0</a:t>
            </a:r>
            <a:r>
              <a:rPr kumimoji="1" lang="zh-CN" altLang="en-US"/>
              <a:t>、</a:t>
            </a:r>
            <a:r>
              <a:rPr kumimoji="1" lang="en-US" altLang="zh-CN" i="1"/>
              <a:t>Q</a:t>
            </a:r>
            <a:r>
              <a:rPr kumimoji="1" lang="en-US" altLang="zh-CN" baseline="-25000"/>
              <a:t>1</a:t>
            </a:r>
            <a:r>
              <a:rPr kumimoji="1" lang="zh-CN" altLang="en-US"/>
              <a:t>、</a:t>
            </a:r>
            <a:r>
              <a:rPr kumimoji="1" lang="en-US" altLang="zh-CN" i="1"/>
              <a:t>Q</a:t>
            </a:r>
            <a:r>
              <a:rPr kumimoji="1" lang="en-US" altLang="zh-CN" baseline="-25000"/>
              <a:t>2</a:t>
            </a:r>
            <a:r>
              <a:rPr kumimoji="1" lang="zh-CN" altLang="en-US"/>
              <a:t>、</a:t>
            </a:r>
            <a:r>
              <a:rPr kumimoji="1" lang="en-US" altLang="zh-CN" i="1"/>
              <a:t>Q</a:t>
            </a:r>
            <a:r>
              <a:rPr kumimoji="1" lang="en-US" altLang="zh-CN" baseline="-25000"/>
              <a:t>3</a:t>
            </a:r>
            <a:r>
              <a:rPr kumimoji="1" lang="zh-CN" altLang="en-US"/>
              <a:t>的频率为</a:t>
            </a:r>
            <a:r>
              <a:rPr kumimoji="1" lang="en-US" altLang="zh-CN" i="1"/>
              <a:t>f</a:t>
            </a:r>
            <a:r>
              <a:rPr kumimoji="1" lang="en-US" altLang="zh-CN" baseline="-25000"/>
              <a:t>0 </a:t>
            </a:r>
            <a:r>
              <a:rPr kumimoji="1" lang="en-US" altLang="zh-CN"/>
              <a:t>/ 2</a:t>
            </a:r>
            <a:r>
              <a:rPr kumimoji="1" lang="zh-CN" altLang="en-US"/>
              <a:t>、</a:t>
            </a:r>
            <a:r>
              <a:rPr kumimoji="1" lang="en-US" altLang="zh-CN" i="1"/>
              <a:t>f</a:t>
            </a:r>
            <a:r>
              <a:rPr kumimoji="1" lang="en-US" altLang="zh-CN" baseline="-25000"/>
              <a:t>0 </a:t>
            </a:r>
            <a:r>
              <a:rPr kumimoji="1" lang="en-US" altLang="zh-CN"/>
              <a:t>/ 4</a:t>
            </a:r>
            <a:r>
              <a:rPr kumimoji="1" lang="zh-CN" altLang="en-US"/>
              <a:t>、</a:t>
            </a:r>
            <a:r>
              <a:rPr kumimoji="1" lang="en-US" altLang="zh-CN" i="1"/>
              <a:t>f </a:t>
            </a:r>
            <a:r>
              <a:rPr kumimoji="1" lang="en-US" altLang="zh-CN" baseline="-25000"/>
              <a:t>0 </a:t>
            </a:r>
            <a:r>
              <a:rPr kumimoji="1" lang="en-US" altLang="zh-CN"/>
              <a:t>/ 8</a:t>
            </a:r>
            <a:r>
              <a:rPr kumimoji="1" lang="zh-CN" altLang="en-US"/>
              <a:t>、</a:t>
            </a:r>
            <a:r>
              <a:rPr kumimoji="1" lang="en-US" altLang="zh-CN" i="1"/>
              <a:t>f</a:t>
            </a:r>
            <a:r>
              <a:rPr kumimoji="1" lang="en-US" altLang="zh-CN" baseline="-25000"/>
              <a:t>0 </a:t>
            </a:r>
            <a:r>
              <a:rPr kumimoji="1" lang="en-US" altLang="zh-CN"/>
              <a:t>/ 16.</a:t>
            </a:r>
          </a:p>
        </p:txBody>
      </p:sp>
      <p:sp>
        <p:nvSpPr>
          <p:cNvPr id="66568" name="Rectangle 8"/>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ox(in)">
                                      <p:cBhvr>
                                        <p:cTn id="7" dur="10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circle(in)">
                                      <p:cBhvr>
                                        <p:cTn id="12" dur="1000"/>
                                        <p:tgtEl>
                                          <p:spTgt spid="665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565"/>
                                        </p:tgtEl>
                                        <p:attrNameLst>
                                          <p:attrName>style.visibility</p:attrName>
                                        </p:attrNameLst>
                                      </p:cBhvr>
                                      <p:to>
                                        <p:strVal val="visible"/>
                                      </p:to>
                                    </p:set>
                                    <p:animEffect transition="in" filter="circle(in)">
                                      <p:cBhvr>
                                        <p:cTn id="17" dur="10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4" grpId="0" autoUpdateAnimBg="0"/>
      <p:bldP spid="6656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bwMode="auto">
          <a:xfrm>
            <a:off x="250825" y="549275"/>
            <a:ext cx="8497888" cy="6477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2800" u="sng">
                <a:solidFill>
                  <a:schemeClr val="tx1"/>
                </a:solidFill>
                <a:effectLst/>
                <a:latin typeface="Times New Roman" pitchFamily="18" charset="0"/>
                <a:ea typeface="楷体_GB2312" pitchFamily="49" charset="-122"/>
              </a:rPr>
              <a:t>*</a:t>
            </a:r>
            <a:r>
              <a:rPr kumimoji="1" lang="zh-CN" altLang="en-US" sz="2800" u="sng">
                <a:solidFill>
                  <a:schemeClr val="tx1"/>
                </a:solidFill>
                <a:effectLst/>
                <a:latin typeface="Times New Roman" pitchFamily="18" charset="0"/>
                <a:ea typeface="楷体_GB2312" pitchFamily="49" charset="-122"/>
              </a:rPr>
              <a:t>中规模集成的</a:t>
            </a:r>
            <a:r>
              <a:rPr kumimoji="1" lang="en-US" altLang="zh-CN" sz="2800" u="sng">
                <a:solidFill>
                  <a:schemeClr val="tx1"/>
                </a:solidFill>
                <a:effectLst/>
                <a:latin typeface="Times New Roman" pitchFamily="18" charset="0"/>
                <a:ea typeface="楷体_GB2312" pitchFamily="49" charset="-122"/>
              </a:rPr>
              <a:t>4</a:t>
            </a:r>
            <a:r>
              <a:rPr kumimoji="1" lang="zh-CN" altLang="en-US" sz="2800" u="sng">
                <a:solidFill>
                  <a:schemeClr val="tx1"/>
                </a:solidFill>
                <a:effectLst/>
                <a:latin typeface="Times New Roman" pitchFamily="18" charset="0"/>
                <a:ea typeface="楷体_GB2312" pitchFamily="49" charset="-122"/>
              </a:rPr>
              <a:t>位同步二进制计数器</a:t>
            </a:r>
            <a:r>
              <a:rPr kumimoji="1" lang="en-US" altLang="zh-CN" sz="2800" u="sng">
                <a:solidFill>
                  <a:schemeClr val="tx1"/>
                </a:solidFill>
                <a:effectLst/>
                <a:latin typeface="Times New Roman" pitchFamily="18" charset="0"/>
                <a:ea typeface="楷体_GB2312" pitchFamily="49" charset="-122"/>
              </a:rPr>
              <a:t>74161(74LS161):</a:t>
            </a:r>
          </a:p>
        </p:txBody>
      </p:sp>
      <p:sp>
        <p:nvSpPr>
          <p:cNvPr id="294917" name="Text Box 5"/>
          <p:cNvSpPr txBox="1">
            <a:spLocks noChangeArrowheads="1"/>
          </p:cNvSpPr>
          <p:nvPr/>
        </p:nvSpPr>
        <p:spPr bwMode="auto">
          <a:xfrm>
            <a:off x="250825" y="1052513"/>
            <a:ext cx="77231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其逻辑图形符号及功能表如图</a:t>
            </a:r>
            <a:r>
              <a:rPr kumimoji="1" lang="en-US" altLang="zh-CN"/>
              <a:t>6.3.9</a:t>
            </a:r>
            <a:r>
              <a:rPr kumimoji="1" lang="zh-CN" altLang="en-US"/>
              <a:t>所示。</a:t>
            </a:r>
          </a:p>
        </p:txBody>
      </p:sp>
      <p:sp>
        <p:nvSpPr>
          <p:cNvPr id="294918" name="Rectangle 6"/>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294997" name="Object 85"/>
          <p:cNvGraphicFramePr>
            <a:graphicFrameLocks noChangeAspect="1"/>
          </p:cNvGraphicFramePr>
          <p:nvPr/>
        </p:nvGraphicFramePr>
        <p:xfrm>
          <a:off x="900113" y="1628775"/>
          <a:ext cx="7273925" cy="3636963"/>
        </p:xfrm>
        <a:graphic>
          <a:graphicData uri="http://schemas.openxmlformats.org/presentationml/2006/ole">
            <mc:AlternateContent xmlns:mc="http://schemas.openxmlformats.org/markup-compatibility/2006">
              <mc:Choice xmlns:v="urn:schemas-microsoft-com:vml" Requires="v">
                <p:oleObj spid="_x0000_s294999" name="Visio" r:id="rId4" imgW="3774948" imgH="2114702" progId="Visio.Drawing.11">
                  <p:embed/>
                </p:oleObj>
              </mc:Choice>
              <mc:Fallback>
                <p:oleObj name="Visio" r:id="rId4" imgW="3774948" imgH="2114702" progId="Visio.Drawing.11">
                  <p:embed/>
                  <p:pic>
                    <p:nvPicPr>
                      <p:cNvPr id="0" name="Object 85"/>
                      <p:cNvPicPr>
                        <a:picLocks noChangeAspect="1" noChangeArrowheads="1"/>
                      </p:cNvPicPr>
                      <p:nvPr/>
                    </p:nvPicPr>
                    <p:blipFill>
                      <a:blip r:embed="rId5">
                        <a:extLst>
                          <a:ext uri="{28A0092B-C50C-407E-A947-70E740481C1C}">
                            <a14:useLocalDpi xmlns:a14="http://schemas.microsoft.com/office/drawing/2010/main" val="0"/>
                          </a:ext>
                        </a:extLst>
                      </a:blip>
                      <a:srcRect l="2499" t="9380" r="4842" b="7892"/>
                      <a:stretch>
                        <a:fillRect/>
                      </a:stretch>
                    </p:blipFill>
                    <p:spPr bwMode="auto">
                      <a:xfrm>
                        <a:off x="900113" y="1628775"/>
                        <a:ext cx="7273925" cy="3636963"/>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4998" name="Rectangle 86"/>
          <p:cNvSpPr>
            <a:spLocks noChangeArrowheads="1"/>
          </p:cNvSpPr>
          <p:nvPr/>
        </p:nvSpPr>
        <p:spPr bwMode="auto">
          <a:xfrm>
            <a:off x="323850" y="5300663"/>
            <a:ext cx="88201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t>注：</a:t>
            </a:r>
            <a:r>
              <a:rPr kumimoji="1" lang="en-US" altLang="zh-CN"/>
              <a:t>74161</a:t>
            </a:r>
            <a:r>
              <a:rPr kumimoji="1" lang="zh-CN" altLang="en-US"/>
              <a:t>和</a:t>
            </a:r>
            <a:r>
              <a:rPr kumimoji="1" lang="en-US" altLang="zh-CN"/>
              <a:t>74LS161</a:t>
            </a:r>
            <a:r>
              <a:rPr kumimoji="1" lang="zh-CN" altLang="en-US"/>
              <a:t>只是内部电路结构有些区别。</a:t>
            </a:r>
            <a:r>
              <a:rPr kumimoji="1" lang="en-US" altLang="zh-CN"/>
              <a:t>74LS163</a:t>
            </a:r>
            <a:r>
              <a:rPr kumimoji="1" lang="zh-CN" altLang="en-US"/>
              <a:t>也是</a:t>
            </a:r>
            <a:r>
              <a:rPr kumimoji="1" lang="en-US" altLang="zh-CN"/>
              <a:t>4</a:t>
            </a:r>
            <a:r>
              <a:rPr kumimoji="1" lang="zh-CN" altLang="en-US"/>
              <a:t>位二进制加法计数器，但清零方式是同步清零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4914"/>
                                        </p:tgtEl>
                                        <p:attrNameLst>
                                          <p:attrName>style.visibility</p:attrName>
                                        </p:attrNameLst>
                                      </p:cBhvr>
                                      <p:to>
                                        <p:strVal val="visible"/>
                                      </p:to>
                                    </p:set>
                                    <p:animEffect transition="in" filter="wipe(left)">
                                      <p:cBhvr>
                                        <p:cTn id="7" dur="1000"/>
                                        <p:tgtEl>
                                          <p:spTgt spid="294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94917"/>
                                        </p:tgtEl>
                                        <p:attrNameLst>
                                          <p:attrName>style.visibility</p:attrName>
                                        </p:attrNameLst>
                                      </p:cBhvr>
                                      <p:to>
                                        <p:strVal val="visible"/>
                                      </p:to>
                                    </p:set>
                                    <p:anim calcmode="lin" valueType="num">
                                      <p:cBhvr>
                                        <p:cTn id="12" dur="1000" fill="hold"/>
                                        <p:tgtEl>
                                          <p:spTgt spid="294917"/>
                                        </p:tgtEl>
                                        <p:attrNameLst>
                                          <p:attrName>ppt_x</p:attrName>
                                        </p:attrNameLst>
                                      </p:cBhvr>
                                      <p:tavLst>
                                        <p:tav tm="0">
                                          <p:val>
                                            <p:strVal val="#ppt_x-.2"/>
                                          </p:val>
                                        </p:tav>
                                        <p:tav tm="100000">
                                          <p:val>
                                            <p:strVal val="#ppt_x"/>
                                          </p:val>
                                        </p:tav>
                                      </p:tavLst>
                                    </p:anim>
                                    <p:anim calcmode="lin" valueType="num">
                                      <p:cBhvr>
                                        <p:cTn id="13" dur="1000" fill="hold"/>
                                        <p:tgtEl>
                                          <p:spTgt spid="29491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9491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94997"/>
                                        </p:tgtEl>
                                        <p:attrNameLst>
                                          <p:attrName>style.visibility</p:attrName>
                                        </p:attrNameLst>
                                      </p:cBhvr>
                                      <p:to>
                                        <p:strVal val="visible"/>
                                      </p:to>
                                    </p:set>
                                    <p:animEffect transition="in" filter="dissolve">
                                      <p:cBhvr>
                                        <p:cTn id="19" dur="1000"/>
                                        <p:tgtEl>
                                          <p:spTgt spid="29499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94998"/>
                                        </p:tgtEl>
                                        <p:attrNameLst>
                                          <p:attrName>style.visibility</p:attrName>
                                        </p:attrNameLst>
                                      </p:cBhvr>
                                      <p:to>
                                        <p:strVal val="visible"/>
                                      </p:to>
                                    </p:set>
                                    <p:animEffect transition="in" filter="circle(in)">
                                      <p:cBhvr>
                                        <p:cTn id="24" dur="1000"/>
                                        <p:tgtEl>
                                          <p:spTgt spid="29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4" grpId="0"/>
      <p:bldP spid="294917" grpId="0" autoUpdateAnimBg="0"/>
      <p:bldP spid="294998"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ChangeArrowheads="1"/>
          </p:cNvSpPr>
          <p:nvPr>
            <p:ph type="title"/>
          </p:nvPr>
        </p:nvSpPr>
        <p:spPr bwMode="auto">
          <a:xfrm>
            <a:off x="323850" y="692150"/>
            <a:ext cx="3311525" cy="68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sz="2800" u="sng">
                <a:solidFill>
                  <a:schemeClr val="tx1"/>
                </a:solidFill>
                <a:effectLst/>
                <a:latin typeface="Times New Roman" pitchFamily="18" charset="0"/>
                <a:ea typeface="楷体_GB2312" pitchFamily="49" charset="-122"/>
              </a:rPr>
              <a:t>(2)</a:t>
            </a:r>
            <a:r>
              <a:rPr lang="zh-CN" altLang="en-US" sz="2800" u="sng">
                <a:solidFill>
                  <a:schemeClr val="tx1"/>
                </a:solidFill>
                <a:effectLst/>
                <a:latin typeface="Times New Roman" pitchFamily="18" charset="0"/>
                <a:ea typeface="楷体_GB2312" pitchFamily="49" charset="-122"/>
              </a:rPr>
              <a:t>减法计数器：</a:t>
            </a:r>
          </a:p>
        </p:txBody>
      </p:sp>
      <p:sp>
        <p:nvSpPr>
          <p:cNvPr id="67591" name="Rectangle 7"/>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67592" name="Rectangle 8"/>
          <p:cNvSpPr>
            <a:spLocks noChangeArrowheads="1"/>
          </p:cNvSpPr>
          <p:nvPr/>
        </p:nvSpPr>
        <p:spPr bwMode="auto">
          <a:xfrm>
            <a:off x="250825" y="1341438"/>
            <a:ext cx="54721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原理：根据二进制减法运算规则可知：在多位二进制数末位减</a:t>
            </a:r>
            <a:r>
              <a:rPr lang="en-US" altLang="zh-CN"/>
              <a:t>1</a:t>
            </a:r>
            <a:r>
              <a:rPr lang="zh-CN" altLang="en-US"/>
              <a:t>，若第</a:t>
            </a:r>
            <a:r>
              <a:rPr lang="en-US" altLang="zh-CN" i="1"/>
              <a:t>i </a:t>
            </a:r>
            <a:r>
              <a:rPr lang="zh-CN" altLang="en-US"/>
              <a:t>位以下皆为</a:t>
            </a:r>
            <a:r>
              <a:rPr lang="en-US" altLang="zh-CN"/>
              <a:t>0</a:t>
            </a:r>
            <a:r>
              <a:rPr lang="zh-CN" altLang="en-US"/>
              <a:t>时，则第</a:t>
            </a:r>
            <a:r>
              <a:rPr lang="en-US" altLang="zh-CN" i="1"/>
              <a:t>i </a:t>
            </a:r>
            <a:r>
              <a:rPr lang="zh-CN" altLang="en-US"/>
              <a:t>位应翻转。</a:t>
            </a:r>
          </a:p>
        </p:txBody>
      </p:sp>
      <p:sp>
        <p:nvSpPr>
          <p:cNvPr id="67593" name="Rectangle 9"/>
          <p:cNvSpPr>
            <a:spLocks noChangeArrowheads="1"/>
          </p:cNvSpPr>
          <p:nvPr/>
        </p:nvSpPr>
        <p:spPr bwMode="auto">
          <a:xfrm>
            <a:off x="250825" y="3213100"/>
            <a:ext cx="54006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由此得出规律，若用</a:t>
            </a:r>
            <a:r>
              <a:rPr lang="en-US" altLang="zh-CN" i="1"/>
              <a:t>T </a:t>
            </a:r>
            <a:r>
              <a:rPr lang="zh-CN" altLang="en-US"/>
              <a:t>触发器构成计数器，则第</a:t>
            </a:r>
            <a:r>
              <a:rPr lang="en-US" altLang="zh-CN" i="1"/>
              <a:t>i </a:t>
            </a:r>
            <a:r>
              <a:rPr lang="zh-CN" altLang="en-US"/>
              <a:t>位触发器输入端</a:t>
            </a:r>
            <a:r>
              <a:rPr lang="en-US" altLang="zh-CN" i="1"/>
              <a:t>T</a:t>
            </a:r>
            <a:r>
              <a:rPr lang="en-US" altLang="zh-CN" i="1" baseline="-25000"/>
              <a:t>i </a:t>
            </a:r>
            <a:r>
              <a:rPr lang="zh-CN" altLang="en-US"/>
              <a:t>的逻辑式应为：</a:t>
            </a:r>
          </a:p>
        </p:txBody>
      </p:sp>
      <p:graphicFrame>
        <p:nvGraphicFramePr>
          <p:cNvPr id="67594" name="Object 10"/>
          <p:cNvGraphicFramePr>
            <a:graphicFrameLocks noChangeAspect="1"/>
          </p:cNvGraphicFramePr>
          <p:nvPr/>
        </p:nvGraphicFramePr>
        <p:xfrm>
          <a:off x="468313" y="5013325"/>
          <a:ext cx="2879725" cy="1222375"/>
        </p:xfrm>
        <a:graphic>
          <a:graphicData uri="http://schemas.openxmlformats.org/presentationml/2006/ole">
            <mc:AlternateContent xmlns:mc="http://schemas.openxmlformats.org/markup-compatibility/2006">
              <mc:Choice xmlns:v="urn:schemas-microsoft-com:vml" Requires="v">
                <p:oleObj spid="_x0000_s67596" name="公式" r:id="rId4" imgW="1079280" imgH="457200" progId="Equation.3">
                  <p:embed/>
                </p:oleObj>
              </mc:Choice>
              <mc:Fallback>
                <p:oleObj name="公式" r:id="rId4" imgW="1079280" imgH="4572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5013325"/>
                        <a:ext cx="2879725" cy="12223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5" name="Object 11"/>
          <p:cNvGraphicFramePr>
            <a:graphicFrameLocks noChangeAspect="1"/>
          </p:cNvGraphicFramePr>
          <p:nvPr/>
        </p:nvGraphicFramePr>
        <p:xfrm>
          <a:off x="5867400" y="981075"/>
          <a:ext cx="2598738" cy="5183188"/>
        </p:xfrm>
        <a:graphic>
          <a:graphicData uri="http://schemas.openxmlformats.org/presentationml/2006/ole">
            <mc:AlternateContent xmlns:mc="http://schemas.openxmlformats.org/markup-compatibility/2006">
              <mc:Choice xmlns:v="urn:schemas-microsoft-com:vml" Requires="v">
                <p:oleObj spid="_x0000_s67597" name="Visio" r:id="rId6" imgW="1418844" imgH="2248205" progId="Visio.Drawing.11">
                  <p:embed/>
                </p:oleObj>
              </mc:Choice>
              <mc:Fallback>
                <p:oleObj name="Visio" r:id="rId6" imgW="1418844" imgH="2248205" progId="Visio.Drawing.11">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r="24750" b="4860"/>
                      <a:stretch>
                        <a:fillRect/>
                      </a:stretch>
                    </p:blipFill>
                    <p:spPr bwMode="auto">
                      <a:xfrm>
                        <a:off x="5867400" y="981075"/>
                        <a:ext cx="2598738" cy="518318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box(in)">
                                      <p:cBhvr>
                                        <p:cTn id="7" dur="1000"/>
                                        <p:tgtEl>
                                          <p:spTgt spid="67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7595"/>
                                        </p:tgtEl>
                                        <p:attrNameLst>
                                          <p:attrName>style.visibility</p:attrName>
                                        </p:attrNameLst>
                                      </p:cBhvr>
                                      <p:to>
                                        <p:strVal val="visible"/>
                                      </p:to>
                                    </p:set>
                                    <p:animEffect transition="in" filter="dissolve">
                                      <p:cBhvr>
                                        <p:cTn id="12" dur="1000"/>
                                        <p:tgtEl>
                                          <p:spTgt spid="675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7592"/>
                                        </p:tgtEl>
                                        <p:attrNameLst>
                                          <p:attrName>style.visibility</p:attrName>
                                        </p:attrNameLst>
                                      </p:cBhvr>
                                      <p:to>
                                        <p:strVal val="visible"/>
                                      </p:to>
                                    </p:set>
                                    <p:animEffect transition="in" filter="circle(in)">
                                      <p:cBhvr>
                                        <p:cTn id="17" dur="1000"/>
                                        <p:tgtEl>
                                          <p:spTgt spid="675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7593"/>
                                        </p:tgtEl>
                                        <p:attrNameLst>
                                          <p:attrName>style.visibility</p:attrName>
                                        </p:attrNameLst>
                                      </p:cBhvr>
                                      <p:to>
                                        <p:strVal val="visible"/>
                                      </p:to>
                                    </p:set>
                                    <p:animEffect transition="in" filter="circle(in)">
                                      <p:cBhvr>
                                        <p:cTn id="22" dur="1000"/>
                                        <p:tgtEl>
                                          <p:spTgt spid="675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7594"/>
                                        </p:tgtEl>
                                        <p:attrNameLst>
                                          <p:attrName>style.visibility</p:attrName>
                                        </p:attrNameLst>
                                      </p:cBhvr>
                                      <p:to>
                                        <p:strVal val="visible"/>
                                      </p:to>
                                    </p:set>
                                    <p:animEffect transition="in" filter="fade">
                                      <p:cBhvr>
                                        <p:cTn id="27" dur="1000"/>
                                        <p:tgtEl>
                                          <p:spTgt spid="67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92" grpId="0"/>
      <p:bldP spid="6759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bwMode="auto">
          <a:xfrm>
            <a:off x="0" y="549275"/>
            <a:ext cx="5076825" cy="11525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电路和状态表如图</a:t>
            </a:r>
            <a:r>
              <a:rPr kumimoji="1" lang="en-US" altLang="zh-CN" sz="2800">
                <a:solidFill>
                  <a:schemeClr val="tx1"/>
                </a:solidFill>
                <a:effectLst/>
                <a:latin typeface="Times New Roman" pitchFamily="18" charset="0"/>
                <a:ea typeface="楷体_GB2312" pitchFamily="49" charset="-122"/>
              </a:rPr>
              <a:t>6.3.10</a:t>
            </a:r>
            <a:r>
              <a:rPr kumimoji="1" lang="zh-CN" altLang="en-US" sz="2800">
                <a:solidFill>
                  <a:schemeClr val="tx1"/>
                </a:solidFill>
                <a:effectLst/>
                <a:latin typeface="Times New Roman" pitchFamily="18" charset="0"/>
                <a:ea typeface="楷体_GB2312" pitchFamily="49" charset="-122"/>
              </a:rPr>
              <a:t>所示每个触发器都是联成</a:t>
            </a:r>
            <a:r>
              <a:rPr kumimoji="1" lang="en-US" altLang="zh-CN" sz="2800" i="1">
                <a:solidFill>
                  <a:schemeClr val="tx1"/>
                </a:solidFill>
                <a:effectLst/>
                <a:latin typeface="Times New Roman" pitchFamily="18" charset="0"/>
                <a:ea typeface="楷体_GB2312" pitchFamily="49" charset="-122"/>
              </a:rPr>
              <a:t>T </a:t>
            </a:r>
            <a:r>
              <a:rPr kumimoji="1" lang="zh-CN" altLang="en-US" sz="2800">
                <a:solidFill>
                  <a:schemeClr val="tx1"/>
                </a:solidFill>
                <a:effectLst/>
                <a:latin typeface="Times New Roman" pitchFamily="18" charset="0"/>
                <a:ea typeface="楷体_GB2312" pitchFamily="49" charset="-122"/>
              </a:rPr>
              <a:t>触发器</a:t>
            </a:r>
            <a:r>
              <a:rPr kumimoji="1" lang="zh-CN" altLang="en-US" sz="3200">
                <a:solidFill>
                  <a:schemeClr val="tx1"/>
                </a:solidFill>
                <a:effectLst/>
                <a:latin typeface="Times New Roman" pitchFamily="18" charset="0"/>
                <a:ea typeface="楷体_GB2312" pitchFamily="49" charset="-122"/>
              </a:rPr>
              <a:t>。</a:t>
            </a:r>
          </a:p>
        </p:txBody>
      </p:sp>
      <p:sp>
        <p:nvSpPr>
          <p:cNvPr id="295944" name="Rectangle 8"/>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295945" name="Object 9"/>
          <p:cNvGraphicFramePr>
            <a:graphicFrameLocks noChangeAspect="1"/>
          </p:cNvGraphicFramePr>
          <p:nvPr/>
        </p:nvGraphicFramePr>
        <p:xfrm>
          <a:off x="179388" y="1628775"/>
          <a:ext cx="4740275" cy="5040313"/>
        </p:xfrm>
        <a:graphic>
          <a:graphicData uri="http://schemas.openxmlformats.org/presentationml/2006/ole">
            <mc:AlternateContent xmlns:mc="http://schemas.openxmlformats.org/markup-compatibility/2006">
              <mc:Choice xmlns:v="urn:schemas-microsoft-com:vml" Requires="v">
                <p:oleObj spid="_x0000_s295948" name="Visio" r:id="rId4" imgW="4760671" imgH="3657600" progId="Visio.Drawing.11">
                  <p:embed/>
                </p:oleObj>
              </mc:Choice>
              <mc:Fallback>
                <p:oleObj name="Visio" r:id="rId4" imgW="4760671" imgH="36576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l="40971" t="9837" r="2321" b="11696"/>
                      <a:stretch>
                        <a:fillRect/>
                      </a:stretch>
                    </p:blipFill>
                    <p:spPr bwMode="auto">
                      <a:xfrm>
                        <a:off x="179388" y="1628775"/>
                        <a:ext cx="4740275" cy="5040313"/>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5947" name="Group 11"/>
          <p:cNvGrpSpPr>
            <a:grpSpLocks/>
          </p:cNvGrpSpPr>
          <p:nvPr/>
        </p:nvGrpSpPr>
        <p:grpSpPr bwMode="auto">
          <a:xfrm>
            <a:off x="5148263" y="260350"/>
            <a:ext cx="3816350" cy="6289675"/>
            <a:chOff x="3198" y="164"/>
            <a:chExt cx="2404" cy="3962"/>
          </a:xfrm>
        </p:grpSpPr>
        <p:grpSp>
          <p:nvGrpSpPr>
            <p:cNvPr id="295941" name="Group 5"/>
            <p:cNvGrpSpPr>
              <a:grpSpLocks/>
            </p:cNvGrpSpPr>
            <p:nvPr/>
          </p:nvGrpSpPr>
          <p:grpSpPr bwMode="auto">
            <a:xfrm>
              <a:off x="3198" y="164"/>
              <a:ext cx="2404" cy="3946"/>
              <a:chOff x="3107" y="300"/>
              <a:chExt cx="1978" cy="3584"/>
            </a:xfrm>
          </p:grpSpPr>
          <p:pic>
            <p:nvPicPr>
              <p:cNvPr id="295942" name="Picture 6" descr="6-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7" y="300"/>
                <a:ext cx="1978" cy="3584"/>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95943" name="Rectangle 7"/>
              <p:cNvSpPr>
                <a:spLocks noChangeArrowheads="1"/>
              </p:cNvSpPr>
              <p:nvPr/>
            </p:nvSpPr>
            <p:spPr bwMode="auto">
              <a:xfrm>
                <a:off x="3424" y="618"/>
                <a:ext cx="545" cy="3092"/>
              </a:xfrm>
              <a:prstGeom prst="rect">
                <a:avLst/>
              </a:prstGeom>
              <a:solidFill>
                <a:srgbClr val="FFFF66">
                  <a:alpha val="20000"/>
                </a:srgbClr>
              </a:solidFill>
              <a:ln>
                <a:noFill/>
              </a:ln>
              <a:effectLst/>
              <a:extLst>
                <a:ext uri="{91240B29-F687-4F45-9708-019B960494DF}">
                  <a14:hiddenLine xmlns:a14="http://schemas.microsoft.com/office/drawing/2010/main" w="57150" cmpd="thickThin">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5946" name="Rectangle 10"/>
            <p:cNvSpPr>
              <a:spLocks noChangeArrowheads="1"/>
            </p:cNvSpPr>
            <p:nvPr/>
          </p:nvSpPr>
          <p:spPr bwMode="auto">
            <a:xfrm>
              <a:off x="3198" y="3838"/>
              <a:ext cx="10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6.3.10</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95938"/>
                                        </p:tgtEl>
                                        <p:attrNameLst>
                                          <p:attrName>style.visibility</p:attrName>
                                        </p:attrNameLst>
                                      </p:cBhvr>
                                      <p:to>
                                        <p:strVal val="visible"/>
                                      </p:to>
                                    </p:set>
                                    <p:anim calcmode="lin" valueType="num">
                                      <p:cBhvr>
                                        <p:cTn id="7" dur="1000" fill="hold"/>
                                        <p:tgtEl>
                                          <p:spTgt spid="295938"/>
                                        </p:tgtEl>
                                        <p:attrNameLst>
                                          <p:attrName>ppt_x</p:attrName>
                                        </p:attrNameLst>
                                      </p:cBhvr>
                                      <p:tavLst>
                                        <p:tav tm="0">
                                          <p:val>
                                            <p:strVal val="#ppt_x-.2"/>
                                          </p:val>
                                        </p:tav>
                                        <p:tav tm="100000">
                                          <p:val>
                                            <p:strVal val="#ppt_x"/>
                                          </p:val>
                                        </p:tav>
                                      </p:tavLst>
                                    </p:anim>
                                    <p:anim calcmode="lin" valueType="num">
                                      <p:cBhvr>
                                        <p:cTn id="8" dur="1000" fill="hold"/>
                                        <p:tgtEl>
                                          <p:spTgt spid="29593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593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95947"/>
                                        </p:tgtEl>
                                        <p:attrNameLst>
                                          <p:attrName>style.visibility</p:attrName>
                                        </p:attrNameLst>
                                      </p:cBhvr>
                                      <p:to>
                                        <p:strVal val="visible"/>
                                      </p:to>
                                    </p:set>
                                    <p:animEffect transition="in" filter="dissolve">
                                      <p:cBhvr>
                                        <p:cTn id="14" dur="1000"/>
                                        <p:tgtEl>
                                          <p:spTgt spid="29594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95945"/>
                                        </p:tgtEl>
                                        <p:attrNameLst>
                                          <p:attrName>style.visibility</p:attrName>
                                        </p:attrNameLst>
                                      </p:cBhvr>
                                      <p:to>
                                        <p:strVal val="visible"/>
                                      </p:to>
                                    </p:set>
                                    <p:animEffect transition="in" filter="fade">
                                      <p:cBhvr>
                                        <p:cTn id="19" dur="2000"/>
                                        <p:tgtEl>
                                          <p:spTgt spid="295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ChangeArrowheads="1"/>
          </p:cNvSpPr>
          <p:nvPr>
            <p:ph type="title"/>
          </p:nvPr>
        </p:nvSpPr>
        <p:spPr bwMode="auto">
          <a:xfrm>
            <a:off x="250825" y="476250"/>
            <a:ext cx="47244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(3)</a:t>
            </a:r>
            <a:r>
              <a:rPr lang="zh-CN" altLang="en-US" sz="2800" u="sng">
                <a:solidFill>
                  <a:schemeClr val="tx1"/>
                </a:solidFill>
                <a:effectLst/>
                <a:latin typeface="Times New Roman" pitchFamily="18" charset="0"/>
                <a:ea typeface="楷体_GB2312" pitchFamily="49" charset="-122"/>
              </a:rPr>
              <a:t>可逆计数器－</a:t>
            </a:r>
            <a:r>
              <a:rPr lang="en-US" altLang="zh-CN" sz="2800" u="sng">
                <a:solidFill>
                  <a:schemeClr val="tx1"/>
                </a:solidFill>
                <a:effectLst/>
                <a:latin typeface="Times New Roman" pitchFamily="18" charset="0"/>
                <a:ea typeface="楷体_GB2312" pitchFamily="49" charset="-122"/>
              </a:rPr>
              <a:t>74LS191</a:t>
            </a:r>
          </a:p>
        </p:txBody>
      </p:sp>
      <p:sp>
        <p:nvSpPr>
          <p:cNvPr id="69637" name="Text Box 5"/>
          <p:cNvSpPr txBox="1">
            <a:spLocks noChangeArrowheads="1"/>
          </p:cNvSpPr>
          <p:nvPr/>
        </p:nvSpPr>
        <p:spPr bwMode="auto">
          <a:xfrm>
            <a:off x="250825" y="1484313"/>
            <a:ext cx="86868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加</a:t>
            </a:r>
            <a:r>
              <a:rPr lang="en-US" altLang="zh-CN"/>
              <a:t>/</a:t>
            </a:r>
            <a:r>
              <a:rPr lang="zh-CN" altLang="en-US"/>
              <a:t>减脉冲用同一输入端，由加</a:t>
            </a:r>
            <a:r>
              <a:rPr lang="en-US" altLang="zh-CN"/>
              <a:t>/</a:t>
            </a:r>
            <a:r>
              <a:rPr lang="zh-CN" altLang="en-US"/>
              <a:t>减控制线的高低电平决定加</a:t>
            </a:r>
            <a:r>
              <a:rPr lang="en-US" altLang="zh-CN"/>
              <a:t>/</a:t>
            </a:r>
            <a:r>
              <a:rPr lang="zh-CN" altLang="en-US"/>
              <a:t>减计数。</a:t>
            </a:r>
            <a:r>
              <a:rPr lang="en-US" altLang="zh-CN"/>
              <a:t>74LS191</a:t>
            </a:r>
            <a:r>
              <a:rPr lang="zh-CN" altLang="en-US"/>
              <a:t>就是单时钟方式的可逆计数器，</a:t>
            </a:r>
            <a:r>
              <a:rPr kumimoji="1" lang="zh-CN" altLang="en-US"/>
              <a:t>其图形符号和功能表如图</a:t>
            </a:r>
            <a:r>
              <a:rPr kumimoji="1" lang="en-US" altLang="zh-CN"/>
              <a:t>6.3.11</a:t>
            </a:r>
            <a:r>
              <a:rPr kumimoji="1" lang="zh-CN" altLang="en-US"/>
              <a:t>所示。</a:t>
            </a:r>
          </a:p>
        </p:txBody>
      </p:sp>
      <p:graphicFrame>
        <p:nvGraphicFramePr>
          <p:cNvPr id="69639" name="Object 7"/>
          <p:cNvGraphicFramePr>
            <a:graphicFrameLocks noChangeAspect="1"/>
          </p:cNvGraphicFramePr>
          <p:nvPr/>
        </p:nvGraphicFramePr>
        <p:xfrm>
          <a:off x="323850" y="2852738"/>
          <a:ext cx="8532813" cy="3803650"/>
        </p:xfrm>
        <a:graphic>
          <a:graphicData uri="http://schemas.openxmlformats.org/presentationml/2006/ole">
            <mc:AlternateContent xmlns:mc="http://schemas.openxmlformats.org/markup-compatibility/2006">
              <mc:Choice xmlns:v="urn:schemas-microsoft-com:vml" Requires="v">
                <p:oleObj spid="_x0000_s69642" name="Visio" r:id="rId4" imgW="3743249" imgH="1688897" progId="Visio.Drawing.11">
                  <p:embed/>
                </p:oleObj>
              </mc:Choice>
              <mc:Fallback>
                <p:oleObj name="Visio" r:id="rId4" imgW="3743249" imgH="168889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l="2083" r="2380" b="5632"/>
                      <a:stretch>
                        <a:fillRect/>
                      </a:stretch>
                    </p:blipFill>
                    <p:spPr bwMode="auto">
                      <a:xfrm>
                        <a:off x="323850" y="2852738"/>
                        <a:ext cx="8532813" cy="38036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40" name="Rectangle 8"/>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69641" name="Rectangle 9"/>
          <p:cNvSpPr>
            <a:spLocks noChangeArrowheads="1"/>
          </p:cNvSpPr>
          <p:nvPr/>
        </p:nvSpPr>
        <p:spPr bwMode="auto">
          <a:xfrm>
            <a:off x="395288" y="981075"/>
            <a:ext cx="3024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u="sng"/>
              <a:t>a.</a:t>
            </a:r>
            <a:r>
              <a:rPr lang="zh-CN" altLang="en-US" u="sng"/>
              <a:t>单时钟方式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ox(in)">
                                      <p:cBhvr>
                                        <p:cTn id="7" dur="1000"/>
                                        <p:tgtEl>
                                          <p:spTgt spid="69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69641"/>
                                        </p:tgtEl>
                                        <p:attrNameLst>
                                          <p:attrName>style.visibility</p:attrName>
                                        </p:attrNameLst>
                                      </p:cBhvr>
                                      <p:to>
                                        <p:strVal val="visible"/>
                                      </p:to>
                                    </p:set>
                                    <p:anim calcmode="lin" valueType="num">
                                      <p:cBhvr>
                                        <p:cTn id="12" dur="1000" fill="hold"/>
                                        <p:tgtEl>
                                          <p:spTgt spid="69641"/>
                                        </p:tgtEl>
                                        <p:attrNameLst>
                                          <p:attrName>ppt_x</p:attrName>
                                        </p:attrNameLst>
                                      </p:cBhvr>
                                      <p:tavLst>
                                        <p:tav tm="0">
                                          <p:val>
                                            <p:strVal val="#ppt_x-.2"/>
                                          </p:val>
                                        </p:tav>
                                        <p:tav tm="100000">
                                          <p:val>
                                            <p:strVal val="#ppt_x"/>
                                          </p:val>
                                        </p:tav>
                                      </p:tavLst>
                                    </p:anim>
                                    <p:anim calcmode="lin" valueType="num">
                                      <p:cBhvr>
                                        <p:cTn id="13" dur="1000" fill="hold"/>
                                        <p:tgtEl>
                                          <p:spTgt spid="6964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964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9637"/>
                                        </p:tgtEl>
                                        <p:attrNameLst>
                                          <p:attrName>style.visibility</p:attrName>
                                        </p:attrNameLst>
                                      </p:cBhvr>
                                      <p:to>
                                        <p:strVal val="visible"/>
                                      </p:to>
                                    </p:set>
                                    <p:animEffect transition="in" filter="checkerboard(across)">
                                      <p:cBhvr>
                                        <p:cTn id="19" dur="500"/>
                                        <p:tgtEl>
                                          <p:spTgt spid="6963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69639"/>
                                        </p:tgtEl>
                                        <p:attrNameLst>
                                          <p:attrName>style.visibility</p:attrName>
                                        </p:attrNameLst>
                                      </p:cBhvr>
                                      <p:to>
                                        <p:strVal val="visible"/>
                                      </p:to>
                                    </p:set>
                                    <p:animEffect transition="in" filter="dissolve">
                                      <p:cBhvr>
                                        <p:cTn id="24" dur="10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7" grpId="0" autoUpdateAnimBg="0"/>
      <p:bldP spid="69641"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ChangeArrowheads="1"/>
          </p:cNvSpPr>
          <p:nvPr>
            <p:ph type="title"/>
          </p:nvPr>
        </p:nvSpPr>
        <p:spPr bwMode="auto">
          <a:xfrm>
            <a:off x="323850" y="4724400"/>
            <a:ext cx="8280400" cy="1512888"/>
          </a:xfrm>
          <a:noFill/>
          <a:ln w="57150" cmpd="thickThin">
            <a:solidFill>
              <a:srgbClr val="FFFF9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latin typeface="Times New Roman" pitchFamily="18" charset="0"/>
                <a:ea typeface="楷体_GB2312" pitchFamily="49" charset="-122"/>
              </a:rPr>
              <a:t>其中：</a:t>
            </a:r>
            <a:r>
              <a:rPr lang="en-US" altLang="zh-CN" sz="2800">
                <a:solidFill>
                  <a:schemeClr val="tx1"/>
                </a:solidFill>
                <a:latin typeface="Times New Roman" pitchFamily="18" charset="0"/>
                <a:ea typeface="楷体_GB2312" pitchFamily="49" charset="-122"/>
              </a:rPr>
              <a:t>LD</a:t>
            </a:r>
            <a:r>
              <a:rPr lang="en-US" altLang="zh-CN" sz="2800">
                <a:solidFill>
                  <a:schemeClr val="tx1"/>
                </a:solidFill>
                <a:latin typeface="Times New Roman" pitchFamily="18" charset="0"/>
                <a:ea typeface="楷体_GB2312" pitchFamily="49" charset="-122"/>
                <a:sym typeface="Symbol" pitchFamily="18" charset="2"/>
              </a:rPr>
              <a:t></a:t>
            </a:r>
            <a:r>
              <a:rPr lang="zh-CN" altLang="en-US" sz="2800">
                <a:solidFill>
                  <a:schemeClr val="tx1"/>
                </a:solidFill>
                <a:latin typeface="Times New Roman" pitchFamily="18" charset="0"/>
                <a:ea typeface="楷体_GB2312" pitchFamily="49" charset="-122"/>
                <a:sym typeface="Symbol" pitchFamily="18" charset="2"/>
              </a:rPr>
              <a:t>－异步置数端；</a:t>
            </a:r>
            <a:r>
              <a:rPr lang="en-US" altLang="zh-CN" sz="2800">
                <a:solidFill>
                  <a:schemeClr val="tx1"/>
                </a:solidFill>
                <a:latin typeface="Times New Roman" pitchFamily="18" charset="0"/>
                <a:ea typeface="楷体_GB2312" pitchFamily="49" charset="-122"/>
                <a:sym typeface="Symbol" pitchFamily="18" charset="2"/>
              </a:rPr>
              <a:t>S </a:t>
            </a:r>
            <a:r>
              <a:rPr lang="zh-CN" altLang="en-US" sz="2800">
                <a:solidFill>
                  <a:schemeClr val="tx1"/>
                </a:solidFill>
                <a:latin typeface="Times New Roman" pitchFamily="18" charset="0"/>
                <a:ea typeface="楷体_GB2312" pitchFamily="49" charset="-122"/>
                <a:sym typeface="Symbol" pitchFamily="18" charset="2"/>
              </a:rPr>
              <a:t>－计数控制端                    </a:t>
            </a:r>
            <a:r>
              <a:rPr lang="en-US" altLang="zh-CN" sz="2800">
                <a:solidFill>
                  <a:schemeClr val="tx1"/>
                </a:solidFill>
                <a:latin typeface="Times New Roman" pitchFamily="18" charset="0"/>
                <a:ea typeface="楷体_GB2312" pitchFamily="49" charset="-122"/>
                <a:sym typeface="Symbol" pitchFamily="18" charset="2"/>
              </a:rPr>
              <a:t>U / D</a:t>
            </a:r>
            <a:r>
              <a:rPr lang="zh-CN" altLang="en-US" sz="2800">
                <a:solidFill>
                  <a:schemeClr val="tx1"/>
                </a:solidFill>
                <a:latin typeface="Times New Roman" pitchFamily="18" charset="0"/>
                <a:ea typeface="楷体_GB2312" pitchFamily="49" charset="-122"/>
                <a:sym typeface="Symbol" pitchFamily="18" charset="2"/>
              </a:rPr>
              <a:t>－加减计数控制端； </a:t>
            </a:r>
            <a:r>
              <a:rPr lang="en-US" altLang="zh-CN" sz="2800">
                <a:solidFill>
                  <a:schemeClr val="tx1"/>
                </a:solidFill>
                <a:latin typeface="Times New Roman" pitchFamily="18" charset="0"/>
                <a:ea typeface="楷体_GB2312" pitchFamily="49" charset="-122"/>
                <a:sym typeface="Symbol" pitchFamily="18" charset="2"/>
              </a:rPr>
              <a:t>C / B</a:t>
            </a:r>
            <a:r>
              <a:rPr lang="zh-CN" altLang="en-US" sz="2800">
                <a:solidFill>
                  <a:schemeClr val="tx1"/>
                </a:solidFill>
                <a:latin typeface="Times New Roman" pitchFamily="18" charset="0"/>
                <a:ea typeface="楷体_GB2312" pitchFamily="49" charset="-122"/>
                <a:sym typeface="Symbol" pitchFamily="18" charset="2"/>
              </a:rPr>
              <a:t>－进位</a:t>
            </a:r>
            <a:r>
              <a:rPr lang="en-US" altLang="zh-CN" sz="2800">
                <a:solidFill>
                  <a:schemeClr val="tx1"/>
                </a:solidFill>
                <a:latin typeface="Times New Roman" pitchFamily="18" charset="0"/>
                <a:ea typeface="楷体_GB2312" pitchFamily="49" charset="-122"/>
                <a:sym typeface="Symbol" pitchFamily="18" charset="2"/>
              </a:rPr>
              <a:t>/</a:t>
            </a:r>
            <a:r>
              <a:rPr lang="zh-CN" altLang="en-US" sz="2800">
                <a:solidFill>
                  <a:schemeClr val="tx1"/>
                </a:solidFill>
                <a:latin typeface="Times New Roman" pitchFamily="18" charset="0"/>
                <a:ea typeface="楷体_GB2312" pitchFamily="49" charset="-122"/>
                <a:sym typeface="Symbol" pitchFamily="18" charset="2"/>
              </a:rPr>
              <a:t>借位输出端 </a:t>
            </a:r>
            <a:r>
              <a:rPr lang="en-US" altLang="zh-CN" sz="2800">
                <a:solidFill>
                  <a:schemeClr val="tx1"/>
                </a:solidFill>
                <a:latin typeface="Times New Roman" pitchFamily="18" charset="0"/>
                <a:ea typeface="楷体_GB2312" pitchFamily="49" charset="-122"/>
                <a:sym typeface="Symbol" pitchFamily="18" charset="2"/>
              </a:rPr>
              <a:t>D</a:t>
            </a:r>
            <a:r>
              <a:rPr lang="en-US" altLang="zh-CN" sz="2800" baseline="-25000">
                <a:solidFill>
                  <a:schemeClr val="tx1"/>
                </a:solidFill>
                <a:latin typeface="Times New Roman" pitchFamily="18" charset="0"/>
                <a:ea typeface="楷体_GB2312" pitchFamily="49" charset="-122"/>
                <a:sym typeface="Symbol" pitchFamily="18" charset="2"/>
              </a:rPr>
              <a:t>0 </a:t>
            </a:r>
            <a:r>
              <a:rPr lang="zh-CN" altLang="en-US" sz="2800">
                <a:solidFill>
                  <a:schemeClr val="tx1"/>
                </a:solidFill>
                <a:latin typeface="Times New Roman" pitchFamily="18" charset="0"/>
                <a:ea typeface="楷体_GB2312" pitchFamily="49" charset="-122"/>
                <a:sym typeface="Symbol" pitchFamily="18" charset="2"/>
              </a:rPr>
              <a:t>～ </a:t>
            </a:r>
            <a:r>
              <a:rPr lang="en-US" altLang="zh-CN" sz="2800">
                <a:solidFill>
                  <a:schemeClr val="tx1"/>
                </a:solidFill>
                <a:latin typeface="Times New Roman" pitchFamily="18" charset="0"/>
                <a:ea typeface="楷体_GB2312" pitchFamily="49" charset="-122"/>
                <a:sym typeface="Symbol" pitchFamily="18" charset="2"/>
              </a:rPr>
              <a:t>D</a:t>
            </a:r>
            <a:r>
              <a:rPr lang="en-US" altLang="zh-CN" sz="2800" baseline="-25000">
                <a:solidFill>
                  <a:schemeClr val="tx1"/>
                </a:solidFill>
                <a:latin typeface="Times New Roman" pitchFamily="18" charset="0"/>
                <a:ea typeface="楷体_GB2312" pitchFamily="49" charset="-122"/>
                <a:sym typeface="Symbol" pitchFamily="18" charset="2"/>
              </a:rPr>
              <a:t>3</a:t>
            </a:r>
            <a:r>
              <a:rPr lang="zh-CN" altLang="en-US" sz="2800">
                <a:solidFill>
                  <a:schemeClr val="tx1"/>
                </a:solidFill>
                <a:latin typeface="Times New Roman" pitchFamily="18" charset="0"/>
                <a:ea typeface="楷体_GB2312" pitchFamily="49" charset="-122"/>
                <a:sym typeface="Symbol" pitchFamily="18" charset="2"/>
              </a:rPr>
              <a:t>－预置数输入端； </a:t>
            </a:r>
            <a:r>
              <a:rPr lang="en-US" altLang="zh-CN" sz="2800">
                <a:solidFill>
                  <a:schemeClr val="tx1"/>
                </a:solidFill>
                <a:latin typeface="Times New Roman" pitchFamily="18" charset="0"/>
                <a:ea typeface="楷体_GB2312" pitchFamily="49" charset="-122"/>
                <a:sym typeface="Symbol" pitchFamily="18" charset="2"/>
              </a:rPr>
              <a:t>Q</a:t>
            </a:r>
            <a:r>
              <a:rPr lang="en-US" altLang="zh-CN" sz="2800" baseline="-25000">
                <a:solidFill>
                  <a:schemeClr val="tx1"/>
                </a:solidFill>
                <a:latin typeface="Times New Roman" pitchFamily="18" charset="0"/>
                <a:ea typeface="楷体_GB2312" pitchFamily="49" charset="-122"/>
                <a:sym typeface="Symbol" pitchFamily="18" charset="2"/>
              </a:rPr>
              <a:t>0 </a:t>
            </a:r>
            <a:r>
              <a:rPr lang="zh-CN" altLang="en-US" sz="2800">
                <a:solidFill>
                  <a:schemeClr val="tx1"/>
                </a:solidFill>
                <a:latin typeface="Times New Roman" pitchFamily="18" charset="0"/>
                <a:ea typeface="楷体_GB2312" pitchFamily="49" charset="-122"/>
                <a:sym typeface="Symbol" pitchFamily="18" charset="2"/>
              </a:rPr>
              <a:t>～ </a:t>
            </a:r>
            <a:r>
              <a:rPr lang="en-US" altLang="zh-CN" sz="2800">
                <a:solidFill>
                  <a:schemeClr val="tx1"/>
                </a:solidFill>
                <a:latin typeface="Times New Roman" pitchFamily="18" charset="0"/>
                <a:ea typeface="楷体_GB2312" pitchFamily="49" charset="-122"/>
                <a:sym typeface="Symbol" pitchFamily="18" charset="2"/>
              </a:rPr>
              <a:t>Q</a:t>
            </a:r>
            <a:r>
              <a:rPr lang="en-US" altLang="zh-CN" sz="2800" baseline="-25000">
                <a:solidFill>
                  <a:schemeClr val="tx1"/>
                </a:solidFill>
                <a:latin typeface="Times New Roman" pitchFamily="18" charset="0"/>
                <a:ea typeface="楷体_GB2312" pitchFamily="49" charset="-122"/>
                <a:sym typeface="Symbol" pitchFamily="18" charset="2"/>
              </a:rPr>
              <a:t>3</a:t>
            </a:r>
            <a:r>
              <a:rPr lang="zh-CN" altLang="en-US" sz="2800">
                <a:solidFill>
                  <a:schemeClr val="tx1"/>
                </a:solidFill>
                <a:latin typeface="Times New Roman" pitchFamily="18" charset="0"/>
                <a:ea typeface="楷体_GB2312" pitchFamily="49" charset="-122"/>
                <a:sym typeface="Symbol" pitchFamily="18" charset="2"/>
              </a:rPr>
              <a:t>－计数输出端</a:t>
            </a:r>
          </a:p>
        </p:txBody>
      </p:sp>
      <p:sp>
        <p:nvSpPr>
          <p:cNvPr id="70667" name="Rectangle 11"/>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70668" name="Object 12"/>
          <p:cNvGraphicFramePr>
            <a:graphicFrameLocks noChangeAspect="1"/>
          </p:cNvGraphicFramePr>
          <p:nvPr/>
        </p:nvGraphicFramePr>
        <p:xfrm>
          <a:off x="323850" y="692150"/>
          <a:ext cx="8532813" cy="3803650"/>
        </p:xfrm>
        <a:graphic>
          <a:graphicData uri="http://schemas.openxmlformats.org/presentationml/2006/ole">
            <mc:AlternateContent xmlns:mc="http://schemas.openxmlformats.org/markup-compatibility/2006">
              <mc:Choice xmlns:v="urn:schemas-microsoft-com:vml" Requires="v">
                <p:oleObj spid="_x0000_s70669" name="Visio" r:id="rId4" imgW="3743249" imgH="1688897" progId="Visio.Drawing.11">
                  <p:embed/>
                </p:oleObj>
              </mc:Choice>
              <mc:Fallback>
                <p:oleObj name="Visio" r:id="rId4" imgW="3743249" imgH="1688897"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l="2083" r="2380" b="5632"/>
                      <a:stretch>
                        <a:fillRect/>
                      </a:stretch>
                    </p:blipFill>
                    <p:spPr bwMode="auto">
                      <a:xfrm>
                        <a:off x="323850" y="692150"/>
                        <a:ext cx="8532813" cy="38036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0668"/>
                                        </p:tgtEl>
                                        <p:attrNameLst>
                                          <p:attrName>style.visibility</p:attrName>
                                        </p:attrNameLst>
                                      </p:cBhvr>
                                      <p:to>
                                        <p:strVal val="visible"/>
                                      </p:to>
                                    </p:set>
                                    <p:animEffect transition="in" filter="dissolve">
                                      <p:cBhvr>
                                        <p:cTn id="7" dur="1000"/>
                                        <p:tgtEl>
                                          <p:spTgt spid="706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0658"/>
                                        </p:tgtEl>
                                        <p:attrNameLst>
                                          <p:attrName>style.visibility</p:attrName>
                                        </p:attrNameLst>
                                      </p:cBhvr>
                                      <p:to>
                                        <p:strVal val="visible"/>
                                      </p:to>
                                    </p:set>
                                    <p:animEffect transition="in" filter="circle(in)">
                                      <p:cBhvr>
                                        <p:cTn id="12" dur="1000"/>
                                        <p:tgtEl>
                                          <p:spTgt spid="70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bwMode="auto">
          <a:xfrm>
            <a:off x="468313" y="4292600"/>
            <a:ext cx="1295400" cy="6477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注：</a:t>
            </a:r>
          </a:p>
        </p:txBody>
      </p:sp>
      <p:sp>
        <p:nvSpPr>
          <p:cNvPr id="296965" name="Text Box 5"/>
          <p:cNvSpPr txBox="1">
            <a:spLocks noChangeArrowheads="1"/>
          </p:cNvSpPr>
          <p:nvPr/>
        </p:nvSpPr>
        <p:spPr bwMode="auto">
          <a:xfrm>
            <a:off x="323850" y="3068638"/>
            <a:ext cx="853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endParaRPr kumimoji="1" lang="en-US" altLang="zh-CN" baseline="-25000"/>
          </a:p>
        </p:txBody>
      </p:sp>
      <p:sp>
        <p:nvSpPr>
          <p:cNvPr id="296969" name="Rectangle 9"/>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296971" name="Rectangle 11"/>
          <p:cNvSpPr>
            <a:spLocks noChangeArrowheads="1"/>
          </p:cNvSpPr>
          <p:nvPr/>
        </p:nvSpPr>
        <p:spPr bwMode="auto">
          <a:xfrm>
            <a:off x="323850" y="4797425"/>
            <a:ext cx="85693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i="1"/>
              <a:t>CLK</a:t>
            </a:r>
            <a:r>
              <a:rPr kumimoji="1" lang="en-US" altLang="zh-CN" baseline="-25000"/>
              <a:t>I</a:t>
            </a:r>
            <a:r>
              <a:rPr kumimoji="1" lang="zh-CN" altLang="en-US"/>
              <a:t>－计数脉冲输入端，上升沿动作</a:t>
            </a:r>
            <a:r>
              <a:rPr kumimoji="1" lang="en-US" altLang="zh-CN"/>
              <a:t>;</a:t>
            </a:r>
            <a:r>
              <a:rPr kumimoji="1" lang="zh-CN" altLang="en-US"/>
              <a:t>，</a:t>
            </a:r>
            <a:r>
              <a:rPr kumimoji="1" lang="en-US" altLang="zh-CN" i="1"/>
              <a:t>CLK</a:t>
            </a:r>
            <a:r>
              <a:rPr kumimoji="1" lang="en-US" altLang="zh-CN" baseline="-25000"/>
              <a:t>O</a:t>
            </a:r>
            <a:r>
              <a:rPr kumimoji="1" lang="zh-CN" altLang="en-US"/>
              <a:t>－串行时钟输出端，它等于（</a:t>
            </a:r>
            <a:r>
              <a:rPr kumimoji="1" lang="en-US" altLang="zh-CN" i="1"/>
              <a:t>CLK </a:t>
            </a:r>
            <a:r>
              <a:rPr kumimoji="1" lang="en-US" altLang="zh-CN">
                <a:sym typeface="Symbol" pitchFamily="18" charset="2"/>
              </a:rPr>
              <a:t></a:t>
            </a:r>
            <a:r>
              <a:rPr kumimoji="1" lang="en-US" altLang="zh-CN" baseline="-25000"/>
              <a:t>I</a:t>
            </a:r>
            <a:r>
              <a:rPr kumimoji="1" lang="en-US" altLang="zh-CN">
                <a:cs typeface="Times New Roman" pitchFamily="18" charset="0"/>
              </a:rPr>
              <a:t>·S</a:t>
            </a:r>
            <a:r>
              <a:rPr kumimoji="1" lang="en-US" altLang="zh-CN"/>
              <a:t>·C/B)</a:t>
            </a:r>
            <a:r>
              <a:rPr kumimoji="1" lang="en-US" altLang="zh-CN">
                <a:sym typeface="Symbol" pitchFamily="18" charset="2"/>
              </a:rPr>
              <a:t></a:t>
            </a:r>
            <a:r>
              <a:rPr kumimoji="1" lang="zh-CN" altLang="en-US">
                <a:sym typeface="Symbol" pitchFamily="18" charset="2"/>
              </a:rPr>
              <a:t>，即允许计数，且</a:t>
            </a:r>
            <a:r>
              <a:rPr kumimoji="1" lang="zh-CN" altLang="en-US"/>
              <a:t>当</a:t>
            </a:r>
            <a:r>
              <a:rPr kumimoji="1" lang="en-US" altLang="zh-CN"/>
              <a:t>C/B=1</a:t>
            </a:r>
            <a:r>
              <a:rPr kumimoji="1" lang="zh-CN" altLang="en-US"/>
              <a:t>时，在下一个</a:t>
            </a:r>
            <a:r>
              <a:rPr kumimoji="1" lang="en-US" altLang="zh-CN" i="1"/>
              <a:t>CLK</a:t>
            </a:r>
            <a:r>
              <a:rPr kumimoji="1" lang="en-US" altLang="zh-CN" baseline="-25000"/>
              <a:t>I</a:t>
            </a:r>
            <a:r>
              <a:rPr kumimoji="1" lang="zh-CN" altLang="en-US"/>
              <a:t>上升沿到达前</a:t>
            </a:r>
            <a:r>
              <a:rPr kumimoji="1" lang="en-US" altLang="zh-CN" i="1"/>
              <a:t>CLK</a:t>
            </a:r>
            <a:r>
              <a:rPr kumimoji="1" lang="en-US" altLang="zh-CN" baseline="-25000"/>
              <a:t>O</a:t>
            </a:r>
            <a:r>
              <a:rPr kumimoji="1" lang="zh-CN" altLang="en-US"/>
              <a:t>端有一个负脉冲输出。</a:t>
            </a:r>
            <a:endParaRPr kumimoji="1" lang="en-US" altLang="en-US"/>
          </a:p>
        </p:txBody>
      </p:sp>
      <p:graphicFrame>
        <p:nvGraphicFramePr>
          <p:cNvPr id="296972" name="Object 12"/>
          <p:cNvGraphicFramePr>
            <a:graphicFrameLocks noChangeAspect="1"/>
          </p:cNvGraphicFramePr>
          <p:nvPr/>
        </p:nvGraphicFramePr>
        <p:xfrm>
          <a:off x="539750" y="620713"/>
          <a:ext cx="7993063" cy="3563937"/>
        </p:xfrm>
        <a:graphic>
          <a:graphicData uri="http://schemas.openxmlformats.org/presentationml/2006/ole">
            <mc:AlternateContent xmlns:mc="http://schemas.openxmlformats.org/markup-compatibility/2006">
              <mc:Choice xmlns:v="urn:schemas-microsoft-com:vml" Requires="v">
                <p:oleObj spid="_x0000_s296973" name="Visio" r:id="rId4" imgW="3743249" imgH="1688897" progId="Visio.Drawing.11">
                  <p:embed/>
                </p:oleObj>
              </mc:Choice>
              <mc:Fallback>
                <p:oleObj name="Visio" r:id="rId4" imgW="3743249" imgH="1688897"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l="2083" r="2380" b="5632"/>
                      <a:stretch>
                        <a:fillRect/>
                      </a:stretch>
                    </p:blipFill>
                    <p:spPr bwMode="auto">
                      <a:xfrm>
                        <a:off x="539750" y="620713"/>
                        <a:ext cx="7993063" cy="3563937"/>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6972"/>
                                        </p:tgtEl>
                                        <p:attrNameLst>
                                          <p:attrName>style.visibility</p:attrName>
                                        </p:attrNameLst>
                                      </p:cBhvr>
                                      <p:to>
                                        <p:strVal val="visible"/>
                                      </p:to>
                                    </p:set>
                                    <p:animEffect transition="in" filter="dissolve">
                                      <p:cBhvr>
                                        <p:cTn id="7" dur="1000"/>
                                        <p:tgtEl>
                                          <p:spTgt spid="296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96962"/>
                                        </p:tgtEl>
                                        <p:attrNameLst>
                                          <p:attrName>style.visibility</p:attrName>
                                        </p:attrNameLst>
                                      </p:cBhvr>
                                      <p:to>
                                        <p:strVal val="visible"/>
                                      </p:to>
                                    </p:set>
                                    <p:anim calcmode="lin" valueType="num">
                                      <p:cBhvr>
                                        <p:cTn id="12" dur="1000" fill="hold"/>
                                        <p:tgtEl>
                                          <p:spTgt spid="296962"/>
                                        </p:tgtEl>
                                        <p:attrNameLst>
                                          <p:attrName>ppt_w</p:attrName>
                                        </p:attrNameLst>
                                      </p:cBhvr>
                                      <p:tavLst>
                                        <p:tav tm="0">
                                          <p:val>
                                            <p:fltVal val="0"/>
                                          </p:val>
                                        </p:tav>
                                        <p:tav tm="100000">
                                          <p:val>
                                            <p:strVal val="#ppt_w"/>
                                          </p:val>
                                        </p:tav>
                                      </p:tavLst>
                                    </p:anim>
                                    <p:anim calcmode="lin" valueType="num">
                                      <p:cBhvr>
                                        <p:cTn id="13" dur="1000" fill="hold"/>
                                        <p:tgtEl>
                                          <p:spTgt spid="296962"/>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96971"/>
                                        </p:tgtEl>
                                        <p:attrNameLst>
                                          <p:attrName>style.visibility</p:attrName>
                                        </p:attrNameLst>
                                      </p:cBhvr>
                                      <p:to>
                                        <p:strVal val="visible"/>
                                      </p:to>
                                    </p:set>
                                    <p:animEffect transition="in" filter="circle(in)">
                                      <p:cBhvr>
                                        <p:cTn id="18" dur="1000"/>
                                        <p:tgtEl>
                                          <p:spTgt spid="296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p:bldP spid="29697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8" name="Text Box 4"/>
          <p:cNvSpPr txBox="1">
            <a:spLocks noChangeArrowheads="1"/>
          </p:cNvSpPr>
          <p:nvPr/>
        </p:nvSpPr>
        <p:spPr bwMode="auto">
          <a:xfrm>
            <a:off x="250825" y="1125538"/>
            <a:ext cx="86423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74LS193</a:t>
            </a:r>
            <a:r>
              <a:rPr kumimoji="1" lang="zh-CN" altLang="en-US"/>
              <a:t>为双时钟加</a:t>
            </a:r>
            <a:r>
              <a:rPr kumimoji="1" lang="en-US" altLang="zh-CN"/>
              <a:t>/</a:t>
            </a:r>
            <a:r>
              <a:rPr kumimoji="1" lang="zh-CN" altLang="en-US"/>
              <a:t>减计数器，一个时钟用作加法计数脉冲，一个时钟用作减法计数脉冲，其图形符号和功能表如图</a:t>
            </a:r>
            <a:r>
              <a:rPr kumimoji="1" lang="en-US" altLang="zh-CN"/>
              <a:t>6.3.12</a:t>
            </a:r>
            <a:r>
              <a:rPr kumimoji="1" lang="zh-CN" altLang="en-US"/>
              <a:t>所示。</a:t>
            </a:r>
          </a:p>
        </p:txBody>
      </p:sp>
      <p:sp>
        <p:nvSpPr>
          <p:cNvPr id="297989" name="Rectangle 5"/>
          <p:cNvSpPr>
            <a:spLocks noGrp="1" noChangeArrowheads="1"/>
          </p:cNvSpPr>
          <p:nvPr>
            <p:ph type="title"/>
          </p:nvPr>
        </p:nvSpPr>
        <p:spPr bwMode="auto">
          <a:xfrm>
            <a:off x="179388" y="549275"/>
            <a:ext cx="3240087"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b.</a:t>
            </a:r>
            <a:r>
              <a:rPr lang="zh-CN" altLang="en-US" sz="2800" u="sng">
                <a:solidFill>
                  <a:schemeClr val="tx1"/>
                </a:solidFill>
                <a:effectLst/>
                <a:latin typeface="Times New Roman" pitchFamily="18" charset="0"/>
                <a:ea typeface="楷体_GB2312" pitchFamily="49" charset="-122"/>
              </a:rPr>
              <a:t>双时钟方式</a:t>
            </a:r>
          </a:p>
        </p:txBody>
      </p:sp>
      <p:sp>
        <p:nvSpPr>
          <p:cNvPr id="297990" name="Rectangle 6"/>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297991" name="Object 7"/>
          <p:cNvGraphicFramePr>
            <a:graphicFrameLocks noChangeAspect="1"/>
          </p:cNvGraphicFramePr>
          <p:nvPr/>
        </p:nvGraphicFramePr>
        <p:xfrm>
          <a:off x="468313" y="2708275"/>
          <a:ext cx="8424862" cy="3754438"/>
        </p:xfrm>
        <a:graphic>
          <a:graphicData uri="http://schemas.openxmlformats.org/presentationml/2006/ole">
            <mc:AlternateContent xmlns:mc="http://schemas.openxmlformats.org/markup-compatibility/2006">
              <mc:Choice xmlns:v="urn:schemas-microsoft-com:vml" Requires="v">
                <p:oleObj spid="_x0000_s297992" name="Visio" r:id="rId4" imgW="3743249" imgH="1688897" progId="Visio.Drawing.11">
                  <p:embed/>
                </p:oleObj>
              </mc:Choice>
              <mc:Fallback>
                <p:oleObj name="Visio" r:id="rId4" imgW="3743249" imgH="168889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l="2083" r="2380" b="5632"/>
                      <a:stretch>
                        <a:fillRect/>
                      </a:stretch>
                    </p:blipFill>
                    <p:spPr bwMode="auto">
                      <a:xfrm>
                        <a:off x="468313" y="2708275"/>
                        <a:ext cx="8424862" cy="375443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97989"/>
                                        </p:tgtEl>
                                        <p:attrNameLst>
                                          <p:attrName>style.visibility</p:attrName>
                                        </p:attrNameLst>
                                      </p:cBhvr>
                                      <p:to>
                                        <p:strVal val="visible"/>
                                      </p:to>
                                    </p:set>
                                    <p:anim calcmode="lin" valueType="num">
                                      <p:cBhvr>
                                        <p:cTn id="7" dur="1000" fill="hold"/>
                                        <p:tgtEl>
                                          <p:spTgt spid="297989"/>
                                        </p:tgtEl>
                                        <p:attrNameLst>
                                          <p:attrName>ppt_x</p:attrName>
                                        </p:attrNameLst>
                                      </p:cBhvr>
                                      <p:tavLst>
                                        <p:tav tm="0">
                                          <p:val>
                                            <p:strVal val="#ppt_x-.2"/>
                                          </p:val>
                                        </p:tav>
                                        <p:tav tm="100000">
                                          <p:val>
                                            <p:strVal val="#ppt_x"/>
                                          </p:val>
                                        </p:tav>
                                      </p:tavLst>
                                    </p:anim>
                                    <p:anim calcmode="lin" valueType="num">
                                      <p:cBhvr>
                                        <p:cTn id="8" dur="1000" fill="hold"/>
                                        <p:tgtEl>
                                          <p:spTgt spid="29798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79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97988"/>
                                        </p:tgtEl>
                                        <p:attrNameLst>
                                          <p:attrName>style.visibility</p:attrName>
                                        </p:attrNameLst>
                                      </p:cBhvr>
                                      <p:to>
                                        <p:strVal val="visible"/>
                                      </p:to>
                                    </p:set>
                                    <p:animEffect transition="in" filter="circle(in)">
                                      <p:cBhvr>
                                        <p:cTn id="14" dur="1000"/>
                                        <p:tgtEl>
                                          <p:spTgt spid="29798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97991"/>
                                        </p:tgtEl>
                                        <p:attrNameLst>
                                          <p:attrName>style.visibility</p:attrName>
                                        </p:attrNameLst>
                                      </p:cBhvr>
                                      <p:to>
                                        <p:strVal val="visible"/>
                                      </p:to>
                                    </p:set>
                                    <p:animEffect transition="in" filter="dissolve">
                                      <p:cBhvr>
                                        <p:cTn id="19" dur="1000"/>
                                        <p:tgtEl>
                                          <p:spTgt spid="297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p:bldP spid="29798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2" name="Rectangle 4"/>
          <p:cNvSpPr>
            <a:spLocks noChangeArrowheads="1"/>
          </p:cNvSpPr>
          <p:nvPr/>
        </p:nvSpPr>
        <p:spPr bwMode="auto">
          <a:xfrm>
            <a:off x="250825" y="1557338"/>
            <a:ext cx="3744913"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基本原理：在四位二进制计数器基础上修改，当计到</a:t>
            </a:r>
            <a:r>
              <a:rPr lang="en-US" altLang="zh-CN"/>
              <a:t>1001</a:t>
            </a:r>
            <a:r>
              <a:rPr lang="zh-CN" altLang="en-US"/>
              <a:t>时，则下一个</a:t>
            </a:r>
            <a:r>
              <a:rPr lang="en-US" altLang="zh-CN" i="1"/>
              <a:t>CLK</a:t>
            </a:r>
            <a:r>
              <a:rPr lang="zh-CN" altLang="en-US"/>
              <a:t>电路状态回到</a:t>
            </a:r>
            <a:r>
              <a:rPr lang="en-US" altLang="zh-CN"/>
              <a:t>0000</a:t>
            </a:r>
            <a:r>
              <a:rPr lang="zh-CN" altLang="en-US"/>
              <a:t>。</a:t>
            </a:r>
          </a:p>
        </p:txBody>
      </p:sp>
      <p:sp>
        <p:nvSpPr>
          <p:cNvPr id="299014" name="Rectangle 6"/>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299015" name="Rectangle 7"/>
          <p:cNvSpPr>
            <a:spLocks noGrp="1" noChangeArrowheads="1"/>
          </p:cNvSpPr>
          <p:nvPr>
            <p:ph type="title"/>
          </p:nvPr>
        </p:nvSpPr>
        <p:spPr bwMode="auto">
          <a:xfrm>
            <a:off x="179388" y="549275"/>
            <a:ext cx="4248150"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2. </a:t>
            </a:r>
            <a:r>
              <a:rPr lang="zh-CN" altLang="en-US" sz="2800" u="sng">
                <a:solidFill>
                  <a:schemeClr val="tx1"/>
                </a:solidFill>
                <a:effectLst/>
                <a:latin typeface="Times New Roman" pitchFamily="18" charset="0"/>
                <a:ea typeface="楷体_GB2312" pitchFamily="49" charset="-122"/>
              </a:rPr>
              <a:t>同步十进制计数器：</a:t>
            </a:r>
          </a:p>
        </p:txBody>
      </p:sp>
      <p:sp>
        <p:nvSpPr>
          <p:cNvPr id="299016" name="Rectangle 8"/>
          <p:cNvSpPr>
            <a:spLocks noChangeArrowheads="1"/>
          </p:cNvSpPr>
          <p:nvPr/>
        </p:nvSpPr>
        <p:spPr bwMode="auto">
          <a:xfrm>
            <a:off x="250825" y="1052513"/>
            <a:ext cx="2952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①</a:t>
            </a:r>
            <a:r>
              <a:rPr lang="zh-CN" altLang="en-US"/>
              <a:t>加法计数器</a:t>
            </a:r>
          </a:p>
        </p:txBody>
      </p:sp>
      <p:grpSp>
        <p:nvGrpSpPr>
          <p:cNvPr id="299022" name="Group 14"/>
          <p:cNvGrpSpPr>
            <a:grpSpLocks/>
          </p:cNvGrpSpPr>
          <p:nvPr/>
        </p:nvGrpSpPr>
        <p:grpSpPr bwMode="auto">
          <a:xfrm>
            <a:off x="3995738" y="476250"/>
            <a:ext cx="4911725" cy="5184775"/>
            <a:chOff x="2562" y="300"/>
            <a:chExt cx="3094" cy="3266"/>
          </a:xfrm>
        </p:grpSpPr>
        <p:graphicFrame>
          <p:nvGraphicFramePr>
            <p:cNvPr id="299013" name="Object 5"/>
            <p:cNvGraphicFramePr>
              <a:graphicFrameLocks noChangeAspect="1"/>
            </p:cNvGraphicFramePr>
            <p:nvPr/>
          </p:nvGraphicFramePr>
          <p:xfrm>
            <a:off x="2562" y="300"/>
            <a:ext cx="3094" cy="3266"/>
          </p:xfrm>
          <a:graphic>
            <a:graphicData uri="http://schemas.openxmlformats.org/presentationml/2006/ole">
              <mc:AlternateContent xmlns:mc="http://schemas.openxmlformats.org/markup-compatibility/2006">
                <mc:Choice xmlns:v="urn:schemas-microsoft-com:vml" Requires="v">
                  <p:oleObj spid="_x0000_s299025" name="Visio" r:id="rId4" imgW="2814523" imgH="4378147" progId="Visio.Drawing.11">
                    <p:embed/>
                  </p:oleObj>
                </mc:Choice>
                <mc:Fallback>
                  <p:oleObj name="Visio" r:id="rId4" imgW="2814523" imgH="4378147"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b="32153"/>
                        <a:stretch>
                          <a:fillRect/>
                        </a:stretch>
                      </p:blipFill>
                      <p:spPr bwMode="auto">
                        <a:xfrm>
                          <a:off x="2562" y="300"/>
                          <a:ext cx="3094" cy="3266"/>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9017" name="Rectangle 9"/>
            <p:cNvSpPr>
              <a:spLocks noChangeArrowheads="1"/>
            </p:cNvSpPr>
            <p:nvPr/>
          </p:nvSpPr>
          <p:spPr bwMode="auto">
            <a:xfrm>
              <a:off x="2562" y="3022"/>
              <a:ext cx="3085" cy="544"/>
            </a:xfrm>
            <a:prstGeom prst="rect">
              <a:avLst/>
            </a:prstGeom>
            <a:solidFill>
              <a:schemeClr val="accent2">
                <a:alpha val="21001"/>
              </a:scheme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aphicFrame>
        <p:nvGraphicFramePr>
          <p:cNvPr id="299023" name="Object 15"/>
          <p:cNvGraphicFramePr>
            <a:graphicFrameLocks noChangeAspect="1"/>
          </p:cNvGraphicFramePr>
          <p:nvPr/>
        </p:nvGraphicFramePr>
        <p:xfrm>
          <a:off x="323850" y="4581525"/>
          <a:ext cx="2592388" cy="606425"/>
        </p:xfrm>
        <a:graphic>
          <a:graphicData uri="http://schemas.openxmlformats.org/presentationml/2006/ole">
            <mc:AlternateContent xmlns:mc="http://schemas.openxmlformats.org/markup-compatibility/2006">
              <mc:Choice xmlns:v="urn:schemas-microsoft-com:vml" Requires="v">
                <p:oleObj spid="_x0000_s299026" name="公式" r:id="rId6" imgW="1002960" imgH="228600" progId="Equation.3">
                  <p:embed/>
                </p:oleObj>
              </mc:Choice>
              <mc:Fallback>
                <p:oleObj name="公式" r:id="rId6" imgW="1002960" imgH="2286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4581525"/>
                        <a:ext cx="2592388" cy="6064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4" name="Object 16"/>
          <p:cNvGraphicFramePr>
            <a:graphicFrameLocks noChangeAspect="1"/>
          </p:cNvGraphicFramePr>
          <p:nvPr/>
        </p:nvGraphicFramePr>
        <p:xfrm>
          <a:off x="323850" y="6021388"/>
          <a:ext cx="4535488" cy="549275"/>
        </p:xfrm>
        <a:graphic>
          <a:graphicData uri="http://schemas.openxmlformats.org/presentationml/2006/ole">
            <mc:AlternateContent xmlns:mc="http://schemas.openxmlformats.org/markup-compatibility/2006">
              <mc:Choice xmlns:v="urn:schemas-microsoft-com:vml" Requires="v">
                <p:oleObj spid="_x0000_s299027" name="公式" r:id="rId8" imgW="1917360" imgH="228600" progId="Equation.3">
                  <p:embed/>
                </p:oleObj>
              </mc:Choice>
              <mc:Fallback>
                <p:oleObj name="公式" r:id="rId8" imgW="1917360" imgH="2286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6021388"/>
                        <a:ext cx="4535488" cy="5492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9015"/>
                                        </p:tgtEl>
                                        <p:attrNameLst>
                                          <p:attrName>style.visibility</p:attrName>
                                        </p:attrNameLst>
                                      </p:cBhvr>
                                      <p:to>
                                        <p:strVal val="visible"/>
                                      </p:to>
                                    </p:set>
                                    <p:animEffect transition="in" filter="box(in)">
                                      <p:cBhvr>
                                        <p:cTn id="7" dur="1000"/>
                                        <p:tgtEl>
                                          <p:spTgt spid="2990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99016"/>
                                        </p:tgtEl>
                                        <p:attrNameLst>
                                          <p:attrName>style.visibility</p:attrName>
                                        </p:attrNameLst>
                                      </p:cBhvr>
                                      <p:to>
                                        <p:strVal val="visible"/>
                                      </p:to>
                                    </p:set>
                                    <p:anim calcmode="lin" valueType="num">
                                      <p:cBhvr>
                                        <p:cTn id="12" dur="1000" fill="hold"/>
                                        <p:tgtEl>
                                          <p:spTgt spid="299016"/>
                                        </p:tgtEl>
                                        <p:attrNameLst>
                                          <p:attrName>ppt_x</p:attrName>
                                        </p:attrNameLst>
                                      </p:cBhvr>
                                      <p:tavLst>
                                        <p:tav tm="0">
                                          <p:val>
                                            <p:strVal val="#ppt_x-.2"/>
                                          </p:val>
                                        </p:tav>
                                        <p:tav tm="100000">
                                          <p:val>
                                            <p:strVal val="#ppt_x"/>
                                          </p:val>
                                        </p:tav>
                                      </p:tavLst>
                                    </p:anim>
                                    <p:anim calcmode="lin" valueType="num">
                                      <p:cBhvr>
                                        <p:cTn id="13" dur="1000" fill="hold"/>
                                        <p:tgtEl>
                                          <p:spTgt spid="29901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9901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99022"/>
                                        </p:tgtEl>
                                        <p:attrNameLst>
                                          <p:attrName>style.visibility</p:attrName>
                                        </p:attrNameLst>
                                      </p:cBhvr>
                                      <p:to>
                                        <p:strVal val="visible"/>
                                      </p:to>
                                    </p:set>
                                    <p:animEffect transition="in" filter="dissolve">
                                      <p:cBhvr>
                                        <p:cTn id="19" dur="1000"/>
                                        <p:tgtEl>
                                          <p:spTgt spid="29902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99012"/>
                                        </p:tgtEl>
                                        <p:attrNameLst>
                                          <p:attrName>style.visibility</p:attrName>
                                        </p:attrNameLst>
                                      </p:cBhvr>
                                      <p:to>
                                        <p:strVal val="visible"/>
                                      </p:to>
                                    </p:set>
                                    <p:animEffect transition="in" filter="circle(in)">
                                      <p:cBhvr>
                                        <p:cTn id="24" dur="1000"/>
                                        <p:tgtEl>
                                          <p:spTgt spid="2990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99023"/>
                                        </p:tgtEl>
                                        <p:attrNameLst>
                                          <p:attrName>style.visibility</p:attrName>
                                        </p:attrNameLst>
                                      </p:cBhvr>
                                      <p:to>
                                        <p:strVal val="visible"/>
                                      </p:to>
                                    </p:set>
                                    <p:animEffect transition="in" filter="dissolve">
                                      <p:cBhvr>
                                        <p:cTn id="29" dur="1000"/>
                                        <p:tgtEl>
                                          <p:spTgt spid="29902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299024"/>
                                        </p:tgtEl>
                                        <p:attrNameLst>
                                          <p:attrName>style.visibility</p:attrName>
                                        </p:attrNameLst>
                                      </p:cBhvr>
                                      <p:to>
                                        <p:strVal val="visible"/>
                                      </p:to>
                                    </p:set>
                                    <p:animEffect transition="in" filter="dissolve">
                                      <p:cBhvr>
                                        <p:cTn id="34" dur="1000"/>
                                        <p:tgtEl>
                                          <p:spTgt spid="299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p:bldP spid="299015" grpId="0"/>
      <p:bldP spid="2990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bwMode="auto">
          <a:xfrm>
            <a:off x="0" y="0"/>
            <a:ext cx="2601913" cy="7064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3600" u="sng">
                <a:solidFill>
                  <a:srgbClr val="FFFF99"/>
                </a:solidFill>
                <a:effectLst/>
                <a:latin typeface="Times New Roman" pitchFamily="18" charset="0"/>
                <a:ea typeface="楷体_GB2312" pitchFamily="49" charset="-122"/>
              </a:rPr>
              <a:t>6.1 </a:t>
            </a:r>
            <a:r>
              <a:rPr kumimoji="1" lang="zh-CN" altLang="en-US" sz="3600" u="sng">
                <a:solidFill>
                  <a:srgbClr val="FFFF99"/>
                </a:solidFill>
                <a:effectLst/>
                <a:latin typeface="Times New Roman" pitchFamily="18" charset="0"/>
                <a:ea typeface="楷体_GB2312" pitchFamily="49" charset="-122"/>
              </a:rPr>
              <a:t>概述</a:t>
            </a:r>
          </a:p>
        </p:txBody>
      </p:sp>
      <p:grpSp>
        <p:nvGrpSpPr>
          <p:cNvPr id="278532" name="Group 4"/>
          <p:cNvGrpSpPr>
            <a:grpSpLocks/>
          </p:cNvGrpSpPr>
          <p:nvPr/>
        </p:nvGrpSpPr>
        <p:grpSpPr bwMode="auto">
          <a:xfrm>
            <a:off x="1331913" y="836613"/>
            <a:ext cx="6696075" cy="3386137"/>
            <a:chOff x="1429" y="2024"/>
            <a:chExt cx="4218" cy="2133"/>
          </a:xfrm>
        </p:grpSpPr>
        <p:pic>
          <p:nvPicPr>
            <p:cNvPr id="278533" name="Picture 5" descr="6-1-2"/>
            <p:cNvPicPr>
              <a:picLocks noChangeAspect="1" noChangeArrowheads="1"/>
            </p:cNvPicPr>
            <p:nvPr/>
          </p:nvPicPr>
          <p:blipFill>
            <a:blip r:embed="rId4">
              <a:extLst>
                <a:ext uri="{28A0092B-C50C-407E-A947-70E740481C1C}">
                  <a14:useLocalDpi xmlns:a14="http://schemas.microsoft.com/office/drawing/2010/main" val="0"/>
                </a:ext>
              </a:extLst>
            </a:blip>
            <a:srcRect t="8310" b="5888"/>
            <a:stretch>
              <a:fillRect/>
            </a:stretch>
          </p:blipFill>
          <p:spPr bwMode="auto">
            <a:xfrm>
              <a:off x="1429" y="2024"/>
              <a:ext cx="4218" cy="213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78534" name="Rectangle 6"/>
            <p:cNvSpPr>
              <a:spLocks noChangeArrowheads="1"/>
            </p:cNvSpPr>
            <p:nvPr/>
          </p:nvSpPr>
          <p:spPr bwMode="auto">
            <a:xfrm>
              <a:off x="1429" y="3838"/>
              <a:ext cx="10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图</a:t>
              </a:r>
              <a:r>
                <a:rPr lang="en-US" altLang="zh-CN" sz="2400">
                  <a:solidFill>
                    <a:srgbClr val="000000"/>
                  </a:solidFill>
                </a:rPr>
                <a:t>6.1.1</a:t>
              </a:r>
            </a:p>
          </p:txBody>
        </p:sp>
      </p:grpSp>
      <p:sp>
        <p:nvSpPr>
          <p:cNvPr id="278535" name="Rectangle 7"/>
          <p:cNvSpPr>
            <a:spLocks noChangeArrowheads="1"/>
          </p:cNvSpPr>
          <p:nvPr/>
        </p:nvSpPr>
        <p:spPr bwMode="auto">
          <a:xfrm>
            <a:off x="323850" y="1196975"/>
            <a:ext cx="224313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3600" u="sng">
              <a:solidFill>
                <a:srgbClr val="FFFF99"/>
              </a:solidFill>
            </a:endParaRPr>
          </a:p>
        </p:txBody>
      </p:sp>
      <p:graphicFrame>
        <p:nvGraphicFramePr>
          <p:cNvPr id="278536" name="Object 8"/>
          <p:cNvGraphicFramePr>
            <a:graphicFrameLocks noChangeAspect="1"/>
          </p:cNvGraphicFramePr>
          <p:nvPr/>
        </p:nvGraphicFramePr>
        <p:xfrm>
          <a:off x="250825" y="4652963"/>
          <a:ext cx="8497888" cy="1576387"/>
        </p:xfrm>
        <a:graphic>
          <a:graphicData uri="http://schemas.openxmlformats.org/presentationml/2006/ole">
            <mc:AlternateContent xmlns:mc="http://schemas.openxmlformats.org/markup-compatibility/2006">
              <mc:Choice xmlns:v="urn:schemas-microsoft-com:vml" Requires="v">
                <p:oleObj spid="_x0000_s278537" name="公式" r:id="rId5" imgW="3835080" imgH="711000" progId="Equation.3">
                  <p:embed/>
                </p:oleObj>
              </mc:Choice>
              <mc:Fallback>
                <p:oleObj name="公式" r:id="rId5" imgW="3835080" imgH="711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652963"/>
                        <a:ext cx="8497888" cy="1576387"/>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10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8536"/>
                                        </p:tgtEl>
                                        <p:attrNameLst>
                                          <p:attrName>style.visibility</p:attrName>
                                        </p:attrNameLst>
                                      </p:cBhvr>
                                      <p:to>
                                        <p:strVal val="visible"/>
                                      </p:to>
                                    </p:set>
                                    <p:animEffect transition="in" filter="fade">
                                      <p:cBhvr>
                                        <p:cTn id="12" dur="2000"/>
                                        <p:tgtEl>
                                          <p:spTgt spid="278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7" name="Text Box 7"/>
          <p:cNvSpPr txBox="1">
            <a:spLocks noChangeArrowheads="1"/>
          </p:cNvSpPr>
          <p:nvPr/>
        </p:nvSpPr>
        <p:spPr bwMode="auto">
          <a:xfrm>
            <a:off x="250825" y="1268413"/>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a. </a:t>
            </a:r>
            <a:r>
              <a:rPr kumimoji="1" lang="zh-CN" altLang="en-US" u="sng"/>
              <a:t>驱动方程：</a:t>
            </a:r>
          </a:p>
        </p:txBody>
      </p:sp>
      <p:graphicFrame>
        <p:nvGraphicFramePr>
          <p:cNvPr id="71688" name="Object 8"/>
          <p:cNvGraphicFramePr>
            <a:graphicFrameLocks noChangeAspect="1"/>
          </p:cNvGraphicFramePr>
          <p:nvPr/>
        </p:nvGraphicFramePr>
        <p:xfrm>
          <a:off x="468313" y="2060575"/>
          <a:ext cx="3889375" cy="2662238"/>
        </p:xfrm>
        <a:graphic>
          <a:graphicData uri="http://schemas.openxmlformats.org/presentationml/2006/ole">
            <mc:AlternateContent xmlns:mc="http://schemas.openxmlformats.org/markup-compatibility/2006">
              <mc:Choice xmlns:v="urn:schemas-microsoft-com:vml" Requires="v">
                <p:oleObj spid="_x0000_s71696" name="公式" r:id="rId4" imgW="1168200" imgH="799920" progId="Equation.3">
                  <p:embed/>
                </p:oleObj>
              </mc:Choice>
              <mc:Fallback>
                <p:oleObj name="公式" r:id="rId4" imgW="1168200" imgH="79992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060575"/>
                        <a:ext cx="3889375" cy="266223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91" name="Rectangle 11"/>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71692" name="Rectangle 12"/>
          <p:cNvSpPr>
            <a:spLocks noGrp="1" noChangeArrowheads="1"/>
          </p:cNvSpPr>
          <p:nvPr>
            <p:ph type="title"/>
          </p:nvPr>
        </p:nvSpPr>
        <p:spPr bwMode="auto">
          <a:xfrm>
            <a:off x="250825" y="620713"/>
            <a:ext cx="4537075" cy="6477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其电路如图</a:t>
            </a:r>
            <a:r>
              <a:rPr kumimoji="1" lang="en-US" altLang="zh-CN" sz="2800">
                <a:solidFill>
                  <a:schemeClr val="tx1"/>
                </a:solidFill>
                <a:effectLst/>
                <a:latin typeface="Times New Roman" pitchFamily="18" charset="0"/>
                <a:ea typeface="楷体_GB2312" pitchFamily="49" charset="-122"/>
              </a:rPr>
              <a:t>6.3.13</a:t>
            </a:r>
            <a:r>
              <a:rPr kumimoji="1" lang="zh-CN" altLang="en-US" sz="2800">
                <a:solidFill>
                  <a:schemeClr val="tx1"/>
                </a:solidFill>
                <a:effectLst/>
                <a:latin typeface="Times New Roman" pitchFamily="18" charset="0"/>
                <a:ea typeface="楷体_GB2312" pitchFamily="49" charset="-122"/>
              </a:rPr>
              <a:t>所示。</a:t>
            </a:r>
          </a:p>
        </p:txBody>
      </p:sp>
      <p:grpSp>
        <p:nvGrpSpPr>
          <p:cNvPr id="71695" name="Group 15"/>
          <p:cNvGrpSpPr>
            <a:grpSpLocks/>
          </p:cNvGrpSpPr>
          <p:nvPr/>
        </p:nvGrpSpPr>
        <p:grpSpPr bwMode="auto">
          <a:xfrm>
            <a:off x="5167313" y="188913"/>
            <a:ext cx="3706812" cy="6434137"/>
            <a:chOff x="3255" y="119"/>
            <a:chExt cx="2335" cy="4053"/>
          </a:xfrm>
        </p:grpSpPr>
        <p:pic>
          <p:nvPicPr>
            <p:cNvPr id="71693" name="Picture 13" descr="6-3-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 y="119"/>
              <a:ext cx="2335" cy="4037"/>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1694" name="Rectangle 14"/>
            <p:cNvSpPr>
              <a:spLocks noChangeArrowheads="1"/>
            </p:cNvSpPr>
            <p:nvPr/>
          </p:nvSpPr>
          <p:spPr bwMode="auto">
            <a:xfrm>
              <a:off x="3288" y="3884"/>
              <a:ext cx="10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6.3.13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71692"/>
                                        </p:tgtEl>
                                        <p:attrNameLst>
                                          <p:attrName>style.visibility</p:attrName>
                                        </p:attrNameLst>
                                      </p:cBhvr>
                                      <p:to>
                                        <p:strVal val="visible"/>
                                      </p:to>
                                    </p:set>
                                    <p:anim calcmode="lin" valueType="num">
                                      <p:cBhvr>
                                        <p:cTn id="7" dur="1000" fill="hold"/>
                                        <p:tgtEl>
                                          <p:spTgt spid="71692"/>
                                        </p:tgtEl>
                                        <p:attrNameLst>
                                          <p:attrName>ppt_x</p:attrName>
                                        </p:attrNameLst>
                                      </p:cBhvr>
                                      <p:tavLst>
                                        <p:tav tm="0">
                                          <p:val>
                                            <p:strVal val="#ppt_x-.2"/>
                                          </p:val>
                                        </p:tav>
                                        <p:tav tm="100000">
                                          <p:val>
                                            <p:strVal val="#ppt_x"/>
                                          </p:val>
                                        </p:tav>
                                      </p:tavLst>
                                    </p:anim>
                                    <p:anim calcmode="lin" valueType="num">
                                      <p:cBhvr>
                                        <p:cTn id="8" dur="1000" fill="hold"/>
                                        <p:tgtEl>
                                          <p:spTgt spid="71692"/>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71695"/>
                                        </p:tgtEl>
                                        <p:attrNameLst>
                                          <p:attrName>style.visibility</p:attrName>
                                        </p:attrNameLst>
                                      </p:cBhvr>
                                      <p:to>
                                        <p:strVal val="visible"/>
                                      </p:to>
                                    </p:set>
                                    <p:animEffect transition="in" filter="dissolve">
                                      <p:cBhvr>
                                        <p:cTn id="14" dur="1000"/>
                                        <p:tgtEl>
                                          <p:spTgt spid="716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71687"/>
                                        </p:tgtEl>
                                        <p:attrNameLst>
                                          <p:attrName>style.visibility</p:attrName>
                                        </p:attrNameLst>
                                      </p:cBhvr>
                                      <p:to>
                                        <p:strVal val="visible"/>
                                      </p:to>
                                    </p:set>
                                    <p:animEffect transition="in" filter="box(in)">
                                      <p:cBhvr>
                                        <p:cTn id="19" dur="1000"/>
                                        <p:tgtEl>
                                          <p:spTgt spid="7168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71688"/>
                                        </p:tgtEl>
                                        <p:attrNameLst>
                                          <p:attrName>style.visibility</p:attrName>
                                        </p:attrNameLst>
                                      </p:cBhvr>
                                      <p:to>
                                        <p:strVal val="visible"/>
                                      </p:to>
                                    </p:set>
                                    <p:animEffect transition="in" filter="fade">
                                      <p:cBhvr>
                                        <p:cTn id="24" dur="10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autoUpdateAnimBg="0"/>
      <p:bldP spid="7169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Text Box 4"/>
          <p:cNvSpPr txBox="1">
            <a:spLocks noGrp="1" noChangeArrowheads="1"/>
          </p:cNvSpPr>
          <p:nvPr>
            <p:ph type="title"/>
          </p:nvPr>
        </p:nvSpPr>
        <p:spPr bwMode="auto">
          <a:xfrm>
            <a:off x="250825" y="692150"/>
            <a:ext cx="8229600" cy="5048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en-US" altLang="zh-CN" sz="2800" u="sng">
                <a:solidFill>
                  <a:schemeClr val="tx1"/>
                </a:solidFill>
                <a:effectLst/>
                <a:latin typeface="Times New Roman" pitchFamily="18" charset="0"/>
                <a:ea typeface="楷体_GB2312" pitchFamily="49" charset="-122"/>
              </a:rPr>
              <a:t>b. </a:t>
            </a:r>
            <a:r>
              <a:rPr kumimoji="1" lang="zh-CN" altLang="en-US" sz="2800" u="sng">
                <a:solidFill>
                  <a:schemeClr val="tx1"/>
                </a:solidFill>
                <a:effectLst/>
                <a:latin typeface="Times New Roman" pitchFamily="18" charset="0"/>
                <a:ea typeface="楷体_GB2312" pitchFamily="49" charset="-122"/>
              </a:rPr>
              <a:t>状态方程和转换图为：</a:t>
            </a:r>
          </a:p>
        </p:txBody>
      </p:sp>
      <p:graphicFrame>
        <p:nvGraphicFramePr>
          <p:cNvPr id="300037" name="Object 5"/>
          <p:cNvGraphicFramePr>
            <a:graphicFrameLocks noChangeAspect="1"/>
          </p:cNvGraphicFramePr>
          <p:nvPr/>
        </p:nvGraphicFramePr>
        <p:xfrm>
          <a:off x="395288" y="1460500"/>
          <a:ext cx="7777162" cy="2592388"/>
        </p:xfrm>
        <a:graphic>
          <a:graphicData uri="http://schemas.openxmlformats.org/presentationml/2006/ole">
            <mc:AlternateContent xmlns:mc="http://schemas.openxmlformats.org/markup-compatibility/2006">
              <mc:Choice xmlns:v="urn:schemas-microsoft-com:vml" Requires="v">
                <p:oleObj spid="_x0000_s300044" name="公式" r:id="rId4" imgW="2705040" imgH="901440" progId="Equation.3">
                  <p:embed/>
                </p:oleObj>
              </mc:Choice>
              <mc:Fallback>
                <p:oleObj name="公式" r:id="rId4" imgW="2705040" imgH="9014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460500"/>
                        <a:ext cx="7777162" cy="259238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0038" name="Rectangle 6"/>
          <p:cNvSpPr>
            <a:spLocks noChangeArrowheads="1"/>
          </p:cNvSpPr>
          <p:nvPr/>
        </p:nvSpPr>
        <p:spPr bwMode="auto">
          <a:xfrm>
            <a:off x="0" y="0"/>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pic>
        <p:nvPicPr>
          <p:cNvPr id="30003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412875"/>
            <a:ext cx="7272337" cy="500221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00040" name="AutoShape 8"/>
          <p:cNvSpPr>
            <a:spLocks noChangeArrowheads="1"/>
          </p:cNvSpPr>
          <p:nvPr/>
        </p:nvSpPr>
        <p:spPr bwMode="auto">
          <a:xfrm>
            <a:off x="2555875" y="3284538"/>
            <a:ext cx="2376488" cy="1081087"/>
          </a:xfrm>
          <a:prstGeom prst="curvedDownArrow">
            <a:avLst>
              <a:gd name="adj1" fmla="val 43965"/>
              <a:gd name="adj2" fmla="val 87930"/>
              <a:gd name="adj3" fmla="val 33333"/>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0041" name="Text Box 9"/>
          <p:cNvSpPr txBox="1">
            <a:spLocks noChangeArrowheads="1"/>
          </p:cNvSpPr>
          <p:nvPr/>
        </p:nvSpPr>
        <p:spPr bwMode="auto">
          <a:xfrm>
            <a:off x="2771775" y="4221163"/>
            <a:ext cx="1871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FF3300"/>
                </a:solidFill>
              </a:rPr>
              <a:t>有效循环</a:t>
            </a:r>
          </a:p>
        </p:txBody>
      </p:sp>
      <p:sp>
        <p:nvSpPr>
          <p:cNvPr id="300043" name="Text Box 11"/>
          <p:cNvSpPr txBox="1">
            <a:spLocks noChangeArrowheads="1"/>
          </p:cNvSpPr>
          <p:nvPr/>
        </p:nvSpPr>
        <p:spPr bwMode="auto">
          <a:xfrm>
            <a:off x="6084888" y="5229225"/>
            <a:ext cx="2159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00"/>
                </a:solidFill>
              </a:rPr>
              <a:t>计数器能自启动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00036"/>
                                        </p:tgtEl>
                                        <p:attrNameLst>
                                          <p:attrName>style.visibility</p:attrName>
                                        </p:attrNameLst>
                                      </p:cBhvr>
                                      <p:to>
                                        <p:strVal val="visible"/>
                                      </p:to>
                                    </p:set>
                                    <p:anim calcmode="lin" valueType="num">
                                      <p:cBhvr>
                                        <p:cTn id="7" dur="1000" fill="hold"/>
                                        <p:tgtEl>
                                          <p:spTgt spid="300036"/>
                                        </p:tgtEl>
                                        <p:attrNameLst>
                                          <p:attrName>ppt_x</p:attrName>
                                        </p:attrNameLst>
                                      </p:cBhvr>
                                      <p:tavLst>
                                        <p:tav tm="0">
                                          <p:val>
                                            <p:strVal val="#ppt_x-.2"/>
                                          </p:val>
                                        </p:tav>
                                        <p:tav tm="100000">
                                          <p:val>
                                            <p:strVal val="#ppt_x"/>
                                          </p:val>
                                        </p:tav>
                                      </p:tavLst>
                                    </p:anim>
                                    <p:anim calcmode="lin" valueType="num">
                                      <p:cBhvr>
                                        <p:cTn id="8" dur="1000" fill="hold"/>
                                        <p:tgtEl>
                                          <p:spTgt spid="300036"/>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003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300037"/>
                                        </p:tgtEl>
                                        <p:attrNameLst>
                                          <p:attrName>style.visibility</p:attrName>
                                        </p:attrNameLst>
                                      </p:cBhvr>
                                      <p:to>
                                        <p:strVal val="visible"/>
                                      </p:to>
                                    </p:set>
                                    <p:animEffect transition="in" filter="fade">
                                      <p:cBhvr>
                                        <p:cTn id="14" dur="1000"/>
                                        <p:tgtEl>
                                          <p:spTgt spid="30003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00039"/>
                                        </p:tgtEl>
                                        <p:attrNameLst>
                                          <p:attrName>style.visibility</p:attrName>
                                        </p:attrNameLst>
                                      </p:cBhvr>
                                      <p:to>
                                        <p:strVal val="visible"/>
                                      </p:to>
                                    </p:set>
                                    <p:animEffect transition="in" filter="dissolve">
                                      <p:cBhvr>
                                        <p:cTn id="19" dur="1000"/>
                                        <p:tgtEl>
                                          <p:spTgt spid="30003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0040"/>
                                        </p:tgtEl>
                                        <p:attrNameLst>
                                          <p:attrName>style.visibility</p:attrName>
                                        </p:attrNameLst>
                                      </p:cBhvr>
                                      <p:to>
                                        <p:strVal val="visible"/>
                                      </p:to>
                                    </p:set>
                                    <p:animEffect transition="in" filter="fade">
                                      <p:cBhvr>
                                        <p:cTn id="24" dur="1000"/>
                                        <p:tgtEl>
                                          <p:spTgt spid="3000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0041"/>
                                        </p:tgtEl>
                                        <p:attrNameLst>
                                          <p:attrName>style.visibility</p:attrName>
                                        </p:attrNameLst>
                                      </p:cBhvr>
                                      <p:to>
                                        <p:strVal val="visible"/>
                                      </p:to>
                                    </p:set>
                                    <p:animEffect transition="in" filter="fade">
                                      <p:cBhvr>
                                        <p:cTn id="29" dur="1000"/>
                                        <p:tgtEl>
                                          <p:spTgt spid="3000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0043"/>
                                        </p:tgtEl>
                                        <p:attrNameLst>
                                          <p:attrName>style.visibility</p:attrName>
                                        </p:attrNameLst>
                                      </p:cBhvr>
                                      <p:to>
                                        <p:strVal val="visible"/>
                                      </p:to>
                                    </p:set>
                                    <p:animEffect transition="in" filter="fade">
                                      <p:cBhvr>
                                        <p:cTn id="34" dur="1000"/>
                                        <p:tgtEl>
                                          <p:spTgt spid="300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6" grpId="0" autoUpdateAnimBg="0"/>
      <p:bldP spid="300040" grpId="0" animBg="1"/>
      <p:bldP spid="300041" grpId="0"/>
      <p:bldP spid="30004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ChangeArrowheads="1"/>
          </p:cNvSpPr>
          <p:nvPr>
            <p:ph type="title"/>
          </p:nvPr>
        </p:nvSpPr>
        <p:spPr bwMode="auto">
          <a:xfrm>
            <a:off x="250825" y="476250"/>
            <a:ext cx="8281988"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a:t>
            </a:r>
            <a:r>
              <a:rPr lang="zh-CN" altLang="en-US" sz="2800" u="sng">
                <a:solidFill>
                  <a:schemeClr val="tx1"/>
                </a:solidFill>
                <a:effectLst/>
                <a:latin typeface="Times New Roman" pitchFamily="18" charset="0"/>
                <a:ea typeface="楷体_GB2312" pitchFamily="49" charset="-122"/>
              </a:rPr>
              <a:t>中规模集成同步十进制计数器</a:t>
            </a:r>
            <a:r>
              <a:rPr lang="en-US" altLang="zh-CN" sz="2800" u="sng">
                <a:solidFill>
                  <a:schemeClr val="tx1"/>
                </a:solidFill>
                <a:effectLst/>
                <a:latin typeface="Times New Roman" pitchFamily="18" charset="0"/>
                <a:ea typeface="楷体_GB2312" pitchFamily="49" charset="-122"/>
              </a:rPr>
              <a:t>74160 (74LS160 ):</a:t>
            </a:r>
          </a:p>
        </p:txBody>
      </p:sp>
      <p:sp>
        <p:nvSpPr>
          <p:cNvPr id="73732" name="Text Box 4"/>
          <p:cNvSpPr txBox="1">
            <a:spLocks noChangeArrowheads="1"/>
          </p:cNvSpPr>
          <p:nvPr/>
        </p:nvSpPr>
        <p:spPr bwMode="auto">
          <a:xfrm>
            <a:off x="0" y="908050"/>
            <a:ext cx="8667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74160 (74LS160 ) </a:t>
            </a:r>
            <a:r>
              <a:rPr kumimoji="1" lang="zh-CN" altLang="en-US"/>
              <a:t>逻辑符号和功能表如图</a:t>
            </a:r>
            <a:r>
              <a:rPr kumimoji="1" lang="en-US" altLang="zh-CN"/>
              <a:t>6.3.14</a:t>
            </a:r>
            <a:r>
              <a:rPr kumimoji="1" lang="zh-CN" altLang="en-US"/>
              <a:t>所示。</a:t>
            </a:r>
          </a:p>
        </p:txBody>
      </p:sp>
      <p:graphicFrame>
        <p:nvGraphicFramePr>
          <p:cNvPr id="73733" name="Object 5"/>
          <p:cNvGraphicFramePr>
            <a:graphicFrameLocks noChangeAspect="1"/>
          </p:cNvGraphicFramePr>
          <p:nvPr/>
        </p:nvGraphicFramePr>
        <p:xfrm>
          <a:off x="684213" y="1557338"/>
          <a:ext cx="7704137" cy="3863975"/>
        </p:xfrm>
        <a:graphic>
          <a:graphicData uri="http://schemas.openxmlformats.org/presentationml/2006/ole">
            <mc:AlternateContent xmlns:mc="http://schemas.openxmlformats.org/markup-compatibility/2006">
              <mc:Choice xmlns:v="urn:schemas-microsoft-com:vml" Requires="v">
                <p:oleObj spid="_x0000_s73736" name="Visio" r:id="rId4" imgW="3774948" imgH="2124151" progId="Visio.Drawing.11">
                  <p:embed/>
                </p:oleObj>
              </mc:Choice>
              <mc:Fallback>
                <p:oleObj name="Visio" r:id="rId4" imgW="3774948" imgH="212415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3091" t="9677" r="4137" b="7674"/>
                      <a:stretch>
                        <a:fillRect/>
                      </a:stretch>
                    </p:blipFill>
                    <p:spPr bwMode="auto">
                      <a:xfrm>
                        <a:off x="684213" y="1557338"/>
                        <a:ext cx="7704137" cy="386397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4" name="Text Box 6"/>
          <p:cNvSpPr txBox="1">
            <a:spLocks noChangeArrowheads="1"/>
          </p:cNvSpPr>
          <p:nvPr/>
        </p:nvSpPr>
        <p:spPr bwMode="auto">
          <a:xfrm>
            <a:off x="250825" y="5484813"/>
            <a:ext cx="85915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注：</a:t>
            </a:r>
            <a:r>
              <a:rPr kumimoji="1" lang="en-US" altLang="zh-CN"/>
              <a:t>74LS160</a:t>
            </a:r>
            <a:r>
              <a:rPr kumimoji="1" lang="zh-CN" altLang="en-US"/>
              <a:t>为十进制计数器，故进位脉冲是在</a:t>
            </a:r>
            <a:r>
              <a:rPr kumimoji="1" lang="en-US" altLang="zh-CN"/>
              <a:t>1001</a:t>
            </a:r>
            <a:r>
              <a:rPr kumimoji="1" lang="zh-CN" altLang="en-US"/>
              <a:t>时出现的，而</a:t>
            </a:r>
            <a:r>
              <a:rPr kumimoji="1" lang="en-US" altLang="zh-CN"/>
              <a:t>161</a:t>
            </a:r>
            <a:r>
              <a:rPr kumimoji="1" lang="zh-CN" altLang="en-US"/>
              <a:t>为十六进制，进位脉冲是在</a:t>
            </a:r>
            <a:r>
              <a:rPr kumimoji="1" lang="en-US" altLang="zh-CN"/>
              <a:t>1111</a:t>
            </a:r>
            <a:r>
              <a:rPr kumimoji="1" lang="zh-CN" altLang="en-US"/>
              <a:t>时出现的。</a:t>
            </a:r>
          </a:p>
        </p:txBody>
      </p:sp>
      <p:sp>
        <p:nvSpPr>
          <p:cNvPr id="73735" name="Rectangle 7"/>
          <p:cNvSpPr>
            <a:spLocks noChangeArrowheads="1"/>
          </p:cNvSpPr>
          <p:nvPr/>
        </p:nvSpPr>
        <p:spPr bwMode="auto">
          <a:xfrm>
            <a:off x="0" y="0"/>
            <a:ext cx="3960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wipe(left)">
                                      <p:cBhvr>
                                        <p:cTn id="7" dur="1000"/>
                                        <p:tgtEl>
                                          <p:spTgt spid="7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3732"/>
                                        </p:tgtEl>
                                        <p:attrNameLst>
                                          <p:attrName>style.visibility</p:attrName>
                                        </p:attrNameLst>
                                      </p:cBhvr>
                                      <p:to>
                                        <p:strVal val="visible"/>
                                      </p:to>
                                    </p:set>
                                    <p:animEffect transition="in" filter="barn(inHorizontal)">
                                      <p:cBhvr>
                                        <p:cTn id="12" dur="1000"/>
                                        <p:tgtEl>
                                          <p:spTgt spid="737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3733"/>
                                        </p:tgtEl>
                                        <p:attrNameLst>
                                          <p:attrName>style.visibility</p:attrName>
                                        </p:attrNameLst>
                                      </p:cBhvr>
                                      <p:to>
                                        <p:strVal val="visible"/>
                                      </p:to>
                                    </p:set>
                                    <p:animEffect transition="in" filter="dissolve">
                                      <p:cBhvr>
                                        <p:cTn id="17" dur="500"/>
                                        <p:tgtEl>
                                          <p:spTgt spid="737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3734"/>
                                        </p:tgtEl>
                                        <p:attrNameLst>
                                          <p:attrName>style.visibility</p:attrName>
                                        </p:attrNameLst>
                                      </p:cBhvr>
                                      <p:to>
                                        <p:strVal val="visible"/>
                                      </p:to>
                                    </p:set>
                                    <p:animEffect transition="in" filter="circle(in)">
                                      <p:cBhvr>
                                        <p:cTn id="22" dur="10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73732" grpId="0" autoUpdateAnimBg="0"/>
      <p:bldP spid="7373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bwMode="auto">
          <a:xfrm>
            <a:off x="323850" y="620713"/>
            <a:ext cx="2890838" cy="4905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②</a:t>
            </a:r>
            <a:r>
              <a:rPr lang="zh-CN" altLang="en-US" sz="2800" u="sng">
                <a:solidFill>
                  <a:schemeClr val="tx1"/>
                </a:solidFill>
                <a:effectLst/>
                <a:latin typeface="Times New Roman" pitchFamily="18" charset="0"/>
                <a:ea typeface="楷体_GB2312" pitchFamily="49" charset="-122"/>
              </a:rPr>
              <a:t>减法计数器</a:t>
            </a:r>
          </a:p>
        </p:txBody>
      </p:sp>
      <p:sp>
        <p:nvSpPr>
          <p:cNvPr id="301060" name="Rectangle 4"/>
          <p:cNvSpPr>
            <a:spLocks noChangeArrowheads="1"/>
          </p:cNvSpPr>
          <p:nvPr/>
        </p:nvSpPr>
        <p:spPr bwMode="auto">
          <a:xfrm>
            <a:off x="323850" y="1341438"/>
            <a:ext cx="324008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基本原理：对二进制减法计数器进行修改，在</a:t>
            </a:r>
            <a:r>
              <a:rPr lang="en-US" altLang="zh-CN"/>
              <a:t>0000</a:t>
            </a:r>
            <a:r>
              <a:rPr lang="zh-CN" altLang="en-US"/>
              <a:t>时减“</a:t>
            </a:r>
            <a:r>
              <a:rPr lang="en-US" altLang="zh-CN"/>
              <a:t>1”</a:t>
            </a:r>
            <a:r>
              <a:rPr lang="zh-CN" altLang="en-US"/>
              <a:t>后跳变为</a:t>
            </a:r>
            <a:r>
              <a:rPr lang="en-US" altLang="zh-CN"/>
              <a:t>1001</a:t>
            </a:r>
            <a:r>
              <a:rPr lang="zh-CN" altLang="en-US"/>
              <a:t>，然后按二进制减法计数就行了。</a:t>
            </a:r>
          </a:p>
        </p:txBody>
      </p:sp>
      <p:sp>
        <p:nvSpPr>
          <p:cNvPr id="301061" name="Rectangle 5"/>
          <p:cNvSpPr>
            <a:spLocks noChangeArrowheads="1"/>
          </p:cNvSpPr>
          <p:nvPr/>
        </p:nvSpPr>
        <p:spPr bwMode="auto">
          <a:xfrm>
            <a:off x="0" y="0"/>
            <a:ext cx="3960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301062" name="Object 6"/>
          <p:cNvGraphicFramePr>
            <a:graphicFrameLocks noChangeAspect="1"/>
          </p:cNvGraphicFramePr>
          <p:nvPr/>
        </p:nvGraphicFramePr>
        <p:xfrm>
          <a:off x="3635375" y="908050"/>
          <a:ext cx="5257800" cy="4073525"/>
        </p:xfrm>
        <a:graphic>
          <a:graphicData uri="http://schemas.openxmlformats.org/presentationml/2006/ole">
            <mc:AlternateContent xmlns:mc="http://schemas.openxmlformats.org/markup-compatibility/2006">
              <mc:Choice xmlns:v="urn:schemas-microsoft-com:vml" Requires="v">
                <p:oleObj spid="_x0000_s301065" name="Visio" r:id="rId4" imgW="4760671" imgH="3657600" progId="Visio.Drawing.11">
                  <p:embed/>
                </p:oleObj>
              </mc:Choice>
              <mc:Fallback>
                <p:oleObj name="Visio" r:id="rId4" imgW="4760671" imgH="36576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40971" t="9837" r="2321" b="32999"/>
                      <a:stretch>
                        <a:fillRect/>
                      </a:stretch>
                    </p:blipFill>
                    <p:spPr bwMode="auto">
                      <a:xfrm>
                        <a:off x="3635375" y="908050"/>
                        <a:ext cx="5257800" cy="407352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1063" name="Object 7"/>
          <p:cNvGraphicFramePr>
            <a:graphicFrameLocks noChangeAspect="1"/>
          </p:cNvGraphicFramePr>
          <p:nvPr/>
        </p:nvGraphicFramePr>
        <p:xfrm>
          <a:off x="323850" y="5157788"/>
          <a:ext cx="4608513" cy="627062"/>
        </p:xfrm>
        <a:graphic>
          <a:graphicData uri="http://schemas.openxmlformats.org/presentationml/2006/ole">
            <mc:AlternateContent xmlns:mc="http://schemas.openxmlformats.org/markup-compatibility/2006">
              <mc:Choice xmlns:v="urn:schemas-microsoft-com:vml" Requires="v">
                <p:oleObj spid="_x0000_s301066" name="公式" r:id="rId6" imgW="1282680" imgH="190440" progId="Equation.3">
                  <p:embed/>
                </p:oleObj>
              </mc:Choice>
              <mc:Fallback>
                <p:oleObj name="公式" r:id="rId6" imgW="1282680" imgH="1904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5157788"/>
                        <a:ext cx="4608513" cy="62706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4" name="Object 8"/>
          <p:cNvGraphicFramePr>
            <a:graphicFrameLocks noChangeAspect="1"/>
          </p:cNvGraphicFramePr>
          <p:nvPr/>
        </p:nvGraphicFramePr>
        <p:xfrm>
          <a:off x="323850" y="6021388"/>
          <a:ext cx="5473700" cy="569912"/>
        </p:xfrm>
        <a:graphic>
          <a:graphicData uri="http://schemas.openxmlformats.org/presentationml/2006/ole">
            <mc:AlternateContent xmlns:mc="http://schemas.openxmlformats.org/markup-compatibility/2006">
              <mc:Choice xmlns:v="urn:schemas-microsoft-com:vml" Requires="v">
                <p:oleObj spid="_x0000_s301067" name="公式" r:id="rId8" imgW="1841400" imgH="228600" progId="Equation.3">
                  <p:embed/>
                </p:oleObj>
              </mc:Choice>
              <mc:Fallback>
                <p:oleObj name="公式" r:id="rId8" imgW="1841400" imgH="228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6021388"/>
                        <a:ext cx="5473700" cy="569912"/>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01058"/>
                                        </p:tgtEl>
                                        <p:attrNameLst>
                                          <p:attrName>style.visibility</p:attrName>
                                        </p:attrNameLst>
                                      </p:cBhvr>
                                      <p:to>
                                        <p:strVal val="visible"/>
                                      </p:to>
                                    </p:set>
                                    <p:anim calcmode="lin" valueType="num">
                                      <p:cBhvr>
                                        <p:cTn id="7" dur="1000" fill="hold"/>
                                        <p:tgtEl>
                                          <p:spTgt spid="301058"/>
                                        </p:tgtEl>
                                        <p:attrNameLst>
                                          <p:attrName>ppt_x</p:attrName>
                                        </p:attrNameLst>
                                      </p:cBhvr>
                                      <p:tavLst>
                                        <p:tav tm="0">
                                          <p:val>
                                            <p:strVal val="#ppt_x-.2"/>
                                          </p:val>
                                        </p:tav>
                                        <p:tav tm="100000">
                                          <p:val>
                                            <p:strVal val="#ppt_x"/>
                                          </p:val>
                                        </p:tav>
                                      </p:tavLst>
                                    </p:anim>
                                    <p:anim calcmode="lin" valueType="num">
                                      <p:cBhvr>
                                        <p:cTn id="8" dur="1000" fill="hold"/>
                                        <p:tgtEl>
                                          <p:spTgt spid="301058"/>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105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01060"/>
                                        </p:tgtEl>
                                        <p:attrNameLst>
                                          <p:attrName>style.visibility</p:attrName>
                                        </p:attrNameLst>
                                      </p:cBhvr>
                                      <p:to>
                                        <p:strVal val="visible"/>
                                      </p:to>
                                    </p:set>
                                    <p:animEffect transition="in" filter="circle(in)">
                                      <p:cBhvr>
                                        <p:cTn id="14" dur="500"/>
                                        <p:tgtEl>
                                          <p:spTgt spid="3010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01062"/>
                                        </p:tgtEl>
                                        <p:attrNameLst>
                                          <p:attrName>style.visibility</p:attrName>
                                        </p:attrNameLst>
                                      </p:cBhvr>
                                      <p:to>
                                        <p:strVal val="visible"/>
                                      </p:to>
                                    </p:set>
                                    <p:animEffect transition="in" filter="dissolve">
                                      <p:cBhvr>
                                        <p:cTn id="19" dur="1000"/>
                                        <p:tgtEl>
                                          <p:spTgt spid="30106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301063"/>
                                        </p:tgtEl>
                                        <p:attrNameLst>
                                          <p:attrName>style.visibility</p:attrName>
                                        </p:attrNameLst>
                                      </p:cBhvr>
                                      <p:to>
                                        <p:strVal val="visible"/>
                                      </p:to>
                                    </p:set>
                                    <p:animEffect transition="in" filter="dissolve">
                                      <p:cBhvr>
                                        <p:cTn id="24" dur="1000"/>
                                        <p:tgtEl>
                                          <p:spTgt spid="30106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01064"/>
                                        </p:tgtEl>
                                        <p:attrNameLst>
                                          <p:attrName>style.visibility</p:attrName>
                                        </p:attrNameLst>
                                      </p:cBhvr>
                                      <p:to>
                                        <p:strVal val="visible"/>
                                      </p:to>
                                    </p:set>
                                    <p:animEffect transition="in" filter="dissolve">
                                      <p:cBhvr>
                                        <p:cTn id="29" dur="1000"/>
                                        <p:tgtEl>
                                          <p:spTgt spid="30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p:bldP spid="301060"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60" name="Text Box 8"/>
          <p:cNvSpPr txBox="1">
            <a:spLocks noChangeArrowheads="1"/>
          </p:cNvSpPr>
          <p:nvPr/>
        </p:nvSpPr>
        <p:spPr bwMode="auto">
          <a:xfrm>
            <a:off x="395288" y="1196975"/>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驱动方程：</a:t>
            </a:r>
          </a:p>
        </p:txBody>
      </p:sp>
      <p:sp>
        <p:nvSpPr>
          <p:cNvPr id="74764" name="Rectangle 12"/>
          <p:cNvSpPr>
            <a:spLocks noGrp="1" noChangeArrowheads="1"/>
          </p:cNvSpPr>
          <p:nvPr>
            <p:ph type="title"/>
          </p:nvPr>
        </p:nvSpPr>
        <p:spPr bwMode="auto">
          <a:xfrm>
            <a:off x="250825" y="692150"/>
            <a:ext cx="4826000"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其逻辑电路如图</a:t>
            </a:r>
            <a:r>
              <a:rPr kumimoji="1" lang="en-US" altLang="zh-CN" sz="2800">
                <a:solidFill>
                  <a:schemeClr val="tx1"/>
                </a:solidFill>
                <a:effectLst/>
                <a:latin typeface="Times New Roman" pitchFamily="18" charset="0"/>
                <a:ea typeface="楷体_GB2312" pitchFamily="49" charset="-122"/>
              </a:rPr>
              <a:t>6.3.15</a:t>
            </a:r>
            <a:r>
              <a:rPr kumimoji="1" lang="zh-CN" altLang="en-US" sz="2800">
                <a:solidFill>
                  <a:schemeClr val="tx1"/>
                </a:solidFill>
                <a:effectLst/>
                <a:latin typeface="Times New Roman" pitchFamily="18" charset="0"/>
                <a:ea typeface="楷体_GB2312" pitchFamily="49" charset="-122"/>
              </a:rPr>
              <a:t>所示</a:t>
            </a:r>
          </a:p>
        </p:txBody>
      </p:sp>
      <p:graphicFrame>
        <p:nvGraphicFramePr>
          <p:cNvPr id="74766" name="Object 14"/>
          <p:cNvGraphicFramePr>
            <a:graphicFrameLocks noChangeAspect="1"/>
          </p:cNvGraphicFramePr>
          <p:nvPr/>
        </p:nvGraphicFramePr>
        <p:xfrm>
          <a:off x="468313" y="2133600"/>
          <a:ext cx="4248150" cy="2555875"/>
        </p:xfrm>
        <a:graphic>
          <a:graphicData uri="http://schemas.openxmlformats.org/presentationml/2006/ole">
            <mc:AlternateContent xmlns:mc="http://schemas.openxmlformats.org/markup-compatibility/2006">
              <mc:Choice xmlns:v="urn:schemas-microsoft-com:vml" Requires="v">
                <p:oleObj spid="_x0000_s74770" name="公式" r:id="rId4" imgW="1218960" imgH="799920" progId="Equation.3">
                  <p:embed/>
                </p:oleObj>
              </mc:Choice>
              <mc:Fallback>
                <p:oleObj name="公式" r:id="rId4" imgW="1218960" imgH="79992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133600"/>
                        <a:ext cx="4248150" cy="25558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7" name="Rectangle 15"/>
          <p:cNvSpPr>
            <a:spLocks noChangeArrowheads="1"/>
          </p:cNvSpPr>
          <p:nvPr/>
        </p:nvSpPr>
        <p:spPr bwMode="auto">
          <a:xfrm>
            <a:off x="0" y="0"/>
            <a:ext cx="3960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74769" name="Group 17"/>
          <p:cNvGrpSpPr>
            <a:grpSpLocks/>
          </p:cNvGrpSpPr>
          <p:nvPr/>
        </p:nvGrpSpPr>
        <p:grpSpPr bwMode="auto">
          <a:xfrm>
            <a:off x="5219700" y="260350"/>
            <a:ext cx="3717925" cy="6505575"/>
            <a:chOff x="3288" y="164"/>
            <a:chExt cx="2342" cy="4098"/>
          </a:xfrm>
        </p:grpSpPr>
        <p:pic>
          <p:nvPicPr>
            <p:cNvPr id="74765" name="Picture 13" descr="6-3-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8" y="164"/>
              <a:ext cx="2342" cy="4037"/>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4768" name="Rectangle 16"/>
            <p:cNvSpPr>
              <a:spLocks noChangeArrowheads="1"/>
            </p:cNvSpPr>
            <p:nvPr/>
          </p:nvSpPr>
          <p:spPr bwMode="auto">
            <a:xfrm>
              <a:off x="3288" y="3974"/>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6.3.15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764"/>
                                        </p:tgtEl>
                                        <p:attrNameLst>
                                          <p:attrName>style.visibility</p:attrName>
                                        </p:attrNameLst>
                                      </p:cBhvr>
                                      <p:to>
                                        <p:strVal val="visible"/>
                                      </p:to>
                                    </p:set>
                                    <p:animEffect transition="in" filter="box(in)">
                                      <p:cBhvr>
                                        <p:cTn id="7" dur="1000"/>
                                        <p:tgtEl>
                                          <p:spTgt spid="747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4769"/>
                                        </p:tgtEl>
                                        <p:attrNameLst>
                                          <p:attrName>style.visibility</p:attrName>
                                        </p:attrNameLst>
                                      </p:cBhvr>
                                      <p:to>
                                        <p:strVal val="visible"/>
                                      </p:to>
                                    </p:set>
                                    <p:animEffect transition="in" filter="dissolve">
                                      <p:cBhvr>
                                        <p:cTn id="12" dur="1000"/>
                                        <p:tgtEl>
                                          <p:spTgt spid="747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74760"/>
                                        </p:tgtEl>
                                        <p:attrNameLst>
                                          <p:attrName>style.visibility</p:attrName>
                                        </p:attrNameLst>
                                      </p:cBhvr>
                                      <p:to>
                                        <p:strVal val="visible"/>
                                      </p:to>
                                    </p:set>
                                    <p:anim calcmode="lin" valueType="num">
                                      <p:cBhvr>
                                        <p:cTn id="17" dur="1000" fill="hold"/>
                                        <p:tgtEl>
                                          <p:spTgt spid="74760"/>
                                        </p:tgtEl>
                                        <p:attrNameLst>
                                          <p:attrName>ppt_x</p:attrName>
                                        </p:attrNameLst>
                                      </p:cBhvr>
                                      <p:tavLst>
                                        <p:tav tm="0">
                                          <p:val>
                                            <p:strVal val="#ppt_x-.2"/>
                                          </p:val>
                                        </p:tav>
                                        <p:tav tm="100000">
                                          <p:val>
                                            <p:strVal val="#ppt_x"/>
                                          </p:val>
                                        </p:tav>
                                      </p:tavLst>
                                    </p:anim>
                                    <p:anim calcmode="lin" valueType="num">
                                      <p:cBhvr>
                                        <p:cTn id="18" dur="1000" fill="hold"/>
                                        <p:tgtEl>
                                          <p:spTgt spid="7476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47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74766"/>
                                        </p:tgtEl>
                                        <p:attrNameLst>
                                          <p:attrName>style.visibility</p:attrName>
                                        </p:attrNameLst>
                                      </p:cBhvr>
                                      <p:to>
                                        <p:strVal val="visible"/>
                                      </p:to>
                                    </p:set>
                                    <p:animEffect transition="in" filter="fade">
                                      <p:cBhvr>
                                        <p:cTn id="24" dur="1000"/>
                                        <p:tgtEl>
                                          <p:spTgt spid="74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autoUpdateAnimBg="0"/>
      <p:bldP spid="7476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4" name="Text Box 4"/>
          <p:cNvSpPr txBox="1">
            <a:spLocks noGrp="1" noChangeArrowheads="1"/>
          </p:cNvSpPr>
          <p:nvPr>
            <p:ph type="title"/>
          </p:nvPr>
        </p:nvSpPr>
        <p:spPr bwMode="auto">
          <a:xfrm>
            <a:off x="250825" y="549275"/>
            <a:ext cx="3106738" cy="6334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kumimoji="1" lang="zh-CN" altLang="en-US" sz="2800" u="sng">
                <a:solidFill>
                  <a:schemeClr val="tx1"/>
                </a:solidFill>
                <a:effectLst/>
                <a:latin typeface="Times New Roman" pitchFamily="18" charset="0"/>
                <a:ea typeface="楷体_GB2312" pitchFamily="49" charset="-122"/>
              </a:rPr>
              <a:t>状态转化图为：</a:t>
            </a:r>
          </a:p>
        </p:txBody>
      </p:sp>
      <p:sp>
        <p:nvSpPr>
          <p:cNvPr id="302085" name="Rectangle 5"/>
          <p:cNvSpPr>
            <a:spLocks noChangeArrowheads="1"/>
          </p:cNvSpPr>
          <p:nvPr/>
        </p:nvSpPr>
        <p:spPr bwMode="auto">
          <a:xfrm>
            <a:off x="0" y="0"/>
            <a:ext cx="3960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pic>
        <p:nvPicPr>
          <p:cNvPr id="3020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341438"/>
            <a:ext cx="6840537" cy="421957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02087" name="Text Box 7"/>
          <p:cNvSpPr txBox="1">
            <a:spLocks noChangeArrowheads="1"/>
          </p:cNvSpPr>
          <p:nvPr/>
        </p:nvSpPr>
        <p:spPr bwMode="auto">
          <a:xfrm>
            <a:off x="5292725" y="501332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00"/>
                </a:solidFill>
              </a:rPr>
              <a:t>能自启动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02084"/>
                                        </p:tgtEl>
                                        <p:attrNameLst>
                                          <p:attrName>style.visibility</p:attrName>
                                        </p:attrNameLst>
                                      </p:cBhvr>
                                      <p:to>
                                        <p:strVal val="visible"/>
                                      </p:to>
                                    </p:set>
                                    <p:anim calcmode="lin" valueType="num">
                                      <p:cBhvr>
                                        <p:cTn id="7" dur="1000" fill="hold"/>
                                        <p:tgtEl>
                                          <p:spTgt spid="302084"/>
                                        </p:tgtEl>
                                        <p:attrNameLst>
                                          <p:attrName>ppt_x</p:attrName>
                                        </p:attrNameLst>
                                      </p:cBhvr>
                                      <p:tavLst>
                                        <p:tav tm="0">
                                          <p:val>
                                            <p:strVal val="#ppt_x-.2"/>
                                          </p:val>
                                        </p:tav>
                                        <p:tav tm="100000">
                                          <p:val>
                                            <p:strVal val="#ppt_x"/>
                                          </p:val>
                                        </p:tav>
                                      </p:tavLst>
                                    </p:anim>
                                    <p:anim calcmode="lin" valueType="num">
                                      <p:cBhvr>
                                        <p:cTn id="8" dur="1000" fill="hold"/>
                                        <p:tgtEl>
                                          <p:spTgt spid="302084"/>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208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02086"/>
                                        </p:tgtEl>
                                        <p:attrNameLst>
                                          <p:attrName>style.visibility</p:attrName>
                                        </p:attrNameLst>
                                      </p:cBhvr>
                                      <p:to>
                                        <p:strVal val="visible"/>
                                      </p:to>
                                    </p:set>
                                    <p:animEffect transition="in" filter="dissolve">
                                      <p:cBhvr>
                                        <p:cTn id="14" dur="1000"/>
                                        <p:tgtEl>
                                          <p:spTgt spid="3020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2087"/>
                                        </p:tgtEl>
                                        <p:attrNameLst>
                                          <p:attrName>style.visibility</p:attrName>
                                        </p:attrNameLst>
                                      </p:cBhvr>
                                      <p:to>
                                        <p:strVal val="visible"/>
                                      </p:to>
                                    </p:set>
                                    <p:animEffect transition="in" filter="fade">
                                      <p:cBhvr>
                                        <p:cTn id="19" dur="1000"/>
                                        <p:tgtEl>
                                          <p:spTgt spid="302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autoUpdateAnimBg="0"/>
      <p:bldP spid="302087"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ChangeArrowheads="1"/>
          </p:cNvSpPr>
          <p:nvPr>
            <p:ph type="title"/>
          </p:nvPr>
        </p:nvSpPr>
        <p:spPr bwMode="auto">
          <a:xfrm>
            <a:off x="395288" y="549275"/>
            <a:ext cx="6491287" cy="53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③</a:t>
            </a:r>
            <a:r>
              <a:rPr lang="zh-CN" altLang="en-US" sz="2800" u="sng">
                <a:solidFill>
                  <a:schemeClr val="tx1"/>
                </a:solidFill>
                <a:effectLst/>
                <a:latin typeface="Times New Roman" pitchFamily="18" charset="0"/>
                <a:ea typeface="楷体_GB2312" pitchFamily="49" charset="-122"/>
              </a:rPr>
              <a:t>十进制可逆计数器</a:t>
            </a:r>
            <a:r>
              <a:rPr lang="en-US" altLang="zh-CN" sz="2800" u="sng">
                <a:solidFill>
                  <a:schemeClr val="tx1"/>
                </a:solidFill>
                <a:effectLst/>
                <a:latin typeface="Times New Roman" pitchFamily="18" charset="0"/>
                <a:ea typeface="楷体_GB2312" pitchFamily="49" charset="-122"/>
              </a:rPr>
              <a:t>74LS190</a:t>
            </a:r>
            <a:r>
              <a:rPr lang="zh-CN" altLang="en-US" sz="2800" u="sng">
                <a:solidFill>
                  <a:schemeClr val="tx1"/>
                </a:solidFill>
                <a:effectLst/>
                <a:latin typeface="Times New Roman" pitchFamily="18" charset="0"/>
                <a:ea typeface="楷体_GB2312" pitchFamily="49" charset="-122"/>
              </a:rPr>
              <a:t>：</a:t>
            </a:r>
          </a:p>
        </p:txBody>
      </p:sp>
      <p:sp>
        <p:nvSpPr>
          <p:cNvPr id="76804" name="Text Box 4"/>
          <p:cNvSpPr txBox="1">
            <a:spLocks noChangeArrowheads="1"/>
          </p:cNvSpPr>
          <p:nvPr/>
        </p:nvSpPr>
        <p:spPr bwMode="auto">
          <a:xfrm>
            <a:off x="323850" y="1052513"/>
            <a:ext cx="6840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其逻辑图形符号及功能表如图</a:t>
            </a:r>
            <a:r>
              <a:rPr kumimoji="1" lang="en-US" altLang="zh-CN"/>
              <a:t>6.3.16</a:t>
            </a:r>
            <a:r>
              <a:rPr kumimoji="1" lang="zh-CN" altLang="en-US"/>
              <a:t>所示。</a:t>
            </a:r>
          </a:p>
        </p:txBody>
      </p:sp>
      <p:sp>
        <p:nvSpPr>
          <p:cNvPr id="76806" name="Text Box 6"/>
          <p:cNvSpPr txBox="1">
            <a:spLocks noChangeArrowheads="1"/>
          </p:cNvSpPr>
          <p:nvPr/>
        </p:nvSpPr>
        <p:spPr bwMode="auto">
          <a:xfrm>
            <a:off x="395288" y="5229225"/>
            <a:ext cx="85121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注：</a:t>
            </a:r>
            <a:r>
              <a:rPr kumimoji="1" lang="en-US" altLang="zh-CN"/>
              <a:t>74LS190</a:t>
            </a:r>
            <a:r>
              <a:rPr kumimoji="1" lang="zh-CN" altLang="en-US"/>
              <a:t>为单时钟十进制可逆计数器，除了</a:t>
            </a:r>
            <a:r>
              <a:rPr kumimoji="1" lang="en-US" altLang="zh-CN"/>
              <a:t>74LS190</a:t>
            </a:r>
            <a:r>
              <a:rPr kumimoji="1" lang="zh-CN" altLang="en-US"/>
              <a:t>外，还有</a:t>
            </a:r>
            <a:r>
              <a:rPr kumimoji="1" lang="en-US" altLang="zh-CN"/>
              <a:t>74LS168</a:t>
            </a:r>
            <a:r>
              <a:rPr kumimoji="1" lang="zh-CN" altLang="en-US"/>
              <a:t>、</a:t>
            </a:r>
            <a:r>
              <a:rPr kumimoji="1" lang="en-US" altLang="zh-CN"/>
              <a:t>CC4510</a:t>
            </a:r>
            <a:r>
              <a:rPr kumimoji="1" lang="zh-CN" altLang="en-US"/>
              <a:t>，还有双时钟类型的</a:t>
            </a:r>
            <a:r>
              <a:rPr kumimoji="1" lang="en-US" altLang="zh-CN"/>
              <a:t>74LS192</a:t>
            </a:r>
            <a:r>
              <a:rPr kumimoji="1" lang="zh-CN" altLang="en-US"/>
              <a:t>、</a:t>
            </a:r>
            <a:r>
              <a:rPr kumimoji="1" lang="en-US" altLang="zh-CN"/>
              <a:t>CC40192</a:t>
            </a:r>
            <a:r>
              <a:rPr kumimoji="1" lang="zh-CN" altLang="en-US"/>
              <a:t>等。</a:t>
            </a:r>
          </a:p>
        </p:txBody>
      </p:sp>
      <p:sp>
        <p:nvSpPr>
          <p:cNvPr id="76807" name="Rectangle 7"/>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76808" name="Object 8"/>
          <p:cNvGraphicFramePr>
            <a:graphicFrameLocks noChangeAspect="1"/>
          </p:cNvGraphicFramePr>
          <p:nvPr/>
        </p:nvGraphicFramePr>
        <p:xfrm>
          <a:off x="684213" y="1628775"/>
          <a:ext cx="7993062" cy="3562350"/>
        </p:xfrm>
        <a:graphic>
          <a:graphicData uri="http://schemas.openxmlformats.org/presentationml/2006/ole">
            <mc:AlternateContent xmlns:mc="http://schemas.openxmlformats.org/markup-compatibility/2006">
              <mc:Choice xmlns:v="urn:schemas-microsoft-com:vml" Requires="v">
                <p:oleObj spid="_x0000_s76809" name="Visio" r:id="rId4" imgW="3743249" imgH="1688897" progId="Visio.Drawing.11">
                  <p:embed/>
                </p:oleObj>
              </mc:Choice>
              <mc:Fallback>
                <p:oleObj name="Visio" r:id="rId4" imgW="3743249" imgH="168889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l="2083" r="2380" b="5632"/>
                      <a:stretch>
                        <a:fillRect/>
                      </a:stretch>
                    </p:blipFill>
                    <p:spPr bwMode="auto">
                      <a:xfrm>
                        <a:off x="684213" y="1628775"/>
                        <a:ext cx="7993062" cy="35623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ox(in)">
                                      <p:cBhvr>
                                        <p:cTn id="7" dur="1000"/>
                                        <p:tgtEl>
                                          <p:spTgt spid="76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804"/>
                                        </p:tgtEl>
                                        <p:attrNameLst>
                                          <p:attrName>style.visibility</p:attrName>
                                        </p:attrNameLst>
                                      </p:cBhvr>
                                      <p:to>
                                        <p:strVal val="visible"/>
                                      </p:to>
                                    </p:set>
                                    <p:animEffect transition="in" filter="wipe(left)">
                                      <p:cBhvr>
                                        <p:cTn id="12" dur="1000"/>
                                        <p:tgtEl>
                                          <p:spTgt spid="76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6808"/>
                                        </p:tgtEl>
                                        <p:attrNameLst>
                                          <p:attrName>style.visibility</p:attrName>
                                        </p:attrNameLst>
                                      </p:cBhvr>
                                      <p:to>
                                        <p:strVal val="visible"/>
                                      </p:to>
                                    </p:set>
                                    <p:animEffect transition="in" filter="dissolve">
                                      <p:cBhvr>
                                        <p:cTn id="17" dur="1000"/>
                                        <p:tgtEl>
                                          <p:spTgt spid="768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6806"/>
                                        </p:tgtEl>
                                        <p:attrNameLst>
                                          <p:attrName>style.visibility</p:attrName>
                                        </p:attrNameLst>
                                      </p:cBhvr>
                                      <p:to>
                                        <p:strVal val="visible"/>
                                      </p:to>
                                    </p:set>
                                    <p:animEffect transition="in" filter="circle(in)">
                                      <p:cBhvr>
                                        <p:cTn id="22" dur="1000"/>
                                        <p:tgtEl>
                                          <p:spTgt spid="7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76804" grpId="0" autoUpdateAnimBg="0"/>
      <p:bldP spid="76806"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ph type="title"/>
          </p:nvPr>
        </p:nvSpPr>
        <p:spPr bwMode="auto">
          <a:xfrm>
            <a:off x="250825" y="620713"/>
            <a:ext cx="3551238" cy="504825"/>
          </a:xfrm>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u="sng">
                <a:solidFill>
                  <a:schemeClr val="tx1"/>
                </a:solidFill>
                <a:effectLst/>
                <a:latin typeface="Times New Roman" pitchFamily="18" charset="0"/>
                <a:ea typeface="楷体_GB2312" pitchFamily="49" charset="-122"/>
              </a:rPr>
              <a:t>二 、异步计数器</a:t>
            </a:r>
          </a:p>
        </p:txBody>
      </p:sp>
      <p:sp>
        <p:nvSpPr>
          <p:cNvPr id="77828" name="Text Box 4"/>
          <p:cNvSpPr txBox="1">
            <a:spLocks noChangeArrowheads="1"/>
          </p:cNvSpPr>
          <p:nvPr/>
        </p:nvSpPr>
        <p:spPr bwMode="auto">
          <a:xfrm>
            <a:off x="250825" y="1196975"/>
            <a:ext cx="403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a:t>
            </a:r>
            <a:r>
              <a:rPr kumimoji="1" lang="zh-CN" altLang="en-US" u="sng"/>
              <a:t>异步二进制加法计数器</a:t>
            </a:r>
          </a:p>
        </p:txBody>
      </p:sp>
      <p:sp>
        <p:nvSpPr>
          <p:cNvPr id="77833" name="Rectangle 9"/>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77834" name="Rectangle 10"/>
          <p:cNvSpPr>
            <a:spLocks noChangeArrowheads="1"/>
          </p:cNvSpPr>
          <p:nvPr/>
        </p:nvSpPr>
        <p:spPr bwMode="auto">
          <a:xfrm>
            <a:off x="323850" y="4221163"/>
            <a:ext cx="5400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原则：每</a:t>
            </a:r>
            <a:r>
              <a:rPr lang="en-US" altLang="zh-CN"/>
              <a:t>1</a:t>
            </a:r>
            <a:r>
              <a:rPr lang="zh-CN" altLang="en-US"/>
              <a:t>位从“</a:t>
            </a:r>
            <a:r>
              <a:rPr lang="en-US" altLang="zh-CN"/>
              <a:t>1”</a:t>
            </a:r>
            <a:r>
              <a:rPr lang="zh-CN" altLang="en-US"/>
              <a:t>变“</a:t>
            </a:r>
            <a:r>
              <a:rPr lang="en-US" altLang="zh-CN"/>
              <a:t>0”</a:t>
            </a:r>
            <a:r>
              <a:rPr lang="zh-CN" altLang="en-US"/>
              <a:t>时，向高位发出进位，使高位翻转</a:t>
            </a:r>
          </a:p>
        </p:txBody>
      </p:sp>
      <p:sp>
        <p:nvSpPr>
          <p:cNvPr id="77835" name="Rectangle 11"/>
          <p:cNvSpPr>
            <a:spLocks noChangeArrowheads="1"/>
          </p:cNvSpPr>
          <p:nvPr/>
        </p:nvSpPr>
        <p:spPr bwMode="auto">
          <a:xfrm>
            <a:off x="323850" y="1844675"/>
            <a:ext cx="540067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构成方法：触发器接成计数器形式，时钟</a:t>
            </a:r>
            <a:r>
              <a:rPr lang="en-US" altLang="zh-CN" i="1"/>
              <a:t>CLK</a:t>
            </a:r>
            <a:r>
              <a:rPr lang="zh-CN" altLang="en-US"/>
              <a:t>加在最低位，高位脉冲接在低位的</a:t>
            </a:r>
            <a:r>
              <a:rPr lang="en-US" altLang="zh-CN" i="1"/>
              <a:t>Q </a:t>
            </a:r>
            <a:r>
              <a:rPr lang="zh-CN" altLang="en-US"/>
              <a:t>端或</a:t>
            </a:r>
            <a:r>
              <a:rPr lang="en-US" altLang="zh-CN" i="1"/>
              <a:t>Q</a:t>
            </a:r>
            <a:r>
              <a:rPr lang="en-US" altLang="zh-CN" i="1">
                <a:sym typeface="Symbol" pitchFamily="18" charset="2"/>
              </a:rPr>
              <a:t></a:t>
            </a:r>
            <a:r>
              <a:rPr lang="en-US" altLang="zh-CN" i="1"/>
              <a:t> </a:t>
            </a:r>
            <a:r>
              <a:rPr lang="zh-CN" altLang="en-US"/>
              <a:t>端。在末位</a:t>
            </a:r>
            <a:r>
              <a:rPr lang="en-US" altLang="zh-CN"/>
              <a:t>+1</a:t>
            </a:r>
            <a:r>
              <a:rPr lang="zh-CN" altLang="en-US"/>
              <a:t>时，从低位到高位逐位进位方式工作。</a:t>
            </a:r>
          </a:p>
        </p:txBody>
      </p:sp>
      <p:graphicFrame>
        <p:nvGraphicFramePr>
          <p:cNvPr id="77836" name="Object 12"/>
          <p:cNvGraphicFramePr>
            <a:graphicFrameLocks noChangeAspect="1"/>
          </p:cNvGraphicFramePr>
          <p:nvPr/>
        </p:nvGraphicFramePr>
        <p:xfrm>
          <a:off x="6011863" y="908050"/>
          <a:ext cx="2598737" cy="5183188"/>
        </p:xfrm>
        <a:graphic>
          <a:graphicData uri="http://schemas.openxmlformats.org/presentationml/2006/ole">
            <mc:AlternateContent xmlns:mc="http://schemas.openxmlformats.org/markup-compatibility/2006">
              <mc:Choice xmlns:v="urn:schemas-microsoft-com:vml" Requires="v">
                <p:oleObj spid="_x0000_s77837" name="Visio" r:id="rId4" imgW="1418844" imgH="2248205" progId="Visio.Drawing.11">
                  <p:embed/>
                </p:oleObj>
              </mc:Choice>
              <mc:Fallback>
                <p:oleObj name="Visio" r:id="rId4" imgW="1418844" imgH="2248205"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r="24750" b="4860"/>
                      <a:stretch>
                        <a:fillRect/>
                      </a:stretch>
                    </p:blipFill>
                    <p:spPr bwMode="auto">
                      <a:xfrm>
                        <a:off x="6011863" y="908050"/>
                        <a:ext cx="2598737" cy="5183188"/>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ox(in)">
                                      <p:cBhvr>
                                        <p:cTn id="7" dur="1000"/>
                                        <p:tgtEl>
                                          <p:spTgt spid="77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77828"/>
                                        </p:tgtEl>
                                        <p:attrNameLst>
                                          <p:attrName>style.visibility</p:attrName>
                                        </p:attrNameLst>
                                      </p:cBhvr>
                                      <p:to>
                                        <p:strVal val="visible"/>
                                      </p:to>
                                    </p:set>
                                    <p:anim calcmode="lin" valueType="num">
                                      <p:cBhvr>
                                        <p:cTn id="12" dur="1000" fill="hold"/>
                                        <p:tgtEl>
                                          <p:spTgt spid="77828"/>
                                        </p:tgtEl>
                                        <p:attrNameLst>
                                          <p:attrName>ppt_x</p:attrName>
                                        </p:attrNameLst>
                                      </p:cBhvr>
                                      <p:tavLst>
                                        <p:tav tm="0">
                                          <p:val>
                                            <p:strVal val="#ppt_x-.2"/>
                                          </p:val>
                                        </p:tav>
                                        <p:tav tm="100000">
                                          <p:val>
                                            <p:strVal val="#ppt_x"/>
                                          </p:val>
                                        </p:tav>
                                      </p:tavLst>
                                    </p:anim>
                                    <p:anim calcmode="lin" valueType="num">
                                      <p:cBhvr>
                                        <p:cTn id="13" dur="1000" fill="hold"/>
                                        <p:tgtEl>
                                          <p:spTgt spid="778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782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77836"/>
                                        </p:tgtEl>
                                        <p:attrNameLst>
                                          <p:attrName>style.visibility</p:attrName>
                                        </p:attrNameLst>
                                      </p:cBhvr>
                                      <p:to>
                                        <p:strVal val="visible"/>
                                      </p:to>
                                    </p:set>
                                    <p:animEffect transition="in" filter="dissolve">
                                      <p:cBhvr>
                                        <p:cTn id="19" dur="1000"/>
                                        <p:tgtEl>
                                          <p:spTgt spid="7783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77835"/>
                                        </p:tgtEl>
                                        <p:attrNameLst>
                                          <p:attrName>style.visibility</p:attrName>
                                        </p:attrNameLst>
                                      </p:cBhvr>
                                      <p:to>
                                        <p:strVal val="visible"/>
                                      </p:to>
                                    </p:set>
                                    <p:animEffect transition="in" filter="barn(inHorizontal)">
                                      <p:cBhvr>
                                        <p:cTn id="24" dur="500"/>
                                        <p:tgtEl>
                                          <p:spTgt spid="7783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77834"/>
                                        </p:tgtEl>
                                        <p:attrNameLst>
                                          <p:attrName>style.visibility</p:attrName>
                                        </p:attrNameLst>
                                      </p:cBhvr>
                                      <p:to>
                                        <p:strVal val="visible"/>
                                      </p:to>
                                    </p:set>
                                    <p:animEffect transition="in" filter="barn(outVertical)">
                                      <p:cBhvr>
                                        <p:cTn id="29" dur="500"/>
                                        <p:tgtEl>
                                          <p:spTgt spid="77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8" grpId="0" autoUpdateAnimBg="0"/>
      <p:bldP spid="77834" grpId="0"/>
      <p:bldP spid="7783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bwMode="auto">
          <a:xfrm>
            <a:off x="250825" y="765175"/>
            <a:ext cx="2087563" cy="41036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图</a:t>
            </a:r>
            <a:r>
              <a:rPr kumimoji="1" lang="en-US" altLang="zh-CN" sz="2800">
                <a:solidFill>
                  <a:schemeClr val="tx1"/>
                </a:solidFill>
                <a:effectLst/>
                <a:latin typeface="Times New Roman" pitchFamily="18" charset="0"/>
                <a:ea typeface="楷体_GB2312" pitchFamily="49" charset="-122"/>
              </a:rPr>
              <a:t>6.3.17</a:t>
            </a:r>
            <a:r>
              <a:rPr kumimoji="1" lang="zh-CN" altLang="en-US" sz="2800">
                <a:solidFill>
                  <a:schemeClr val="tx1"/>
                </a:solidFill>
                <a:effectLst/>
                <a:latin typeface="Times New Roman" pitchFamily="18" charset="0"/>
                <a:ea typeface="楷体_GB2312" pitchFamily="49" charset="-122"/>
              </a:rPr>
              <a:t>是由</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触发器构成的异步</a:t>
            </a:r>
            <a:r>
              <a:rPr kumimoji="1" lang="en-US" altLang="zh-CN" sz="2800">
                <a:solidFill>
                  <a:schemeClr val="tx1"/>
                </a:solidFill>
                <a:effectLst/>
                <a:latin typeface="Times New Roman" pitchFamily="18" charset="0"/>
                <a:ea typeface="楷体_GB2312" pitchFamily="49" charset="-122"/>
              </a:rPr>
              <a:t>3</a:t>
            </a:r>
            <a:r>
              <a:rPr kumimoji="1" lang="zh-CN" altLang="en-US" sz="2800">
                <a:solidFill>
                  <a:schemeClr val="tx1"/>
                </a:solidFill>
                <a:effectLst/>
                <a:latin typeface="Times New Roman" pitchFamily="18" charset="0"/>
                <a:ea typeface="楷体_GB2312" pitchFamily="49" charset="-122"/>
              </a:rPr>
              <a:t>位二进制加法计数器的逻辑电路。波形如图所示</a:t>
            </a:r>
          </a:p>
        </p:txBody>
      </p:sp>
      <p:sp>
        <p:nvSpPr>
          <p:cNvPr id="303111" name="Rectangle 7"/>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03113" name="Group 9"/>
          <p:cNvGrpSpPr>
            <a:grpSpLocks/>
          </p:cNvGrpSpPr>
          <p:nvPr/>
        </p:nvGrpSpPr>
        <p:grpSpPr bwMode="auto">
          <a:xfrm>
            <a:off x="2484438" y="188913"/>
            <a:ext cx="6481762" cy="2738437"/>
            <a:chOff x="839" y="1253"/>
            <a:chExt cx="4083" cy="1725"/>
          </a:xfrm>
        </p:grpSpPr>
        <p:pic>
          <p:nvPicPr>
            <p:cNvPr id="303110" name="Picture 6" descr="6-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1253"/>
              <a:ext cx="4083" cy="172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03112" name="Rectangle 8"/>
            <p:cNvSpPr>
              <a:spLocks noChangeArrowheads="1"/>
            </p:cNvSpPr>
            <p:nvPr/>
          </p:nvSpPr>
          <p:spPr bwMode="auto">
            <a:xfrm>
              <a:off x="839" y="2659"/>
              <a:ext cx="10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6.3.17</a:t>
              </a:r>
            </a:p>
          </p:txBody>
        </p:sp>
      </p:grpSp>
      <p:graphicFrame>
        <p:nvGraphicFramePr>
          <p:cNvPr id="303116" name="Object 12"/>
          <p:cNvGraphicFramePr>
            <a:graphicFrameLocks noChangeAspect="1"/>
          </p:cNvGraphicFramePr>
          <p:nvPr/>
        </p:nvGraphicFramePr>
        <p:xfrm>
          <a:off x="3924300" y="3213100"/>
          <a:ext cx="4248150" cy="3417888"/>
        </p:xfrm>
        <a:graphic>
          <a:graphicData uri="http://schemas.openxmlformats.org/presentationml/2006/ole">
            <mc:AlternateContent xmlns:mc="http://schemas.openxmlformats.org/markup-compatibility/2006">
              <mc:Choice xmlns:v="urn:schemas-microsoft-com:vml" Requires="v">
                <p:oleObj spid="_x0000_s303118" name="Visio" r:id="rId5" imgW="2616098" imgH="4565294" progId="Visio.Drawing.11">
                  <p:embed/>
                </p:oleObj>
              </mc:Choice>
              <mc:Fallback>
                <p:oleObj name="Visio" r:id="rId5" imgW="2616098" imgH="4565294" progId="Visio.Drawing.11">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t="1439" b="52455"/>
                      <a:stretch>
                        <a:fillRect/>
                      </a:stretch>
                    </p:blipFill>
                    <p:spPr bwMode="auto">
                      <a:xfrm>
                        <a:off x="3924300" y="3213100"/>
                        <a:ext cx="4248150" cy="341788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03106"/>
                                        </p:tgtEl>
                                        <p:attrNameLst>
                                          <p:attrName>style.visibility</p:attrName>
                                        </p:attrNameLst>
                                      </p:cBhvr>
                                      <p:to>
                                        <p:strVal val="visible"/>
                                      </p:to>
                                    </p:set>
                                    <p:animEffect transition="in" filter="circle(in)">
                                      <p:cBhvr>
                                        <p:cTn id="7" dur="1000"/>
                                        <p:tgtEl>
                                          <p:spTgt spid="303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03113"/>
                                        </p:tgtEl>
                                        <p:attrNameLst>
                                          <p:attrName>style.visibility</p:attrName>
                                        </p:attrNameLst>
                                      </p:cBhvr>
                                      <p:to>
                                        <p:strVal val="visible"/>
                                      </p:to>
                                    </p:set>
                                    <p:animEffect transition="in" filter="dissolve">
                                      <p:cBhvr>
                                        <p:cTn id="12" dur="1000"/>
                                        <p:tgtEl>
                                          <p:spTgt spid="3031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3116"/>
                                        </p:tgtEl>
                                        <p:attrNameLst>
                                          <p:attrName>style.visibility</p:attrName>
                                        </p:attrNameLst>
                                      </p:cBhvr>
                                      <p:to>
                                        <p:strVal val="visible"/>
                                      </p:to>
                                    </p:set>
                                    <p:animEffect transition="in" filter="dissolve">
                                      <p:cBhvr>
                                        <p:cTn id="17" dur="1000"/>
                                        <p:tgtEl>
                                          <p:spTgt spid="303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bwMode="auto">
          <a:xfrm>
            <a:off x="250825" y="765175"/>
            <a:ext cx="4465638"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②</a:t>
            </a:r>
            <a:r>
              <a:rPr lang="zh-CN" altLang="en-US" sz="2800" u="sng">
                <a:solidFill>
                  <a:schemeClr val="tx1"/>
                </a:solidFill>
                <a:effectLst/>
                <a:latin typeface="Times New Roman" pitchFamily="18" charset="0"/>
                <a:ea typeface="楷体_GB2312" pitchFamily="49" charset="-122"/>
              </a:rPr>
              <a:t>异步二进制减法计数器</a:t>
            </a:r>
          </a:p>
        </p:txBody>
      </p:sp>
      <p:sp>
        <p:nvSpPr>
          <p:cNvPr id="304133" name="Rectangle 5"/>
          <p:cNvSpPr>
            <a:spLocks noChangeArrowheads="1"/>
          </p:cNvSpPr>
          <p:nvPr/>
        </p:nvSpPr>
        <p:spPr bwMode="auto">
          <a:xfrm>
            <a:off x="0" y="188913"/>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304134" name="Rectangle 6"/>
          <p:cNvSpPr>
            <a:spLocks noChangeArrowheads="1"/>
          </p:cNvSpPr>
          <p:nvPr/>
        </p:nvSpPr>
        <p:spPr bwMode="auto">
          <a:xfrm>
            <a:off x="250825" y="1412875"/>
            <a:ext cx="5113338"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构成方法：触发器接成计数器形式，时钟</a:t>
            </a:r>
            <a:r>
              <a:rPr lang="en-US" altLang="zh-CN" i="1"/>
              <a:t>CLK</a:t>
            </a:r>
            <a:r>
              <a:rPr lang="zh-CN" altLang="en-US"/>
              <a:t>加在最低位，高位脉冲接在低位的</a:t>
            </a:r>
            <a:r>
              <a:rPr lang="en-US" altLang="zh-CN" i="1"/>
              <a:t>Q </a:t>
            </a:r>
            <a:r>
              <a:rPr lang="zh-CN" altLang="en-US"/>
              <a:t>端或</a:t>
            </a:r>
            <a:r>
              <a:rPr lang="en-US" altLang="zh-CN" i="1"/>
              <a:t>Q</a:t>
            </a:r>
            <a:r>
              <a:rPr lang="en-US" altLang="zh-CN" i="1">
                <a:sym typeface="Symbol" pitchFamily="18" charset="2"/>
              </a:rPr>
              <a:t></a:t>
            </a:r>
            <a:r>
              <a:rPr lang="en-US" altLang="zh-CN" i="1"/>
              <a:t> </a:t>
            </a:r>
            <a:r>
              <a:rPr lang="zh-CN" altLang="en-US"/>
              <a:t>端。在末位</a:t>
            </a:r>
            <a:r>
              <a:rPr lang="en-US" altLang="zh-CN"/>
              <a:t>-1</a:t>
            </a:r>
            <a:r>
              <a:rPr lang="zh-CN" altLang="en-US"/>
              <a:t>时，从低位到高位逐位借位方式工作。</a:t>
            </a:r>
          </a:p>
        </p:txBody>
      </p:sp>
      <p:graphicFrame>
        <p:nvGraphicFramePr>
          <p:cNvPr id="304135" name="Object 7"/>
          <p:cNvGraphicFramePr>
            <a:graphicFrameLocks noChangeAspect="1"/>
          </p:cNvGraphicFramePr>
          <p:nvPr/>
        </p:nvGraphicFramePr>
        <p:xfrm>
          <a:off x="5940425" y="620713"/>
          <a:ext cx="2598738" cy="5183187"/>
        </p:xfrm>
        <a:graphic>
          <a:graphicData uri="http://schemas.openxmlformats.org/presentationml/2006/ole">
            <mc:AlternateContent xmlns:mc="http://schemas.openxmlformats.org/markup-compatibility/2006">
              <mc:Choice xmlns:v="urn:schemas-microsoft-com:vml" Requires="v">
                <p:oleObj spid="_x0000_s304137" name="Visio" r:id="rId4" imgW="1418844" imgH="2248205" progId="Visio.Drawing.11">
                  <p:embed/>
                </p:oleObj>
              </mc:Choice>
              <mc:Fallback>
                <p:oleObj name="Visio" r:id="rId4" imgW="1418844" imgH="2248205"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r="24750" b="4860"/>
                      <a:stretch>
                        <a:fillRect/>
                      </a:stretch>
                    </p:blipFill>
                    <p:spPr bwMode="auto">
                      <a:xfrm>
                        <a:off x="5940425" y="620713"/>
                        <a:ext cx="2598738" cy="5183187"/>
                      </a:xfrm>
                      <a:prstGeom prst="rect">
                        <a:avLst/>
                      </a:prstGeom>
                      <a:solidFill>
                        <a:schemeClr val="tx1"/>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4136" name="Rectangle 8"/>
          <p:cNvSpPr>
            <a:spLocks noChangeArrowheads="1"/>
          </p:cNvSpPr>
          <p:nvPr/>
        </p:nvSpPr>
        <p:spPr bwMode="auto">
          <a:xfrm>
            <a:off x="323850" y="3860800"/>
            <a:ext cx="482441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a:t>原则：每</a:t>
            </a:r>
            <a:r>
              <a:rPr lang="en-US" altLang="zh-CN"/>
              <a:t>1</a:t>
            </a:r>
            <a:r>
              <a:rPr lang="zh-CN" altLang="en-US"/>
              <a:t>位从“</a:t>
            </a:r>
            <a:r>
              <a:rPr lang="en-US" altLang="zh-CN"/>
              <a:t>0”</a:t>
            </a:r>
            <a:r>
              <a:rPr lang="zh-CN" altLang="en-US"/>
              <a:t>变“</a:t>
            </a:r>
            <a:r>
              <a:rPr lang="en-US" altLang="zh-CN"/>
              <a:t>1”</a:t>
            </a:r>
            <a:r>
              <a:rPr lang="zh-CN" altLang="en-US"/>
              <a:t>时，向高位发出进位，使高位翻转</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4130"/>
                                        </p:tgtEl>
                                        <p:attrNameLst>
                                          <p:attrName>style.visibility</p:attrName>
                                        </p:attrNameLst>
                                      </p:cBhvr>
                                      <p:to>
                                        <p:strVal val="visible"/>
                                      </p:to>
                                    </p:set>
                                    <p:animEffect transition="in" filter="box(in)">
                                      <p:cBhvr>
                                        <p:cTn id="7" dur="1000"/>
                                        <p:tgtEl>
                                          <p:spTgt spid="304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04135"/>
                                        </p:tgtEl>
                                        <p:attrNameLst>
                                          <p:attrName>style.visibility</p:attrName>
                                        </p:attrNameLst>
                                      </p:cBhvr>
                                      <p:to>
                                        <p:strVal val="visible"/>
                                      </p:to>
                                    </p:set>
                                    <p:animEffect transition="in" filter="dissolve">
                                      <p:cBhvr>
                                        <p:cTn id="12" dur="1000"/>
                                        <p:tgtEl>
                                          <p:spTgt spid="3041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04134"/>
                                        </p:tgtEl>
                                        <p:attrNameLst>
                                          <p:attrName>style.visibility</p:attrName>
                                        </p:attrNameLst>
                                      </p:cBhvr>
                                      <p:to>
                                        <p:strVal val="visible"/>
                                      </p:to>
                                    </p:set>
                                    <p:animEffect transition="in" filter="circle(in)">
                                      <p:cBhvr>
                                        <p:cTn id="17" dur="2000"/>
                                        <p:tgtEl>
                                          <p:spTgt spid="3041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04136"/>
                                        </p:tgtEl>
                                        <p:attrNameLst>
                                          <p:attrName>style.visibility</p:attrName>
                                        </p:attrNameLst>
                                      </p:cBhvr>
                                      <p:to>
                                        <p:strVal val="visible"/>
                                      </p:to>
                                    </p:set>
                                    <p:animEffect transition="in" filter="barn(inHorizontal)">
                                      <p:cBhvr>
                                        <p:cTn id="22" dur="1000"/>
                                        <p:tgtEl>
                                          <p:spTgt spid="304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0" grpId="0"/>
      <p:bldP spid="304134" grpId="0"/>
      <p:bldP spid="3041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bwMode="auto">
          <a:xfrm>
            <a:off x="0" y="0"/>
            <a:ext cx="2530475" cy="777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3600" u="sng">
                <a:solidFill>
                  <a:srgbClr val="FFFF99"/>
                </a:solidFill>
                <a:effectLst/>
                <a:latin typeface="Times New Roman" pitchFamily="18" charset="0"/>
                <a:ea typeface="楷体_GB2312" pitchFamily="49" charset="-122"/>
              </a:rPr>
              <a:t>6.1 </a:t>
            </a:r>
            <a:r>
              <a:rPr kumimoji="1" lang="zh-CN" altLang="en-US" sz="3600" u="sng">
                <a:solidFill>
                  <a:srgbClr val="FFFF99"/>
                </a:solidFill>
                <a:effectLst/>
                <a:latin typeface="Times New Roman" pitchFamily="18" charset="0"/>
                <a:ea typeface="楷体_GB2312" pitchFamily="49" charset="-122"/>
              </a:rPr>
              <a:t>概述</a:t>
            </a:r>
          </a:p>
        </p:txBody>
      </p:sp>
      <p:grpSp>
        <p:nvGrpSpPr>
          <p:cNvPr id="279556" name="Group 4"/>
          <p:cNvGrpSpPr>
            <a:grpSpLocks/>
          </p:cNvGrpSpPr>
          <p:nvPr/>
        </p:nvGrpSpPr>
        <p:grpSpPr bwMode="auto">
          <a:xfrm>
            <a:off x="1187450" y="981075"/>
            <a:ext cx="6696075" cy="3386138"/>
            <a:chOff x="1429" y="2024"/>
            <a:chExt cx="4218" cy="2133"/>
          </a:xfrm>
        </p:grpSpPr>
        <p:pic>
          <p:nvPicPr>
            <p:cNvPr id="279557" name="Picture 5" descr="6-1-2"/>
            <p:cNvPicPr>
              <a:picLocks noChangeAspect="1" noChangeArrowheads="1"/>
            </p:cNvPicPr>
            <p:nvPr/>
          </p:nvPicPr>
          <p:blipFill>
            <a:blip r:embed="rId4">
              <a:extLst>
                <a:ext uri="{28A0092B-C50C-407E-A947-70E740481C1C}">
                  <a14:useLocalDpi xmlns:a14="http://schemas.microsoft.com/office/drawing/2010/main" val="0"/>
                </a:ext>
              </a:extLst>
            </a:blip>
            <a:srcRect t="8310" b="5888"/>
            <a:stretch>
              <a:fillRect/>
            </a:stretch>
          </p:blipFill>
          <p:spPr bwMode="auto">
            <a:xfrm>
              <a:off x="1429" y="2024"/>
              <a:ext cx="4218" cy="213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79558" name="Rectangle 6"/>
            <p:cNvSpPr>
              <a:spLocks noChangeArrowheads="1"/>
            </p:cNvSpPr>
            <p:nvPr/>
          </p:nvSpPr>
          <p:spPr bwMode="auto">
            <a:xfrm>
              <a:off x="1429" y="3838"/>
              <a:ext cx="10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图</a:t>
              </a:r>
              <a:r>
                <a:rPr lang="en-US" altLang="zh-CN" sz="2400">
                  <a:solidFill>
                    <a:srgbClr val="000000"/>
                  </a:solidFill>
                </a:rPr>
                <a:t>6.1.1</a:t>
              </a:r>
            </a:p>
          </p:txBody>
        </p:sp>
      </p:grpSp>
      <p:graphicFrame>
        <p:nvGraphicFramePr>
          <p:cNvPr id="279559" name="Object 7"/>
          <p:cNvGraphicFramePr>
            <a:graphicFrameLocks noChangeAspect="1"/>
          </p:cNvGraphicFramePr>
          <p:nvPr/>
        </p:nvGraphicFramePr>
        <p:xfrm>
          <a:off x="323850" y="4652963"/>
          <a:ext cx="8497888" cy="1511300"/>
        </p:xfrm>
        <a:graphic>
          <a:graphicData uri="http://schemas.openxmlformats.org/presentationml/2006/ole">
            <mc:AlternateContent xmlns:mc="http://schemas.openxmlformats.org/markup-compatibility/2006">
              <mc:Choice xmlns:v="urn:schemas-microsoft-com:vml" Requires="v">
                <p:oleObj spid="_x0000_s279560" name="公式" r:id="rId5" imgW="3987720" imgH="711000" progId="Equation.3">
                  <p:embed/>
                </p:oleObj>
              </mc:Choice>
              <mc:Fallback>
                <p:oleObj name="公式" r:id="rId5" imgW="3987720" imgH="7110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652963"/>
                        <a:ext cx="8497888" cy="1511300"/>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9556"/>
                                        </p:tgtEl>
                                        <p:attrNameLst>
                                          <p:attrName>style.visibility</p:attrName>
                                        </p:attrNameLst>
                                      </p:cBhvr>
                                      <p:to>
                                        <p:strVal val="visible"/>
                                      </p:to>
                                    </p:set>
                                    <p:animEffect transition="in" filter="dissolve">
                                      <p:cBhvr>
                                        <p:cTn id="7" dur="1000"/>
                                        <p:tgtEl>
                                          <p:spTgt spid="279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9559"/>
                                        </p:tgtEl>
                                        <p:attrNameLst>
                                          <p:attrName>style.visibility</p:attrName>
                                        </p:attrNameLst>
                                      </p:cBhvr>
                                      <p:to>
                                        <p:strVal val="visible"/>
                                      </p:to>
                                    </p:set>
                                    <p:animEffect transition="in" filter="fade">
                                      <p:cBhvr>
                                        <p:cTn id="12" dur="1000"/>
                                        <p:tgtEl>
                                          <p:spTgt spid="279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bwMode="auto">
          <a:xfrm>
            <a:off x="250825" y="692150"/>
            <a:ext cx="2665413" cy="28813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图</a:t>
            </a:r>
            <a:r>
              <a:rPr kumimoji="1" lang="en-US" altLang="zh-CN" sz="2800">
                <a:solidFill>
                  <a:schemeClr val="tx1"/>
                </a:solidFill>
                <a:effectLst/>
                <a:latin typeface="Times New Roman" pitchFamily="18" charset="0"/>
                <a:ea typeface="楷体_GB2312" pitchFamily="49" charset="-122"/>
              </a:rPr>
              <a:t>6.3.18</a:t>
            </a:r>
            <a:r>
              <a:rPr kumimoji="1" lang="zh-CN" altLang="en-US" sz="2800">
                <a:solidFill>
                  <a:schemeClr val="tx1"/>
                </a:solidFill>
                <a:effectLst/>
                <a:latin typeface="Times New Roman" pitchFamily="18" charset="0"/>
                <a:ea typeface="楷体_GB2312" pitchFamily="49" charset="-122"/>
              </a:rPr>
              <a:t>是由</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触发器构成的异步</a:t>
            </a:r>
            <a:r>
              <a:rPr kumimoji="1" lang="en-US" altLang="zh-CN" sz="2800">
                <a:solidFill>
                  <a:schemeClr val="tx1"/>
                </a:solidFill>
                <a:effectLst/>
                <a:latin typeface="Times New Roman" pitchFamily="18" charset="0"/>
                <a:ea typeface="楷体_GB2312" pitchFamily="49" charset="-122"/>
              </a:rPr>
              <a:t>3</a:t>
            </a:r>
            <a:r>
              <a:rPr kumimoji="1" lang="zh-CN" altLang="en-US" sz="2800">
                <a:solidFill>
                  <a:schemeClr val="tx1"/>
                </a:solidFill>
                <a:effectLst/>
                <a:latin typeface="Times New Roman" pitchFamily="18" charset="0"/>
                <a:ea typeface="楷体_GB2312" pitchFamily="49" charset="-122"/>
              </a:rPr>
              <a:t>位二进制加法计数器的逻辑电路。波形如图所示</a:t>
            </a:r>
          </a:p>
        </p:txBody>
      </p:sp>
      <p:sp>
        <p:nvSpPr>
          <p:cNvPr id="305157" name="Rectangle 5"/>
          <p:cNvSpPr>
            <a:spLocks noChangeArrowheads="1"/>
          </p:cNvSpPr>
          <p:nvPr/>
        </p:nvSpPr>
        <p:spPr bwMode="auto">
          <a:xfrm>
            <a:off x="250825"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05159" name="Group 7"/>
          <p:cNvGrpSpPr>
            <a:grpSpLocks/>
          </p:cNvGrpSpPr>
          <p:nvPr/>
        </p:nvGrpSpPr>
        <p:grpSpPr bwMode="auto">
          <a:xfrm>
            <a:off x="2987675" y="260350"/>
            <a:ext cx="5976938" cy="2187575"/>
            <a:chOff x="1837" y="436"/>
            <a:chExt cx="3765" cy="1378"/>
          </a:xfrm>
        </p:grpSpPr>
        <p:pic>
          <p:nvPicPr>
            <p:cNvPr id="305156" name="Picture 4" descr="6-3-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 y="436"/>
              <a:ext cx="3765" cy="1378"/>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05158" name="Rectangle 6"/>
            <p:cNvSpPr>
              <a:spLocks noChangeArrowheads="1"/>
            </p:cNvSpPr>
            <p:nvPr/>
          </p:nvSpPr>
          <p:spPr bwMode="auto">
            <a:xfrm>
              <a:off x="1837" y="1512"/>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000000"/>
                  </a:solidFill>
                </a:rPr>
                <a:t>图</a:t>
              </a:r>
              <a:r>
                <a:rPr kumimoji="1" lang="en-US" altLang="zh-CN" sz="2400">
                  <a:solidFill>
                    <a:srgbClr val="000000"/>
                  </a:solidFill>
                </a:rPr>
                <a:t>6.3.18</a:t>
              </a:r>
            </a:p>
          </p:txBody>
        </p:sp>
      </p:grpSp>
      <p:graphicFrame>
        <p:nvGraphicFramePr>
          <p:cNvPr id="305160" name="Object 8"/>
          <p:cNvGraphicFramePr>
            <a:graphicFrameLocks noChangeAspect="1"/>
          </p:cNvGraphicFramePr>
          <p:nvPr/>
        </p:nvGraphicFramePr>
        <p:xfrm>
          <a:off x="3563938" y="2708275"/>
          <a:ext cx="4824412" cy="3978275"/>
        </p:xfrm>
        <a:graphic>
          <a:graphicData uri="http://schemas.openxmlformats.org/presentationml/2006/ole">
            <mc:AlternateContent xmlns:mc="http://schemas.openxmlformats.org/markup-compatibility/2006">
              <mc:Choice xmlns:v="urn:schemas-microsoft-com:vml" Requires="v">
                <p:oleObj spid="_x0000_s305161" name="Visio" r:id="rId5" imgW="2616098" imgH="4565294" progId="Visio.Drawing.11">
                  <p:embed/>
                </p:oleObj>
              </mc:Choice>
              <mc:Fallback>
                <p:oleObj name="Visio" r:id="rId5" imgW="2616098" imgH="4565294" progId="Visio.Drawing.11">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t="48885" b="3870"/>
                      <a:stretch>
                        <a:fillRect/>
                      </a:stretch>
                    </p:blipFill>
                    <p:spPr bwMode="auto">
                      <a:xfrm>
                        <a:off x="3563938" y="2708275"/>
                        <a:ext cx="4824412" cy="397827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circle(in)">
                                      <p:cBhvr>
                                        <p:cTn id="7" dur="1000"/>
                                        <p:tgtEl>
                                          <p:spTgt spid="305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05159"/>
                                        </p:tgtEl>
                                        <p:attrNameLst>
                                          <p:attrName>style.visibility</p:attrName>
                                        </p:attrNameLst>
                                      </p:cBhvr>
                                      <p:to>
                                        <p:strVal val="visible"/>
                                      </p:to>
                                    </p:set>
                                    <p:animEffect transition="in" filter="dissolve">
                                      <p:cBhvr>
                                        <p:cTn id="12" dur="1000"/>
                                        <p:tgtEl>
                                          <p:spTgt spid="3051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5160"/>
                                        </p:tgtEl>
                                        <p:attrNameLst>
                                          <p:attrName>style.visibility</p:attrName>
                                        </p:attrNameLst>
                                      </p:cBhvr>
                                      <p:to>
                                        <p:strVal val="visible"/>
                                      </p:to>
                                    </p:set>
                                    <p:animEffect transition="in" filter="dissolve">
                                      <p:cBhvr>
                                        <p:cTn id="17" dur="1000"/>
                                        <p:tgtEl>
                                          <p:spTgt spid="305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bwMode="auto">
          <a:xfrm>
            <a:off x="250825" y="620713"/>
            <a:ext cx="4248150" cy="63341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2. </a:t>
            </a:r>
            <a:r>
              <a:rPr lang="zh-CN" altLang="en-US" sz="2800" u="sng">
                <a:solidFill>
                  <a:schemeClr val="tx1"/>
                </a:solidFill>
                <a:effectLst/>
                <a:latin typeface="Times New Roman" pitchFamily="18" charset="0"/>
                <a:ea typeface="楷体_GB2312" pitchFamily="49" charset="-122"/>
              </a:rPr>
              <a:t>异步十进制计数器</a:t>
            </a:r>
          </a:p>
        </p:txBody>
      </p:sp>
      <p:sp>
        <p:nvSpPr>
          <p:cNvPr id="306180" name="Rectangle 4"/>
          <p:cNvSpPr>
            <a:spLocks noChangeArrowheads="1"/>
          </p:cNvSpPr>
          <p:nvPr/>
        </p:nvSpPr>
        <p:spPr bwMode="auto">
          <a:xfrm>
            <a:off x="250825"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306181" name="Rectangle 5"/>
          <p:cNvSpPr>
            <a:spLocks noChangeArrowheads="1"/>
          </p:cNvSpPr>
          <p:nvPr/>
        </p:nvSpPr>
        <p:spPr bwMode="auto">
          <a:xfrm>
            <a:off x="179388" y="1052513"/>
            <a:ext cx="417671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原理：在</a:t>
            </a:r>
            <a:r>
              <a:rPr lang="en-US" altLang="zh-CN"/>
              <a:t>4</a:t>
            </a:r>
            <a:r>
              <a:rPr lang="zh-CN" altLang="en-US"/>
              <a:t>位二进制异步加法计数器上修改而成，要跳过</a:t>
            </a:r>
            <a:r>
              <a:rPr lang="en-US" altLang="zh-CN"/>
              <a:t>1010 ~ 1111</a:t>
            </a:r>
            <a:r>
              <a:rPr lang="zh-CN" altLang="en-US"/>
              <a:t>这六个状态</a:t>
            </a:r>
          </a:p>
        </p:txBody>
      </p:sp>
      <p:grpSp>
        <p:nvGrpSpPr>
          <p:cNvPr id="306182" name="Group 6"/>
          <p:cNvGrpSpPr>
            <a:grpSpLocks/>
          </p:cNvGrpSpPr>
          <p:nvPr/>
        </p:nvGrpSpPr>
        <p:grpSpPr bwMode="auto">
          <a:xfrm>
            <a:off x="4500563" y="188913"/>
            <a:ext cx="4406900" cy="4752975"/>
            <a:chOff x="2562" y="300"/>
            <a:chExt cx="3094" cy="3266"/>
          </a:xfrm>
        </p:grpSpPr>
        <p:graphicFrame>
          <p:nvGraphicFramePr>
            <p:cNvPr id="306183" name="Object 7"/>
            <p:cNvGraphicFramePr>
              <a:graphicFrameLocks noChangeAspect="1"/>
            </p:cNvGraphicFramePr>
            <p:nvPr/>
          </p:nvGraphicFramePr>
          <p:xfrm>
            <a:off x="2562" y="300"/>
            <a:ext cx="3094" cy="3266"/>
          </p:xfrm>
          <a:graphic>
            <a:graphicData uri="http://schemas.openxmlformats.org/presentationml/2006/ole">
              <mc:AlternateContent xmlns:mc="http://schemas.openxmlformats.org/markup-compatibility/2006">
                <mc:Choice xmlns:v="urn:schemas-microsoft-com:vml" Requires="v">
                  <p:oleObj spid="_x0000_s306227" name="Visio" r:id="rId4" imgW="2814523" imgH="4378147" progId="Visio.Drawing.11">
                    <p:embed/>
                  </p:oleObj>
                </mc:Choice>
                <mc:Fallback>
                  <p:oleObj name="Visio" r:id="rId4" imgW="2814523" imgH="437814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b="32153"/>
                        <a:stretch>
                          <a:fillRect/>
                        </a:stretch>
                      </p:blipFill>
                      <p:spPr bwMode="auto">
                        <a:xfrm>
                          <a:off x="2562" y="300"/>
                          <a:ext cx="3094" cy="3266"/>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6184" name="Rectangle 8"/>
            <p:cNvSpPr>
              <a:spLocks noChangeArrowheads="1"/>
            </p:cNvSpPr>
            <p:nvPr/>
          </p:nvSpPr>
          <p:spPr bwMode="auto">
            <a:xfrm>
              <a:off x="2562" y="3022"/>
              <a:ext cx="3085" cy="544"/>
            </a:xfrm>
            <a:prstGeom prst="rect">
              <a:avLst/>
            </a:prstGeom>
            <a:solidFill>
              <a:schemeClr val="accent2">
                <a:alpha val="21001"/>
              </a:scheme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306226" name="Group 50"/>
          <p:cNvGrpSpPr>
            <a:grpSpLocks/>
          </p:cNvGrpSpPr>
          <p:nvPr/>
        </p:nvGrpSpPr>
        <p:grpSpPr bwMode="auto">
          <a:xfrm>
            <a:off x="323850" y="2852738"/>
            <a:ext cx="3889375" cy="3841750"/>
            <a:chOff x="0" y="1900"/>
            <a:chExt cx="2450" cy="2420"/>
          </a:xfrm>
        </p:grpSpPr>
        <p:pic>
          <p:nvPicPr>
            <p:cNvPr id="306185" name="Picture 9" descr="6-3-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05"/>
              <a:ext cx="2450" cy="2415"/>
            </a:xfrm>
            <a:prstGeom prst="rect">
              <a:avLst/>
            </a:prstGeom>
            <a:noFill/>
            <a:extLst>
              <a:ext uri="{909E8E84-426E-40DD-AFC4-6F175D3DCCD1}">
                <a14:hiddenFill xmlns:a14="http://schemas.microsoft.com/office/drawing/2010/main">
                  <a:solidFill>
                    <a:srgbClr val="FFFFFF"/>
                  </a:solidFill>
                </a14:hiddenFill>
              </a:ext>
            </a:extLst>
          </p:spPr>
        </p:pic>
        <p:sp>
          <p:nvSpPr>
            <p:cNvPr id="306186" name="Text Box 10"/>
            <p:cNvSpPr txBox="1">
              <a:spLocks noChangeArrowheads="1"/>
            </p:cNvSpPr>
            <p:nvPr/>
          </p:nvSpPr>
          <p:spPr bwMode="auto">
            <a:xfrm>
              <a:off x="363"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1</a:t>
              </a:r>
            </a:p>
          </p:txBody>
        </p:sp>
        <p:sp>
          <p:nvSpPr>
            <p:cNvPr id="306187" name="Text Box 11"/>
            <p:cNvSpPr txBox="1">
              <a:spLocks noChangeArrowheads="1"/>
            </p:cNvSpPr>
            <p:nvPr/>
          </p:nvSpPr>
          <p:spPr bwMode="auto">
            <a:xfrm>
              <a:off x="545"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2</a:t>
              </a:r>
            </a:p>
          </p:txBody>
        </p:sp>
        <p:sp>
          <p:nvSpPr>
            <p:cNvPr id="306188" name="Text Box 12"/>
            <p:cNvSpPr txBox="1">
              <a:spLocks noChangeArrowheads="1"/>
            </p:cNvSpPr>
            <p:nvPr/>
          </p:nvSpPr>
          <p:spPr bwMode="auto">
            <a:xfrm>
              <a:off x="708"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3</a:t>
              </a:r>
            </a:p>
          </p:txBody>
        </p:sp>
        <p:sp>
          <p:nvSpPr>
            <p:cNvPr id="306189" name="Text Box 13"/>
            <p:cNvSpPr txBox="1">
              <a:spLocks noChangeArrowheads="1"/>
            </p:cNvSpPr>
            <p:nvPr/>
          </p:nvSpPr>
          <p:spPr bwMode="auto">
            <a:xfrm>
              <a:off x="890" y="191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4</a:t>
              </a:r>
            </a:p>
          </p:txBody>
        </p:sp>
        <p:sp>
          <p:nvSpPr>
            <p:cNvPr id="306190" name="Text Box 14"/>
            <p:cNvSpPr txBox="1">
              <a:spLocks noChangeArrowheads="1"/>
            </p:cNvSpPr>
            <p:nvPr/>
          </p:nvSpPr>
          <p:spPr bwMode="auto">
            <a:xfrm>
              <a:off x="1062"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5</a:t>
              </a:r>
            </a:p>
          </p:txBody>
        </p:sp>
        <p:sp>
          <p:nvSpPr>
            <p:cNvPr id="306191" name="Text Box 15"/>
            <p:cNvSpPr txBox="1">
              <a:spLocks noChangeArrowheads="1"/>
            </p:cNvSpPr>
            <p:nvPr/>
          </p:nvSpPr>
          <p:spPr bwMode="auto">
            <a:xfrm>
              <a:off x="1225"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6</a:t>
              </a:r>
            </a:p>
          </p:txBody>
        </p:sp>
        <p:sp>
          <p:nvSpPr>
            <p:cNvPr id="306192" name="Text Box 16"/>
            <p:cNvSpPr txBox="1">
              <a:spLocks noChangeArrowheads="1"/>
            </p:cNvSpPr>
            <p:nvPr/>
          </p:nvSpPr>
          <p:spPr bwMode="auto">
            <a:xfrm>
              <a:off x="1361"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7</a:t>
              </a:r>
            </a:p>
          </p:txBody>
        </p:sp>
        <p:sp>
          <p:nvSpPr>
            <p:cNvPr id="306193" name="Text Box 17"/>
            <p:cNvSpPr txBox="1">
              <a:spLocks noChangeArrowheads="1"/>
            </p:cNvSpPr>
            <p:nvPr/>
          </p:nvSpPr>
          <p:spPr bwMode="auto">
            <a:xfrm>
              <a:off x="1543" y="19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8</a:t>
              </a:r>
            </a:p>
          </p:txBody>
        </p:sp>
        <p:sp>
          <p:nvSpPr>
            <p:cNvPr id="306194" name="Text Box 18"/>
            <p:cNvSpPr txBox="1">
              <a:spLocks noChangeArrowheads="1"/>
            </p:cNvSpPr>
            <p:nvPr/>
          </p:nvSpPr>
          <p:spPr bwMode="auto">
            <a:xfrm>
              <a:off x="1724" y="1900"/>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9</a:t>
              </a:r>
            </a:p>
          </p:txBody>
        </p:sp>
        <p:sp>
          <p:nvSpPr>
            <p:cNvPr id="306195" name="Text Box 19"/>
            <p:cNvSpPr txBox="1">
              <a:spLocks noChangeArrowheads="1"/>
            </p:cNvSpPr>
            <p:nvPr/>
          </p:nvSpPr>
          <p:spPr bwMode="auto">
            <a:xfrm>
              <a:off x="1861" y="1905"/>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10</a:t>
              </a:r>
            </a:p>
          </p:txBody>
        </p:sp>
        <p:sp>
          <p:nvSpPr>
            <p:cNvPr id="306196" name="Rectangle 20"/>
            <p:cNvSpPr>
              <a:spLocks noChangeArrowheads="1"/>
            </p:cNvSpPr>
            <p:nvPr/>
          </p:nvSpPr>
          <p:spPr bwMode="auto">
            <a:xfrm>
              <a:off x="318" y="2086"/>
              <a:ext cx="172" cy="780"/>
            </a:xfrm>
            <a:prstGeom prst="rect">
              <a:avLst/>
            </a:prstGeom>
            <a:solidFill>
              <a:srgbClr val="99CCFF">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197" name="Rectangle 21"/>
            <p:cNvSpPr>
              <a:spLocks noChangeArrowheads="1"/>
            </p:cNvSpPr>
            <p:nvPr/>
          </p:nvSpPr>
          <p:spPr bwMode="auto">
            <a:xfrm>
              <a:off x="499" y="2041"/>
              <a:ext cx="172" cy="780"/>
            </a:xfrm>
            <a:prstGeom prst="rect">
              <a:avLst/>
            </a:prstGeom>
            <a:solidFill>
              <a:srgbClr val="FF99CC">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198" name="Rectangle 22"/>
            <p:cNvSpPr>
              <a:spLocks noChangeArrowheads="1"/>
            </p:cNvSpPr>
            <p:nvPr/>
          </p:nvSpPr>
          <p:spPr bwMode="auto">
            <a:xfrm>
              <a:off x="681" y="2041"/>
              <a:ext cx="172" cy="780"/>
            </a:xfrm>
            <a:prstGeom prst="rect">
              <a:avLst/>
            </a:prstGeom>
            <a:solidFill>
              <a:srgbClr val="FFFF66">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199" name="Rectangle 23"/>
            <p:cNvSpPr>
              <a:spLocks noChangeArrowheads="1"/>
            </p:cNvSpPr>
            <p:nvPr/>
          </p:nvSpPr>
          <p:spPr bwMode="auto">
            <a:xfrm>
              <a:off x="862" y="2041"/>
              <a:ext cx="172" cy="780"/>
            </a:xfrm>
            <a:prstGeom prst="rect">
              <a:avLst/>
            </a:prstGeom>
            <a:solidFill>
              <a:schemeClr val="hlink">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0" name="Rectangle 24"/>
            <p:cNvSpPr>
              <a:spLocks noChangeArrowheads="1"/>
            </p:cNvSpPr>
            <p:nvPr/>
          </p:nvSpPr>
          <p:spPr bwMode="auto">
            <a:xfrm>
              <a:off x="1044" y="1995"/>
              <a:ext cx="172" cy="780"/>
            </a:xfrm>
            <a:prstGeom prst="rect">
              <a:avLst/>
            </a:prstGeom>
            <a:solidFill>
              <a:srgbClr val="CCFF66">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1" name="Rectangle 25"/>
            <p:cNvSpPr>
              <a:spLocks noChangeArrowheads="1"/>
            </p:cNvSpPr>
            <p:nvPr/>
          </p:nvSpPr>
          <p:spPr bwMode="auto">
            <a:xfrm>
              <a:off x="1207" y="1995"/>
              <a:ext cx="172" cy="780"/>
            </a:xfrm>
            <a:prstGeom prst="rect">
              <a:avLst/>
            </a:prstGeom>
            <a:solidFill>
              <a:srgbClr val="FF5050">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2" name="Rectangle 26"/>
            <p:cNvSpPr>
              <a:spLocks noChangeArrowheads="1"/>
            </p:cNvSpPr>
            <p:nvPr/>
          </p:nvSpPr>
          <p:spPr bwMode="auto">
            <a:xfrm>
              <a:off x="1370" y="1996"/>
              <a:ext cx="172" cy="780"/>
            </a:xfrm>
            <a:prstGeom prst="rect">
              <a:avLst/>
            </a:prstGeom>
            <a:solidFill>
              <a:srgbClr val="CC9900">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3" name="Rectangle 27"/>
            <p:cNvSpPr>
              <a:spLocks noChangeArrowheads="1"/>
            </p:cNvSpPr>
            <p:nvPr/>
          </p:nvSpPr>
          <p:spPr bwMode="auto">
            <a:xfrm>
              <a:off x="1533" y="1995"/>
              <a:ext cx="172" cy="780"/>
            </a:xfrm>
            <a:prstGeom prst="rect">
              <a:avLst/>
            </a:prstGeom>
            <a:solidFill>
              <a:srgbClr val="00FF00">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4" name="Rectangle 28"/>
            <p:cNvSpPr>
              <a:spLocks noChangeArrowheads="1"/>
            </p:cNvSpPr>
            <p:nvPr/>
          </p:nvSpPr>
          <p:spPr bwMode="auto">
            <a:xfrm>
              <a:off x="1724" y="1995"/>
              <a:ext cx="172" cy="780"/>
            </a:xfrm>
            <a:prstGeom prst="rect">
              <a:avLst/>
            </a:prstGeom>
            <a:solidFill>
              <a:srgbClr val="0066FF">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5" name="Rectangle 29"/>
            <p:cNvSpPr>
              <a:spLocks noChangeArrowheads="1"/>
            </p:cNvSpPr>
            <p:nvPr/>
          </p:nvSpPr>
          <p:spPr bwMode="auto">
            <a:xfrm>
              <a:off x="1905" y="2041"/>
              <a:ext cx="172" cy="780"/>
            </a:xfrm>
            <a:prstGeom prst="rect">
              <a:avLst/>
            </a:prstGeom>
            <a:solidFill>
              <a:srgbClr val="FFCC00">
                <a:alpha val="1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6" name="Rectangle 30"/>
            <p:cNvSpPr>
              <a:spLocks noChangeArrowheads="1"/>
            </p:cNvSpPr>
            <p:nvPr/>
          </p:nvSpPr>
          <p:spPr bwMode="auto">
            <a:xfrm>
              <a:off x="318" y="2812"/>
              <a:ext cx="345" cy="453"/>
            </a:xfrm>
            <a:prstGeom prst="rect">
              <a:avLst/>
            </a:prstGeom>
            <a:solidFill>
              <a:srgbClr val="FFCC00">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7" name="Rectangle 31"/>
            <p:cNvSpPr>
              <a:spLocks noChangeArrowheads="1"/>
            </p:cNvSpPr>
            <p:nvPr/>
          </p:nvSpPr>
          <p:spPr bwMode="auto">
            <a:xfrm>
              <a:off x="681" y="2812"/>
              <a:ext cx="345" cy="453"/>
            </a:xfrm>
            <a:prstGeom prst="rect">
              <a:avLst/>
            </a:prstGeom>
            <a:solidFill>
              <a:schemeClr val="accent1">
                <a:alpha val="28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8" name="Rectangle 32"/>
            <p:cNvSpPr>
              <a:spLocks noChangeArrowheads="1"/>
            </p:cNvSpPr>
            <p:nvPr/>
          </p:nvSpPr>
          <p:spPr bwMode="auto">
            <a:xfrm>
              <a:off x="998" y="2812"/>
              <a:ext cx="345" cy="453"/>
            </a:xfrm>
            <a:prstGeom prst="rect">
              <a:avLst/>
            </a:prstGeom>
            <a:solidFill>
              <a:srgbClr val="B2B2B2">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9" name="Rectangle 33"/>
            <p:cNvSpPr>
              <a:spLocks noChangeArrowheads="1"/>
            </p:cNvSpPr>
            <p:nvPr/>
          </p:nvSpPr>
          <p:spPr bwMode="auto">
            <a:xfrm>
              <a:off x="1316" y="2812"/>
              <a:ext cx="345" cy="453"/>
            </a:xfrm>
            <a:prstGeom prst="rect">
              <a:avLst/>
            </a:prstGeom>
            <a:solidFill>
              <a:srgbClr val="FF99CC">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0" name="Rectangle 34"/>
            <p:cNvSpPr>
              <a:spLocks noChangeArrowheads="1"/>
            </p:cNvSpPr>
            <p:nvPr/>
          </p:nvSpPr>
          <p:spPr bwMode="auto">
            <a:xfrm>
              <a:off x="1679" y="2812"/>
              <a:ext cx="345" cy="453"/>
            </a:xfrm>
            <a:prstGeom prst="rect">
              <a:avLst/>
            </a:prstGeom>
            <a:solidFill>
              <a:srgbClr val="00FF00">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1" name="Rectangle 35"/>
            <p:cNvSpPr>
              <a:spLocks noChangeArrowheads="1"/>
            </p:cNvSpPr>
            <p:nvPr/>
          </p:nvSpPr>
          <p:spPr bwMode="auto">
            <a:xfrm>
              <a:off x="318" y="3265"/>
              <a:ext cx="726" cy="408"/>
            </a:xfrm>
            <a:prstGeom prst="rect">
              <a:avLst/>
            </a:prstGeom>
            <a:solidFill>
              <a:srgbClr val="00FF00">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2" name="Rectangle 36"/>
            <p:cNvSpPr>
              <a:spLocks noChangeArrowheads="1"/>
            </p:cNvSpPr>
            <p:nvPr/>
          </p:nvSpPr>
          <p:spPr bwMode="auto">
            <a:xfrm>
              <a:off x="1044" y="3220"/>
              <a:ext cx="680" cy="499"/>
            </a:xfrm>
            <a:prstGeom prst="rect">
              <a:avLst/>
            </a:prstGeom>
            <a:solidFill>
              <a:srgbClr val="FF99CC">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3" name="Rectangle 37"/>
            <p:cNvSpPr>
              <a:spLocks noChangeArrowheads="1"/>
            </p:cNvSpPr>
            <p:nvPr/>
          </p:nvSpPr>
          <p:spPr bwMode="auto">
            <a:xfrm>
              <a:off x="1724" y="3220"/>
              <a:ext cx="408" cy="499"/>
            </a:xfrm>
            <a:prstGeom prst="rect">
              <a:avLst/>
            </a:prstGeom>
            <a:solidFill>
              <a:srgbClr val="FFFF66">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4" name="Rectangle 38"/>
            <p:cNvSpPr>
              <a:spLocks noChangeArrowheads="1"/>
            </p:cNvSpPr>
            <p:nvPr/>
          </p:nvSpPr>
          <p:spPr bwMode="auto">
            <a:xfrm>
              <a:off x="318" y="3674"/>
              <a:ext cx="345" cy="453"/>
            </a:xfrm>
            <a:prstGeom prst="rect">
              <a:avLst/>
            </a:prstGeom>
            <a:solidFill>
              <a:srgbClr val="FFCC00">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5" name="Rectangle 39"/>
            <p:cNvSpPr>
              <a:spLocks noChangeArrowheads="1"/>
            </p:cNvSpPr>
            <p:nvPr/>
          </p:nvSpPr>
          <p:spPr bwMode="auto">
            <a:xfrm>
              <a:off x="681" y="3674"/>
              <a:ext cx="345" cy="453"/>
            </a:xfrm>
            <a:prstGeom prst="rect">
              <a:avLst/>
            </a:prstGeom>
            <a:solidFill>
              <a:schemeClr val="accent1">
                <a:alpha val="28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6" name="Rectangle 40"/>
            <p:cNvSpPr>
              <a:spLocks noChangeArrowheads="1"/>
            </p:cNvSpPr>
            <p:nvPr/>
          </p:nvSpPr>
          <p:spPr bwMode="auto">
            <a:xfrm>
              <a:off x="1044" y="3674"/>
              <a:ext cx="345" cy="453"/>
            </a:xfrm>
            <a:prstGeom prst="rect">
              <a:avLst/>
            </a:prstGeom>
            <a:solidFill>
              <a:srgbClr val="B2B2B2">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7" name="Rectangle 41"/>
            <p:cNvSpPr>
              <a:spLocks noChangeArrowheads="1"/>
            </p:cNvSpPr>
            <p:nvPr/>
          </p:nvSpPr>
          <p:spPr bwMode="auto">
            <a:xfrm>
              <a:off x="1407" y="3719"/>
              <a:ext cx="345" cy="408"/>
            </a:xfrm>
            <a:prstGeom prst="rect">
              <a:avLst/>
            </a:prstGeom>
            <a:solidFill>
              <a:srgbClr val="FF99CC">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8" name="Rectangle 42"/>
            <p:cNvSpPr>
              <a:spLocks noChangeArrowheads="1"/>
            </p:cNvSpPr>
            <p:nvPr/>
          </p:nvSpPr>
          <p:spPr bwMode="auto">
            <a:xfrm>
              <a:off x="1724" y="3719"/>
              <a:ext cx="345" cy="454"/>
            </a:xfrm>
            <a:prstGeom prst="rect">
              <a:avLst/>
            </a:prstGeom>
            <a:solidFill>
              <a:srgbClr val="00FF00">
                <a:alpha val="28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19" name="Text Box 43"/>
            <p:cNvSpPr txBox="1">
              <a:spLocks noChangeArrowheads="1"/>
            </p:cNvSpPr>
            <p:nvPr/>
          </p:nvSpPr>
          <p:spPr bwMode="auto">
            <a:xfrm>
              <a:off x="499" y="3810"/>
              <a:ext cx="3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J=0</a:t>
              </a:r>
            </a:p>
          </p:txBody>
        </p:sp>
        <p:sp>
          <p:nvSpPr>
            <p:cNvPr id="306220" name="Line 44"/>
            <p:cNvSpPr>
              <a:spLocks noChangeShapeType="1"/>
            </p:cNvSpPr>
            <p:nvPr/>
          </p:nvSpPr>
          <p:spPr bwMode="auto">
            <a:xfrm>
              <a:off x="1389" y="3211"/>
              <a:ext cx="0" cy="952"/>
            </a:xfrm>
            <a:prstGeom prst="line">
              <a:avLst/>
            </a:prstGeom>
            <a:noFill/>
            <a:ln w="190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221" name="Text Box 45"/>
            <p:cNvSpPr txBox="1">
              <a:spLocks noChangeArrowheads="1"/>
            </p:cNvSpPr>
            <p:nvPr/>
          </p:nvSpPr>
          <p:spPr bwMode="auto">
            <a:xfrm>
              <a:off x="1361" y="3810"/>
              <a:ext cx="3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J=1</a:t>
              </a:r>
            </a:p>
          </p:txBody>
        </p:sp>
        <p:sp>
          <p:nvSpPr>
            <p:cNvPr id="306222" name="Line 46"/>
            <p:cNvSpPr>
              <a:spLocks noChangeShapeType="1"/>
            </p:cNvSpPr>
            <p:nvPr/>
          </p:nvSpPr>
          <p:spPr bwMode="auto">
            <a:xfrm flipH="1">
              <a:off x="1715" y="2766"/>
              <a:ext cx="9" cy="1405"/>
            </a:xfrm>
            <a:prstGeom prst="line">
              <a:avLst/>
            </a:prstGeom>
            <a:noFill/>
            <a:ln w="190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223" name="Text Box 47"/>
            <p:cNvSpPr txBox="1">
              <a:spLocks noChangeArrowheads="1"/>
            </p:cNvSpPr>
            <p:nvPr/>
          </p:nvSpPr>
          <p:spPr bwMode="auto">
            <a:xfrm>
              <a:off x="1679" y="3900"/>
              <a:ext cx="3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J=0</a:t>
              </a:r>
            </a:p>
          </p:txBody>
        </p:sp>
        <p:sp>
          <p:nvSpPr>
            <p:cNvPr id="306224" name="Text Box 48"/>
            <p:cNvSpPr txBox="1">
              <a:spLocks noChangeArrowheads="1"/>
            </p:cNvSpPr>
            <p:nvPr/>
          </p:nvSpPr>
          <p:spPr bwMode="auto">
            <a:xfrm>
              <a:off x="998" y="2903"/>
              <a:ext cx="3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J=1</a:t>
              </a:r>
            </a:p>
          </p:txBody>
        </p:sp>
        <p:sp>
          <p:nvSpPr>
            <p:cNvPr id="306225" name="Text Box 49"/>
            <p:cNvSpPr txBox="1">
              <a:spLocks noChangeArrowheads="1"/>
            </p:cNvSpPr>
            <p:nvPr/>
          </p:nvSpPr>
          <p:spPr bwMode="auto">
            <a:xfrm>
              <a:off x="1679" y="2903"/>
              <a:ext cx="3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solidFill>
                    <a:srgbClr val="000000"/>
                  </a:solidFill>
                  <a:latin typeface="Arial" charset="0"/>
                  <a:ea typeface="方正舒体" pitchFamily="2" charset="-122"/>
                </a:rPr>
                <a:t>J=0</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6178"/>
                                        </p:tgtEl>
                                        <p:attrNameLst>
                                          <p:attrName>style.visibility</p:attrName>
                                        </p:attrNameLst>
                                      </p:cBhvr>
                                      <p:to>
                                        <p:strVal val="visible"/>
                                      </p:to>
                                    </p:set>
                                    <p:animEffect transition="in" filter="box(in)">
                                      <p:cBhvr>
                                        <p:cTn id="7" dur="1000"/>
                                        <p:tgtEl>
                                          <p:spTgt spid="306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06181"/>
                                        </p:tgtEl>
                                        <p:attrNameLst>
                                          <p:attrName>style.visibility</p:attrName>
                                        </p:attrNameLst>
                                      </p:cBhvr>
                                      <p:to>
                                        <p:strVal val="visible"/>
                                      </p:to>
                                    </p:set>
                                    <p:animEffect transition="in" filter="barn(inHorizontal)">
                                      <p:cBhvr>
                                        <p:cTn id="12" dur="1000"/>
                                        <p:tgtEl>
                                          <p:spTgt spid="306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6182"/>
                                        </p:tgtEl>
                                        <p:attrNameLst>
                                          <p:attrName>style.visibility</p:attrName>
                                        </p:attrNameLst>
                                      </p:cBhvr>
                                      <p:to>
                                        <p:strVal val="visible"/>
                                      </p:to>
                                    </p:set>
                                    <p:animEffect transition="in" filter="dissolve">
                                      <p:cBhvr>
                                        <p:cTn id="17" dur="1000"/>
                                        <p:tgtEl>
                                          <p:spTgt spid="3061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6226"/>
                                        </p:tgtEl>
                                        <p:attrNameLst>
                                          <p:attrName>style.visibility</p:attrName>
                                        </p:attrNameLst>
                                      </p:cBhvr>
                                      <p:to>
                                        <p:strVal val="visible"/>
                                      </p:to>
                                    </p:set>
                                    <p:animEffect transition="in" filter="fade">
                                      <p:cBhvr>
                                        <p:cTn id="22" dur="1000"/>
                                        <p:tgtEl>
                                          <p:spTgt spid="306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8" grpId="0"/>
      <p:bldP spid="306181"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ChangeArrowheads="1"/>
          </p:cNvSpPr>
          <p:nvPr>
            <p:ph type="title"/>
          </p:nvPr>
        </p:nvSpPr>
        <p:spPr bwMode="auto">
          <a:xfrm>
            <a:off x="250825" y="620713"/>
            <a:ext cx="8642350" cy="129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由</a:t>
            </a:r>
            <a:r>
              <a:rPr kumimoji="1" lang="en-US" altLang="zh-CN" sz="2800">
                <a:solidFill>
                  <a:schemeClr val="tx1"/>
                </a:solidFill>
                <a:effectLst/>
                <a:latin typeface="Times New Roman" pitchFamily="18" charset="0"/>
                <a:ea typeface="楷体_GB2312" pitchFamily="49" charset="-122"/>
              </a:rPr>
              <a:t>JK</a:t>
            </a:r>
            <a:r>
              <a:rPr kumimoji="1" lang="zh-CN" altLang="en-US" sz="2800">
                <a:solidFill>
                  <a:schemeClr val="tx1"/>
                </a:solidFill>
                <a:effectLst/>
                <a:latin typeface="Times New Roman" pitchFamily="18" charset="0"/>
                <a:ea typeface="楷体_GB2312" pitchFamily="49" charset="-122"/>
              </a:rPr>
              <a:t>触发器构成的异步十进制计数器</a:t>
            </a:r>
            <a:r>
              <a:rPr kumimoji="1" lang="en-US" altLang="zh-CN" sz="2800">
                <a:solidFill>
                  <a:schemeClr val="tx1"/>
                </a:solidFill>
                <a:effectLst/>
                <a:latin typeface="Times New Roman" pitchFamily="18" charset="0"/>
                <a:ea typeface="楷体_GB2312" pitchFamily="49" charset="-122"/>
              </a:rPr>
              <a:t>,</a:t>
            </a:r>
            <a:r>
              <a:rPr kumimoji="1" lang="zh-CN" altLang="en-US" sz="2800">
                <a:solidFill>
                  <a:schemeClr val="tx1"/>
                </a:solidFill>
                <a:effectLst/>
                <a:latin typeface="Times New Roman" pitchFamily="18" charset="0"/>
                <a:ea typeface="楷体_GB2312" pitchFamily="49" charset="-122"/>
              </a:rPr>
              <a:t>其逻辑电路如图</a:t>
            </a:r>
            <a:r>
              <a:rPr kumimoji="1" lang="en-US" altLang="zh-CN" sz="2800">
                <a:solidFill>
                  <a:schemeClr val="tx1"/>
                </a:solidFill>
                <a:effectLst/>
                <a:latin typeface="Times New Roman" pitchFamily="18" charset="0"/>
                <a:ea typeface="楷体_GB2312" pitchFamily="49" charset="-122"/>
              </a:rPr>
              <a:t>6.3.19</a:t>
            </a:r>
            <a:r>
              <a:rPr kumimoji="1" lang="zh-CN" altLang="en-US" sz="2800">
                <a:solidFill>
                  <a:schemeClr val="tx1"/>
                </a:solidFill>
                <a:effectLst/>
                <a:latin typeface="Times New Roman" pitchFamily="18" charset="0"/>
                <a:ea typeface="楷体_GB2312" pitchFamily="49" charset="-122"/>
              </a:rPr>
              <a:t>所示，其状态表及时序图与同步十进制计数器相同。</a:t>
            </a:r>
            <a:endParaRPr lang="zh-CN" altLang="en-US" sz="2800" u="sng">
              <a:solidFill>
                <a:schemeClr val="tx1"/>
              </a:solidFill>
              <a:effectLst/>
              <a:latin typeface="Times New Roman" pitchFamily="18" charset="0"/>
              <a:ea typeface="楷体_GB2312" pitchFamily="49" charset="-122"/>
            </a:endParaRPr>
          </a:p>
        </p:txBody>
      </p:sp>
      <p:grpSp>
        <p:nvGrpSpPr>
          <p:cNvPr id="79883" name="Group 11"/>
          <p:cNvGrpSpPr>
            <a:grpSpLocks/>
          </p:cNvGrpSpPr>
          <p:nvPr/>
        </p:nvGrpSpPr>
        <p:grpSpPr bwMode="auto">
          <a:xfrm>
            <a:off x="1116013" y="1700213"/>
            <a:ext cx="7272337" cy="2597150"/>
            <a:chOff x="748" y="1298"/>
            <a:chExt cx="4581" cy="1636"/>
          </a:xfrm>
        </p:grpSpPr>
        <p:pic>
          <p:nvPicPr>
            <p:cNvPr id="79881" name="Picture 9" descr="6-3-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298"/>
              <a:ext cx="4581" cy="163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9882" name="Rectangle 10"/>
            <p:cNvSpPr>
              <a:spLocks noChangeArrowheads="1"/>
            </p:cNvSpPr>
            <p:nvPr/>
          </p:nvSpPr>
          <p:spPr bwMode="auto">
            <a:xfrm>
              <a:off x="793" y="2568"/>
              <a:ext cx="11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0000"/>
                  </a:solidFill>
                </a:rPr>
                <a:t>图</a:t>
              </a:r>
              <a:r>
                <a:rPr kumimoji="1" lang="en-US" altLang="zh-CN" sz="2400">
                  <a:solidFill>
                    <a:srgbClr val="000000"/>
                  </a:solidFill>
                </a:rPr>
                <a:t>6.3.19</a:t>
              </a:r>
            </a:p>
          </p:txBody>
        </p:sp>
      </p:grpSp>
      <p:sp>
        <p:nvSpPr>
          <p:cNvPr id="79884" name="Rectangle 12"/>
          <p:cNvSpPr>
            <a:spLocks noChangeArrowheads="1"/>
          </p:cNvSpPr>
          <p:nvPr/>
        </p:nvSpPr>
        <p:spPr bwMode="auto">
          <a:xfrm>
            <a:off x="250825"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79885" name="Object 13"/>
          <p:cNvGraphicFramePr>
            <a:graphicFrameLocks noChangeAspect="1"/>
          </p:cNvGraphicFramePr>
          <p:nvPr/>
        </p:nvGraphicFramePr>
        <p:xfrm>
          <a:off x="2051050" y="4508500"/>
          <a:ext cx="3241675" cy="2106613"/>
        </p:xfrm>
        <a:graphic>
          <a:graphicData uri="http://schemas.openxmlformats.org/presentationml/2006/ole">
            <mc:AlternateContent xmlns:mc="http://schemas.openxmlformats.org/markup-compatibility/2006">
              <mc:Choice xmlns:v="urn:schemas-microsoft-com:vml" Requires="v">
                <p:oleObj spid="_x0000_s79886" name="公式" r:id="rId5" imgW="1231560" imgH="799920" progId="Equation.3">
                  <p:embed/>
                </p:oleObj>
              </mc:Choice>
              <mc:Fallback>
                <p:oleObj name="公式" r:id="rId5" imgW="1231560" imgH="79992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508500"/>
                        <a:ext cx="3241675" cy="21066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circle(in)">
                                      <p:cBhvr>
                                        <p:cTn id="7" dur="10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9883"/>
                                        </p:tgtEl>
                                        <p:attrNameLst>
                                          <p:attrName>style.visibility</p:attrName>
                                        </p:attrNameLst>
                                      </p:cBhvr>
                                      <p:to>
                                        <p:strVal val="visible"/>
                                      </p:to>
                                    </p:set>
                                    <p:animEffect transition="in" filter="dissolve">
                                      <p:cBhvr>
                                        <p:cTn id="12" dur="1000"/>
                                        <p:tgtEl>
                                          <p:spTgt spid="798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9885"/>
                                        </p:tgtEl>
                                        <p:attrNameLst>
                                          <p:attrName>style.visibility</p:attrName>
                                        </p:attrNameLst>
                                      </p:cBhvr>
                                      <p:to>
                                        <p:strVal val="visible"/>
                                      </p:to>
                                    </p:set>
                                    <p:animEffect transition="in" filter="fade">
                                      <p:cBhvr>
                                        <p:cTn id="17" dur="1000"/>
                                        <p:tgtEl>
                                          <p:spTgt spid="79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bwMode="auto">
          <a:xfrm>
            <a:off x="250825" y="549275"/>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2800" u="sng">
                <a:solidFill>
                  <a:schemeClr val="tx1"/>
                </a:solidFill>
                <a:effectLst/>
                <a:latin typeface="Times New Roman" pitchFamily="18" charset="0"/>
                <a:ea typeface="楷体_GB2312" pitchFamily="49" charset="-122"/>
              </a:rPr>
              <a:t>*</a:t>
            </a:r>
            <a:r>
              <a:rPr kumimoji="1" lang="zh-CN" altLang="en-US" sz="2800" u="sng">
                <a:solidFill>
                  <a:schemeClr val="tx1"/>
                </a:solidFill>
                <a:effectLst/>
                <a:latin typeface="Times New Roman" pitchFamily="18" charset="0"/>
                <a:ea typeface="楷体_GB2312" pitchFamily="49" charset="-122"/>
              </a:rPr>
              <a:t>二－五－十进制异步计数器</a:t>
            </a:r>
            <a:r>
              <a:rPr kumimoji="1" lang="en-US" altLang="zh-CN" sz="2800" u="sng">
                <a:solidFill>
                  <a:schemeClr val="tx1"/>
                </a:solidFill>
                <a:effectLst/>
                <a:latin typeface="Times New Roman" pitchFamily="18" charset="0"/>
                <a:ea typeface="楷体_GB2312" pitchFamily="49" charset="-122"/>
              </a:rPr>
              <a:t>74LS290:</a:t>
            </a:r>
          </a:p>
        </p:txBody>
      </p:sp>
      <p:sp>
        <p:nvSpPr>
          <p:cNvPr id="307205" name="Text Box 5"/>
          <p:cNvSpPr txBox="1">
            <a:spLocks noChangeArrowheads="1"/>
          </p:cNvSpPr>
          <p:nvPr/>
        </p:nvSpPr>
        <p:spPr bwMode="auto">
          <a:xfrm>
            <a:off x="323850" y="1196975"/>
            <a:ext cx="6408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其逻辑符号及功能表如图</a:t>
            </a:r>
            <a:r>
              <a:rPr kumimoji="1" lang="en-US" altLang="zh-CN"/>
              <a:t>6.3.20</a:t>
            </a:r>
            <a:r>
              <a:rPr kumimoji="1" lang="zh-CN" altLang="en-US"/>
              <a:t>所示</a:t>
            </a:r>
          </a:p>
        </p:txBody>
      </p:sp>
      <p:sp>
        <p:nvSpPr>
          <p:cNvPr id="307206" name="Rectangle 6"/>
          <p:cNvSpPr>
            <a:spLocks noChangeArrowheads="1"/>
          </p:cNvSpPr>
          <p:nvPr/>
        </p:nvSpPr>
        <p:spPr bwMode="auto">
          <a:xfrm>
            <a:off x="250825"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07211" name="Group 11"/>
          <p:cNvGrpSpPr>
            <a:grpSpLocks/>
          </p:cNvGrpSpPr>
          <p:nvPr/>
        </p:nvGrpSpPr>
        <p:grpSpPr bwMode="auto">
          <a:xfrm>
            <a:off x="323850" y="1916113"/>
            <a:ext cx="8386763" cy="4678362"/>
            <a:chOff x="273" y="1373"/>
            <a:chExt cx="5283" cy="2947"/>
          </a:xfrm>
        </p:grpSpPr>
        <p:pic>
          <p:nvPicPr>
            <p:cNvPr id="307207" name="Picture 7" descr="6-3-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 y="1373"/>
              <a:ext cx="5283" cy="264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07208" name="Rectangle 8"/>
            <p:cNvSpPr>
              <a:spLocks noChangeArrowheads="1"/>
            </p:cNvSpPr>
            <p:nvPr/>
          </p:nvSpPr>
          <p:spPr bwMode="auto">
            <a:xfrm>
              <a:off x="839" y="3566"/>
              <a:ext cx="4355" cy="317"/>
            </a:xfrm>
            <a:prstGeom prst="rect">
              <a:avLst/>
            </a:prstGeom>
            <a:solidFill>
              <a:srgbClr val="FF66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09" name="Rectangle 9"/>
            <p:cNvSpPr>
              <a:spLocks noChangeArrowheads="1"/>
            </p:cNvSpPr>
            <p:nvPr/>
          </p:nvSpPr>
          <p:spPr bwMode="auto">
            <a:xfrm>
              <a:off x="839" y="1616"/>
              <a:ext cx="4218" cy="317"/>
            </a:xfrm>
            <a:prstGeom prst="rect">
              <a:avLst/>
            </a:prstGeom>
            <a:solidFill>
              <a:srgbClr val="FF66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10" name="Rectangle 10"/>
            <p:cNvSpPr>
              <a:spLocks noChangeArrowheads="1"/>
            </p:cNvSpPr>
            <p:nvPr/>
          </p:nvSpPr>
          <p:spPr bwMode="auto">
            <a:xfrm>
              <a:off x="2109" y="3993"/>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t>图</a:t>
              </a:r>
              <a:r>
                <a:rPr kumimoji="1" lang="en-US" altLang="zh-CN"/>
                <a:t>6.3.20</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wipe(left)">
                                      <p:cBhvr>
                                        <p:cTn id="7" dur="10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7205"/>
                                        </p:tgtEl>
                                        <p:attrNameLst>
                                          <p:attrName>style.visibility</p:attrName>
                                        </p:attrNameLst>
                                      </p:cBhvr>
                                      <p:to>
                                        <p:strVal val="visible"/>
                                      </p:to>
                                    </p:set>
                                    <p:animEffect transition="in" filter="box(in)">
                                      <p:cBhvr>
                                        <p:cTn id="12" dur="1000"/>
                                        <p:tgtEl>
                                          <p:spTgt spid="307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7211"/>
                                        </p:tgtEl>
                                        <p:attrNameLst>
                                          <p:attrName>style.visibility</p:attrName>
                                        </p:attrNameLst>
                                      </p:cBhvr>
                                      <p:to>
                                        <p:strVal val="visible"/>
                                      </p:to>
                                    </p:set>
                                    <p:animEffect transition="in" filter="dissolve">
                                      <p:cBhvr>
                                        <p:cTn id="17" dur="1000"/>
                                        <p:tgtEl>
                                          <p:spTgt spid="307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0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bwMode="auto">
          <a:xfrm>
            <a:off x="250825" y="692150"/>
            <a:ext cx="8229600" cy="6477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其逻辑符号及功能表如图</a:t>
            </a:r>
            <a:r>
              <a:rPr kumimoji="1" lang="en-US" altLang="zh-CN" sz="2800">
                <a:solidFill>
                  <a:schemeClr val="tx1"/>
                </a:solidFill>
                <a:effectLst/>
                <a:latin typeface="Times New Roman" pitchFamily="18" charset="0"/>
                <a:ea typeface="楷体_GB2312" pitchFamily="49" charset="-122"/>
              </a:rPr>
              <a:t>6.3.21</a:t>
            </a:r>
            <a:r>
              <a:rPr kumimoji="1" lang="zh-CN" altLang="en-US" sz="2800">
                <a:solidFill>
                  <a:schemeClr val="tx1"/>
                </a:solidFill>
                <a:effectLst/>
                <a:latin typeface="Times New Roman" pitchFamily="18" charset="0"/>
                <a:ea typeface="楷体_GB2312" pitchFamily="49" charset="-122"/>
              </a:rPr>
              <a:t>所示</a:t>
            </a:r>
          </a:p>
        </p:txBody>
      </p:sp>
      <p:graphicFrame>
        <p:nvGraphicFramePr>
          <p:cNvPr id="308229" name="Object 5"/>
          <p:cNvGraphicFramePr>
            <a:graphicFrameLocks noChangeAspect="1"/>
          </p:cNvGraphicFramePr>
          <p:nvPr/>
        </p:nvGraphicFramePr>
        <p:xfrm>
          <a:off x="179388" y="1700213"/>
          <a:ext cx="8642350" cy="3871912"/>
        </p:xfrm>
        <a:graphic>
          <a:graphicData uri="http://schemas.openxmlformats.org/presentationml/2006/ole">
            <mc:AlternateContent xmlns:mc="http://schemas.openxmlformats.org/markup-compatibility/2006">
              <mc:Choice xmlns:v="urn:schemas-microsoft-com:vml" Requires="v">
                <p:oleObj spid="_x0000_s308231" name="Visio" r:id="rId4" imgW="4489399" imgH="1993697" progId="Visio.Drawing.11">
                  <p:embed/>
                </p:oleObj>
              </mc:Choice>
              <mc:Fallback>
                <p:oleObj name="Visio" r:id="rId4" imgW="4489399" imgH="1993697"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2730" r="5685" b="7626"/>
                      <a:stretch>
                        <a:fillRect/>
                      </a:stretch>
                    </p:blipFill>
                    <p:spPr bwMode="auto">
                      <a:xfrm>
                        <a:off x="179388" y="1700213"/>
                        <a:ext cx="8642350" cy="387191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230" name="Rectangle 6"/>
          <p:cNvSpPr>
            <a:spLocks noChangeArrowheads="1"/>
          </p:cNvSpPr>
          <p:nvPr/>
        </p:nvSpPr>
        <p:spPr bwMode="auto">
          <a:xfrm>
            <a:off x="250825"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08226"/>
                                        </p:tgtEl>
                                        <p:attrNameLst>
                                          <p:attrName>style.visibility</p:attrName>
                                        </p:attrNameLst>
                                      </p:cBhvr>
                                      <p:to>
                                        <p:strVal val="visible"/>
                                      </p:to>
                                    </p:set>
                                    <p:animEffect transition="in" filter="barn(inHorizontal)">
                                      <p:cBhvr>
                                        <p:cTn id="7" dur="1000"/>
                                        <p:tgtEl>
                                          <p:spTgt spid="308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08229"/>
                                        </p:tgtEl>
                                        <p:attrNameLst>
                                          <p:attrName>style.visibility</p:attrName>
                                        </p:attrNameLst>
                                      </p:cBhvr>
                                      <p:to>
                                        <p:strVal val="visible"/>
                                      </p:to>
                                    </p:set>
                                    <p:animEffect transition="in" filter="dissolve">
                                      <p:cBhvr>
                                        <p:cTn id="12" dur="1000"/>
                                        <p:tgtEl>
                                          <p:spTgt spid="308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6"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ChangeArrowheads="1"/>
          </p:cNvSpPr>
          <p:nvPr>
            <p:ph type="title"/>
          </p:nvPr>
        </p:nvSpPr>
        <p:spPr bwMode="auto">
          <a:xfrm>
            <a:off x="323850" y="692150"/>
            <a:ext cx="5400675"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117600" indent="-1117600"/>
            <a:r>
              <a:rPr lang="zh-CN" altLang="en-US" sz="2800" u="sng">
                <a:solidFill>
                  <a:schemeClr val="tx1"/>
                </a:solidFill>
                <a:effectLst/>
                <a:latin typeface="Times New Roman" pitchFamily="18" charset="0"/>
                <a:ea typeface="楷体_GB2312" pitchFamily="49" charset="-122"/>
              </a:rPr>
              <a:t>三、任意进制计数器的构成方法</a:t>
            </a:r>
          </a:p>
        </p:txBody>
      </p:sp>
      <p:sp>
        <p:nvSpPr>
          <p:cNvPr id="80901" name="Text Box 5"/>
          <p:cNvSpPr txBox="1">
            <a:spLocks noChangeArrowheads="1"/>
          </p:cNvSpPr>
          <p:nvPr/>
        </p:nvSpPr>
        <p:spPr bwMode="auto">
          <a:xfrm>
            <a:off x="250825" y="1412875"/>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若已有</a:t>
            </a:r>
            <a:r>
              <a:rPr kumimoji="1" lang="en-US" altLang="zh-CN"/>
              <a:t>N</a:t>
            </a:r>
            <a:r>
              <a:rPr kumimoji="1" lang="zh-CN" altLang="en-US"/>
              <a:t>进制计数器（如</a:t>
            </a:r>
            <a:r>
              <a:rPr kumimoji="1" lang="en-US" altLang="zh-CN"/>
              <a:t>74LS161)</a:t>
            </a:r>
            <a:r>
              <a:rPr kumimoji="1" lang="zh-CN" altLang="en-US"/>
              <a:t>，现在要实现</a:t>
            </a:r>
            <a:r>
              <a:rPr kumimoji="1" lang="en-US" altLang="zh-CN"/>
              <a:t>M</a:t>
            </a:r>
            <a:r>
              <a:rPr kumimoji="1" lang="zh-CN" altLang="en-US"/>
              <a:t>进制计数器</a:t>
            </a:r>
          </a:p>
        </p:txBody>
      </p:sp>
      <p:sp>
        <p:nvSpPr>
          <p:cNvPr id="80905" name="Rectangle 9"/>
          <p:cNvSpPr>
            <a:spLocks noChangeArrowheads="1"/>
          </p:cNvSpPr>
          <p:nvPr/>
        </p:nvSpPr>
        <p:spPr bwMode="auto">
          <a:xfrm>
            <a:off x="250825"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80906" name="Rectangle 10"/>
          <p:cNvSpPr>
            <a:spLocks noChangeArrowheads="1"/>
          </p:cNvSpPr>
          <p:nvPr/>
        </p:nvSpPr>
        <p:spPr bwMode="auto">
          <a:xfrm>
            <a:off x="900113" y="3141663"/>
            <a:ext cx="1798637" cy="1439862"/>
          </a:xfrm>
          <a:prstGeom prst="rect">
            <a:avLst/>
          </a:prstGeom>
          <a:solidFill>
            <a:srgbClr val="FFFF99"/>
          </a:solidFill>
          <a:ln w="57150" cmpd="thickThin">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600">
                <a:solidFill>
                  <a:srgbClr val="FF3300"/>
                </a:solidFill>
                <a:effectLst>
                  <a:outerShdw blurRad="38100" dist="38100" dir="2700000" algn="tl">
                    <a:srgbClr val="000000"/>
                  </a:outerShdw>
                </a:effectLst>
              </a:rPr>
              <a:t>N</a:t>
            </a:r>
            <a:r>
              <a:rPr lang="zh-CN" altLang="en-US" sz="3600">
                <a:solidFill>
                  <a:srgbClr val="FF3300"/>
                </a:solidFill>
                <a:effectLst>
                  <a:outerShdw blurRad="38100" dist="38100" dir="2700000" algn="tl">
                    <a:srgbClr val="000000"/>
                  </a:outerShdw>
                </a:effectLst>
              </a:rPr>
              <a:t>进制</a:t>
            </a:r>
          </a:p>
        </p:txBody>
      </p:sp>
      <p:sp>
        <p:nvSpPr>
          <p:cNvPr id="80907" name="AutoShape 11"/>
          <p:cNvSpPr>
            <a:spLocks noChangeArrowheads="1"/>
          </p:cNvSpPr>
          <p:nvPr/>
        </p:nvSpPr>
        <p:spPr bwMode="auto">
          <a:xfrm>
            <a:off x="2987675" y="3790950"/>
            <a:ext cx="1797050" cy="358775"/>
          </a:xfrm>
          <a:prstGeom prst="rightArrow">
            <a:avLst>
              <a:gd name="adj1" fmla="val 50000"/>
              <a:gd name="adj2" fmla="val 125221"/>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08" name="Rectangle 12"/>
          <p:cNvSpPr>
            <a:spLocks noChangeArrowheads="1"/>
          </p:cNvSpPr>
          <p:nvPr/>
        </p:nvSpPr>
        <p:spPr bwMode="auto">
          <a:xfrm>
            <a:off x="5148263" y="3141663"/>
            <a:ext cx="2016125" cy="1439862"/>
          </a:xfrm>
          <a:prstGeom prst="rect">
            <a:avLst/>
          </a:prstGeom>
          <a:solidFill>
            <a:schemeClr val="hlink"/>
          </a:solidFill>
          <a:ln w="57150" cmpd="thickThin">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600">
                <a:solidFill>
                  <a:srgbClr val="FF3300"/>
                </a:solidFill>
                <a:effectLst>
                  <a:outerShdw blurRad="38100" dist="38100" dir="2700000" algn="tl">
                    <a:srgbClr val="000000"/>
                  </a:outerShdw>
                </a:effectLst>
              </a:rPr>
              <a:t>M</a:t>
            </a:r>
            <a:r>
              <a:rPr lang="zh-CN" altLang="en-US" sz="3600">
                <a:solidFill>
                  <a:srgbClr val="FF3300"/>
                </a:solidFill>
                <a:effectLst>
                  <a:outerShdw blurRad="38100" dist="38100" dir="2700000" algn="tl">
                    <a:srgbClr val="000000"/>
                  </a:outerShdw>
                </a:effectLst>
              </a:rPr>
              <a:t>进制</a:t>
            </a:r>
          </a:p>
        </p:txBody>
      </p:sp>
      <p:graphicFrame>
        <p:nvGraphicFramePr>
          <p:cNvPr id="80910" name="Object 14"/>
          <p:cNvGraphicFramePr>
            <a:graphicFrameLocks noChangeAspect="1"/>
          </p:cNvGraphicFramePr>
          <p:nvPr/>
        </p:nvGraphicFramePr>
        <p:xfrm>
          <a:off x="3263900" y="2574925"/>
          <a:ext cx="1247775" cy="1020763"/>
        </p:xfrm>
        <a:graphic>
          <a:graphicData uri="http://schemas.openxmlformats.org/presentationml/2006/ole">
            <mc:AlternateContent xmlns:mc="http://schemas.openxmlformats.org/markup-compatibility/2006">
              <mc:Choice xmlns:v="urn:schemas-microsoft-com:vml" Requires="v">
                <p:oleObj spid="_x0000_s80911" name="公式" r:id="rId4" imgW="482400" imgH="393480" progId="Equation.3">
                  <p:embed/>
                </p:oleObj>
              </mc:Choice>
              <mc:Fallback>
                <p:oleObj name="公式" r:id="rId4" imgW="482400" imgH="39348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900" y="2574925"/>
                        <a:ext cx="1247775" cy="102076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0898"/>
                                        </p:tgtEl>
                                        <p:attrNameLst>
                                          <p:attrName>style.visibility</p:attrName>
                                        </p:attrNameLst>
                                      </p:cBhvr>
                                      <p:to>
                                        <p:strVal val="visible"/>
                                      </p:to>
                                    </p:set>
                                    <p:anim calcmode="lin" valueType="num">
                                      <p:cBhvr>
                                        <p:cTn id="7" dur="1000" fill="hold"/>
                                        <p:tgtEl>
                                          <p:spTgt spid="80898"/>
                                        </p:tgtEl>
                                        <p:attrNameLst>
                                          <p:attrName>ppt_x</p:attrName>
                                        </p:attrNameLst>
                                      </p:cBhvr>
                                      <p:tavLst>
                                        <p:tav tm="0">
                                          <p:val>
                                            <p:strVal val="#ppt_x-.2"/>
                                          </p:val>
                                        </p:tav>
                                        <p:tav tm="100000">
                                          <p:val>
                                            <p:strVal val="#ppt_x"/>
                                          </p:val>
                                        </p:tav>
                                      </p:tavLst>
                                    </p:anim>
                                    <p:anim calcmode="lin" valueType="num">
                                      <p:cBhvr>
                                        <p:cTn id="8" dur="1000" fill="hold"/>
                                        <p:tgtEl>
                                          <p:spTgt spid="808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08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80901"/>
                                        </p:tgtEl>
                                        <p:attrNameLst>
                                          <p:attrName>style.visibility</p:attrName>
                                        </p:attrNameLst>
                                      </p:cBhvr>
                                      <p:to>
                                        <p:strVal val="visible"/>
                                      </p:to>
                                    </p:set>
                                    <p:animEffect transition="in" filter="barn(inHorizontal)">
                                      <p:cBhvr>
                                        <p:cTn id="14" dur="1000"/>
                                        <p:tgtEl>
                                          <p:spTgt spid="8090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0906"/>
                                        </p:tgtEl>
                                        <p:attrNameLst>
                                          <p:attrName>style.visibility</p:attrName>
                                        </p:attrNameLst>
                                      </p:cBhvr>
                                      <p:to>
                                        <p:strVal val="visible"/>
                                      </p:to>
                                    </p:set>
                                    <p:animEffect transition="in" filter="fade">
                                      <p:cBhvr>
                                        <p:cTn id="19" dur="1000"/>
                                        <p:tgtEl>
                                          <p:spTgt spid="8090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0907"/>
                                        </p:tgtEl>
                                        <p:attrNameLst>
                                          <p:attrName>style.visibility</p:attrName>
                                        </p:attrNameLst>
                                      </p:cBhvr>
                                      <p:to>
                                        <p:strVal val="visible"/>
                                      </p:to>
                                    </p:set>
                                    <p:animEffect transition="in" filter="wipe(left)">
                                      <p:cBhvr>
                                        <p:cTn id="24" dur="1000"/>
                                        <p:tgtEl>
                                          <p:spTgt spid="809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0908"/>
                                        </p:tgtEl>
                                        <p:attrNameLst>
                                          <p:attrName>style.visibility</p:attrName>
                                        </p:attrNameLst>
                                      </p:cBhvr>
                                      <p:to>
                                        <p:strVal val="visible"/>
                                      </p:to>
                                    </p:set>
                                    <p:animEffect transition="in" filter="fade">
                                      <p:cBhvr>
                                        <p:cTn id="29" dur="1000"/>
                                        <p:tgtEl>
                                          <p:spTgt spid="8090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80910"/>
                                        </p:tgtEl>
                                        <p:attrNameLst>
                                          <p:attrName>style.visibility</p:attrName>
                                        </p:attrNameLst>
                                      </p:cBhvr>
                                      <p:to>
                                        <p:strVal val="visible"/>
                                      </p:to>
                                    </p:set>
                                    <p:animEffect transition="in" filter="fade">
                                      <p:cBhvr>
                                        <p:cTn id="34" dur="1000"/>
                                        <p:tgtEl>
                                          <p:spTgt spid="80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p:bldP spid="80901" grpId="0" autoUpdateAnimBg="0"/>
      <p:bldP spid="80906" grpId="0" animBg="1"/>
      <p:bldP spid="80907" grpId="0" animBg="1"/>
      <p:bldP spid="8090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bwMode="auto">
          <a:xfrm>
            <a:off x="250825" y="549275"/>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en-US" altLang="zh-CN" sz="2800" u="sng">
                <a:solidFill>
                  <a:schemeClr val="tx1"/>
                </a:solidFill>
                <a:effectLst/>
                <a:latin typeface="Times New Roman" pitchFamily="18" charset="0"/>
                <a:ea typeface="楷体_GB2312" pitchFamily="49" charset="-122"/>
              </a:rPr>
              <a:t>1. M&lt;N</a:t>
            </a:r>
            <a:r>
              <a:rPr kumimoji="1" lang="zh-CN" altLang="en-US" sz="2800" u="sng">
                <a:solidFill>
                  <a:schemeClr val="tx1"/>
                </a:solidFill>
                <a:effectLst/>
                <a:latin typeface="Times New Roman" pitchFamily="18" charset="0"/>
                <a:ea typeface="楷体_GB2312" pitchFamily="49" charset="-122"/>
              </a:rPr>
              <a:t>的情况</a:t>
            </a:r>
          </a:p>
        </p:txBody>
      </p:sp>
      <p:sp>
        <p:nvSpPr>
          <p:cNvPr id="309253" name="Text Box 5"/>
          <p:cNvSpPr txBox="1">
            <a:spLocks noChangeArrowheads="1"/>
          </p:cNvSpPr>
          <p:nvPr/>
        </p:nvSpPr>
        <p:spPr bwMode="auto">
          <a:xfrm>
            <a:off x="250825" y="1125538"/>
            <a:ext cx="86423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a:t>
            </a:r>
            <a:r>
              <a:rPr kumimoji="1" lang="en-US" altLang="zh-CN"/>
              <a:t>N</a:t>
            </a:r>
            <a:r>
              <a:rPr kumimoji="1" lang="zh-CN" altLang="en-US"/>
              <a:t>进制计数器的顺序计数过程中，若设法使之跳过（</a:t>
            </a:r>
            <a:r>
              <a:rPr kumimoji="1" lang="en-US" altLang="zh-CN"/>
              <a:t>N</a:t>
            </a:r>
            <a:r>
              <a:rPr kumimoji="1" lang="zh-CN" altLang="en-US"/>
              <a:t>－</a:t>
            </a:r>
            <a:r>
              <a:rPr kumimoji="1" lang="en-US" altLang="zh-CN"/>
              <a:t>M</a:t>
            </a:r>
            <a:r>
              <a:rPr kumimoji="1" lang="zh-CN" altLang="en-US"/>
              <a:t>）个状态，就可以得到</a:t>
            </a:r>
            <a:r>
              <a:rPr kumimoji="1" lang="en-US" altLang="zh-CN"/>
              <a:t>M</a:t>
            </a:r>
            <a:r>
              <a:rPr kumimoji="1" lang="zh-CN" altLang="en-US"/>
              <a:t>进制计数器了，其方法有置零法（复位法）和置数法（置位法）。</a:t>
            </a:r>
          </a:p>
        </p:txBody>
      </p:sp>
      <p:sp>
        <p:nvSpPr>
          <p:cNvPr id="309254" name="Rectangle 6"/>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09260" name="Group 12"/>
          <p:cNvGrpSpPr>
            <a:grpSpLocks/>
          </p:cNvGrpSpPr>
          <p:nvPr/>
        </p:nvGrpSpPr>
        <p:grpSpPr bwMode="auto">
          <a:xfrm>
            <a:off x="0" y="2781300"/>
            <a:ext cx="9144000" cy="3592513"/>
            <a:chOff x="113" y="1933"/>
            <a:chExt cx="5760" cy="2263"/>
          </a:xfrm>
        </p:grpSpPr>
        <p:pic>
          <p:nvPicPr>
            <p:cNvPr id="309256" name="Picture 8"/>
            <p:cNvPicPr>
              <a:picLocks noChangeAspect="1" noChangeArrowheads="1"/>
            </p:cNvPicPr>
            <p:nvPr/>
          </p:nvPicPr>
          <p:blipFill>
            <a:blip r:embed="rId3">
              <a:extLst>
                <a:ext uri="{28A0092B-C50C-407E-A947-70E740481C1C}">
                  <a14:useLocalDpi xmlns:a14="http://schemas.microsoft.com/office/drawing/2010/main" val="0"/>
                </a:ext>
              </a:extLst>
            </a:blip>
            <a:srcRect b="13702"/>
            <a:stretch>
              <a:fillRect/>
            </a:stretch>
          </p:blipFill>
          <p:spPr bwMode="auto">
            <a:xfrm>
              <a:off x="113" y="1933"/>
              <a:ext cx="5760" cy="226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09255" name="Rectangle 7"/>
            <p:cNvSpPr>
              <a:spLocks noChangeArrowheads="1"/>
            </p:cNvSpPr>
            <p:nvPr/>
          </p:nvSpPr>
          <p:spPr bwMode="auto">
            <a:xfrm>
              <a:off x="3379" y="3884"/>
              <a:ext cx="9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400">
                  <a:solidFill>
                    <a:srgbClr val="000000"/>
                  </a:solidFill>
                </a:rPr>
                <a:t>置数法</a:t>
              </a:r>
            </a:p>
          </p:txBody>
        </p:sp>
        <p:sp>
          <p:nvSpPr>
            <p:cNvPr id="309259" name="Rectangle 11"/>
            <p:cNvSpPr>
              <a:spLocks noChangeArrowheads="1"/>
            </p:cNvSpPr>
            <p:nvPr/>
          </p:nvSpPr>
          <p:spPr bwMode="auto">
            <a:xfrm>
              <a:off x="476" y="3884"/>
              <a:ext cx="1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置零法</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9250"/>
                                        </p:tgtEl>
                                        <p:attrNameLst>
                                          <p:attrName>style.visibility</p:attrName>
                                        </p:attrNameLst>
                                      </p:cBhvr>
                                      <p:to>
                                        <p:strVal val="visible"/>
                                      </p:to>
                                    </p:set>
                                    <p:animEffect transition="in" filter="box(in)">
                                      <p:cBhvr>
                                        <p:cTn id="7" dur="1000"/>
                                        <p:tgtEl>
                                          <p:spTgt spid="309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09253"/>
                                        </p:tgtEl>
                                        <p:attrNameLst>
                                          <p:attrName>style.visibility</p:attrName>
                                        </p:attrNameLst>
                                      </p:cBhvr>
                                      <p:to>
                                        <p:strVal val="visible"/>
                                      </p:to>
                                    </p:set>
                                    <p:animEffect transition="in" filter="circle(in)">
                                      <p:cBhvr>
                                        <p:cTn id="12" dur="1000"/>
                                        <p:tgtEl>
                                          <p:spTgt spid="3092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9260"/>
                                        </p:tgtEl>
                                        <p:attrNameLst>
                                          <p:attrName>style.visibility</p:attrName>
                                        </p:attrNameLst>
                                      </p:cBhvr>
                                      <p:to>
                                        <p:strVal val="visible"/>
                                      </p:to>
                                    </p:set>
                                    <p:animEffect transition="in" filter="dissolve">
                                      <p:cBhvr>
                                        <p:cTn id="17" dur="1000"/>
                                        <p:tgtEl>
                                          <p:spTgt spid="309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0" grpId="0"/>
      <p:bldP spid="30925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ChangeArrowheads="1"/>
          </p:cNvSpPr>
          <p:nvPr>
            <p:ph type="title"/>
          </p:nvPr>
        </p:nvSpPr>
        <p:spPr bwMode="auto">
          <a:xfrm>
            <a:off x="323850" y="620713"/>
            <a:ext cx="2619375"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117600" indent="-1117600"/>
            <a:r>
              <a:rPr lang="en-US" altLang="zh-CN" sz="2800" u="sng">
                <a:solidFill>
                  <a:schemeClr val="tx1"/>
                </a:solidFill>
                <a:effectLst/>
                <a:latin typeface="Times New Roman" pitchFamily="18" charset="0"/>
                <a:ea typeface="楷体_GB2312" pitchFamily="49" charset="-122"/>
              </a:rPr>
              <a:t>a.  </a:t>
            </a:r>
            <a:r>
              <a:rPr lang="zh-CN" altLang="en-US" sz="2800" u="sng">
                <a:solidFill>
                  <a:schemeClr val="tx1"/>
                </a:solidFill>
                <a:effectLst/>
                <a:latin typeface="Times New Roman" pitchFamily="18" charset="0"/>
                <a:ea typeface="楷体_GB2312" pitchFamily="49" charset="-122"/>
              </a:rPr>
              <a:t>置零法：</a:t>
            </a:r>
          </a:p>
        </p:txBody>
      </p:sp>
      <p:sp>
        <p:nvSpPr>
          <p:cNvPr id="81924" name="Text Box 4"/>
          <p:cNvSpPr txBox="1">
            <a:spLocks noChangeArrowheads="1"/>
          </p:cNvSpPr>
          <p:nvPr/>
        </p:nvSpPr>
        <p:spPr bwMode="auto">
          <a:xfrm>
            <a:off x="179388" y="1268413"/>
            <a:ext cx="3960812"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置零法适用于置零（有异步和同步）输入端的计数器，如异步置零的有</a:t>
            </a:r>
            <a:r>
              <a:rPr kumimoji="1" lang="en-US" altLang="zh-CN"/>
              <a:t>74LS160</a:t>
            </a:r>
            <a:r>
              <a:rPr kumimoji="1" lang="zh-CN" altLang="en-US"/>
              <a:t>、</a:t>
            </a:r>
            <a:r>
              <a:rPr kumimoji="1" lang="en-US" altLang="zh-CN"/>
              <a:t>161</a:t>
            </a:r>
            <a:r>
              <a:rPr kumimoji="1" lang="zh-CN" altLang="en-US"/>
              <a:t>、</a:t>
            </a:r>
            <a:r>
              <a:rPr kumimoji="1" lang="en-US" altLang="zh-CN"/>
              <a:t>191</a:t>
            </a:r>
            <a:r>
              <a:rPr kumimoji="1" lang="zh-CN" altLang="en-US"/>
              <a:t>、</a:t>
            </a:r>
            <a:r>
              <a:rPr kumimoji="1" lang="en-US" altLang="zh-CN"/>
              <a:t>190</a:t>
            </a:r>
            <a:r>
              <a:rPr kumimoji="1" lang="zh-CN" altLang="en-US"/>
              <a:t>、</a:t>
            </a:r>
            <a:r>
              <a:rPr kumimoji="1" lang="en-US" altLang="zh-CN"/>
              <a:t>290,</a:t>
            </a:r>
            <a:r>
              <a:rPr kumimoji="1" lang="zh-CN" altLang="en-US"/>
              <a:t>同步置零的有</a:t>
            </a:r>
            <a:r>
              <a:rPr kumimoji="1" lang="en-US" altLang="zh-CN"/>
              <a:t>74LS163</a:t>
            </a:r>
            <a:r>
              <a:rPr kumimoji="1" lang="zh-CN" altLang="en-US"/>
              <a:t>、</a:t>
            </a:r>
            <a:r>
              <a:rPr kumimoji="1" lang="en-US" altLang="zh-CN"/>
              <a:t>162</a:t>
            </a:r>
            <a:r>
              <a:rPr kumimoji="1" lang="zh-CN" altLang="en-US"/>
              <a:t>，其工作原理示意图如图所示。</a:t>
            </a:r>
          </a:p>
        </p:txBody>
      </p:sp>
      <p:sp>
        <p:nvSpPr>
          <p:cNvPr id="81926" name="Text Box 6"/>
          <p:cNvSpPr txBox="1">
            <a:spLocks noChangeArrowheads="1"/>
          </p:cNvSpPr>
          <p:nvPr/>
        </p:nvSpPr>
        <p:spPr bwMode="auto">
          <a:xfrm>
            <a:off x="250825" y="4868863"/>
            <a:ext cx="871378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若原来的计数器为</a:t>
            </a:r>
            <a:r>
              <a:rPr kumimoji="1" lang="en-US" altLang="zh-CN"/>
              <a:t>N</a:t>
            </a:r>
            <a:r>
              <a:rPr kumimoji="1" lang="zh-CN" altLang="en-US"/>
              <a:t>进制，初态从</a:t>
            </a:r>
            <a:r>
              <a:rPr kumimoji="1" lang="en-US" altLang="zh-CN"/>
              <a:t>S</a:t>
            </a:r>
            <a:r>
              <a:rPr kumimoji="1" lang="en-US" altLang="zh-CN" baseline="-25000"/>
              <a:t>0</a:t>
            </a:r>
            <a:r>
              <a:rPr kumimoji="1" lang="zh-CN" altLang="en-US"/>
              <a:t>开始，则到 </a:t>
            </a:r>
            <a:r>
              <a:rPr kumimoji="1" lang="en-US" altLang="zh-CN"/>
              <a:t>S</a:t>
            </a:r>
            <a:r>
              <a:rPr kumimoji="1" lang="en-US" altLang="zh-CN" baseline="-25000"/>
              <a:t>M</a:t>
            </a:r>
            <a:r>
              <a:rPr kumimoji="1" lang="zh-CN" altLang="en-US" baseline="-25000"/>
              <a:t>－</a:t>
            </a:r>
            <a:r>
              <a:rPr kumimoji="1" lang="en-US" altLang="zh-CN" baseline="-25000"/>
              <a:t>1</a:t>
            </a:r>
            <a:r>
              <a:rPr kumimoji="1" lang="zh-CN" altLang="en-US"/>
              <a:t>为</a:t>
            </a:r>
            <a:r>
              <a:rPr kumimoji="1" lang="en-US" altLang="zh-CN"/>
              <a:t>M</a:t>
            </a:r>
            <a:r>
              <a:rPr kumimoji="1" lang="zh-CN" altLang="en-US"/>
              <a:t>个循环状态。若清零为异步清零，故提供清零信号的状态为暂态，它不能计一个脉冲，所以为了实现</a:t>
            </a:r>
            <a:r>
              <a:rPr kumimoji="1" lang="en-US" altLang="zh-CN"/>
              <a:t>M</a:t>
            </a:r>
            <a:r>
              <a:rPr kumimoji="1" lang="zh-CN" altLang="en-US"/>
              <a:t>进制计数器，提供清零信号的状态为</a:t>
            </a:r>
            <a:r>
              <a:rPr kumimoji="1" lang="en-US" altLang="zh-CN"/>
              <a:t>S</a:t>
            </a:r>
            <a:r>
              <a:rPr kumimoji="1" lang="en-US" altLang="zh-CN" baseline="-25000"/>
              <a:t>M</a:t>
            </a:r>
            <a:r>
              <a:rPr kumimoji="1" lang="zh-CN" altLang="en-US"/>
              <a:t>。</a:t>
            </a:r>
          </a:p>
        </p:txBody>
      </p:sp>
      <p:sp>
        <p:nvSpPr>
          <p:cNvPr id="81928" name="Rectangle 8"/>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81935" name="Group 15"/>
          <p:cNvGrpSpPr>
            <a:grpSpLocks/>
          </p:cNvGrpSpPr>
          <p:nvPr/>
        </p:nvGrpSpPr>
        <p:grpSpPr bwMode="auto">
          <a:xfrm>
            <a:off x="4211638" y="188913"/>
            <a:ext cx="4629150" cy="4606925"/>
            <a:chOff x="2699" y="0"/>
            <a:chExt cx="2916" cy="2902"/>
          </a:xfrm>
        </p:grpSpPr>
        <p:pic>
          <p:nvPicPr>
            <p:cNvPr id="81930" name="Picture 10"/>
            <p:cNvPicPr>
              <a:picLocks noChangeAspect="1" noChangeArrowheads="1"/>
            </p:cNvPicPr>
            <p:nvPr/>
          </p:nvPicPr>
          <p:blipFill>
            <a:blip r:embed="rId3">
              <a:extLst>
                <a:ext uri="{28A0092B-C50C-407E-A947-70E740481C1C}">
                  <a14:useLocalDpi xmlns:a14="http://schemas.microsoft.com/office/drawing/2010/main" val="0"/>
                </a:ext>
              </a:extLst>
            </a:blip>
            <a:srcRect r="61806" b="17944"/>
            <a:stretch>
              <a:fillRect/>
            </a:stretch>
          </p:blipFill>
          <p:spPr bwMode="auto">
            <a:xfrm>
              <a:off x="2699" y="0"/>
              <a:ext cx="2916" cy="285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81934" name="Rectangle 14"/>
            <p:cNvSpPr>
              <a:spLocks noChangeArrowheads="1"/>
            </p:cNvSpPr>
            <p:nvPr/>
          </p:nvSpPr>
          <p:spPr bwMode="auto">
            <a:xfrm>
              <a:off x="3334" y="2614"/>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000000"/>
                  </a:solidFill>
                </a:rPr>
                <a:t>异步清零</a:t>
              </a:r>
            </a:p>
          </p:txBody>
        </p:sp>
      </p:grpSp>
      <p:sp>
        <p:nvSpPr>
          <p:cNvPr id="81933" name="AutoShape 13"/>
          <p:cNvSpPr>
            <a:spLocks noChangeArrowheads="1"/>
          </p:cNvSpPr>
          <p:nvPr/>
        </p:nvSpPr>
        <p:spPr bwMode="auto">
          <a:xfrm>
            <a:off x="5292725" y="2924175"/>
            <a:ext cx="1081088" cy="692150"/>
          </a:xfrm>
          <a:prstGeom prst="wedgeRoundRectCallout">
            <a:avLst>
              <a:gd name="adj1" fmla="val 93319"/>
              <a:gd name="adj2" fmla="val 118806"/>
              <a:gd name="adj3" fmla="val 16667"/>
            </a:avLst>
          </a:prstGeom>
          <a:solidFill>
            <a:srgbClr val="FFFF99"/>
          </a:solidFill>
          <a:ln w="12700" cap="sq">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3200">
                <a:solidFill>
                  <a:srgbClr val="FF3300"/>
                </a:solidFill>
              </a:rPr>
              <a:t>暂态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box(in)">
                                      <p:cBhvr>
                                        <p:cTn id="7" dur="1000"/>
                                        <p:tgtEl>
                                          <p:spTgt spid="81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1" nodeType="clickEffect">
                                  <p:stCondLst>
                                    <p:cond delay="0"/>
                                  </p:stCondLst>
                                  <p:childTnLst>
                                    <p:set>
                                      <p:cBhvr>
                                        <p:cTn id="11" dur="1" fill="hold">
                                          <p:stCondLst>
                                            <p:cond delay="0"/>
                                          </p:stCondLst>
                                        </p:cTn>
                                        <p:tgtEl>
                                          <p:spTgt spid="81924"/>
                                        </p:tgtEl>
                                        <p:attrNameLst>
                                          <p:attrName>style.visibility</p:attrName>
                                        </p:attrNameLst>
                                      </p:cBhvr>
                                      <p:to>
                                        <p:strVal val="visible"/>
                                      </p:to>
                                    </p:set>
                                    <p:animEffect transition="in" filter="circle(in)">
                                      <p:cBhvr>
                                        <p:cTn id="12" dur="1000"/>
                                        <p:tgtEl>
                                          <p:spTgt spid="81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1935"/>
                                        </p:tgtEl>
                                        <p:attrNameLst>
                                          <p:attrName>style.visibility</p:attrName>
                                        </p:attrNameLst>
                                      </p:cBhvr>
                                      <p:to>
                                        <p:strVal val="visible"/>
                                      </p:to>
                                    </p:set>
                                    <p:animEffect transition="in" filter="dissolve">
                                      <p:cBhvr>
                                        <p:cTn id="17" dur="1000"/>
                                        <p:tgtEl>
                                          <p:spTgt spid="819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1" nodeType="clickEffect">
                                  <p:stCondLst>
                                    <p:cond delay="0"/>
                                  </p:stCondLst>
                                  <p:childTnLst>
                                    <p:set>
                                      <p:cBhvr>
                                        <p:cTn id="21" dur="1" fill="hold">
                                          <p:stCondLst>
                                            <p:cond delay="0"/>
                                          </p:stCondLst>
                                        </p:cTn>
                                        <p:tgtEl>
                                          <p:spTgt spid="81926"/>
                                        </p:tgtEl>
                                        <p:attrNameLst>
                                          <p:attrName>style.visibility</p:attrName>
                                        </p:attrNameLst>
                                      </p:cBhvr>
                                      <p:to>
                                        <p:strVal val="visible"/>
                                      </p:to>
                                    </p:set>
                                    <p:animEffect transition="in" filter="wedge">
                                      <p:cBhvr>
                                        <p:cTn id="22" dur="1000"/>
                                        <p:tgtEl>
                                          <p:spTgt spid="819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933"/>
                                        </p:tgtEl>
                                        <p:attrNameLst>
                                          <p:attrName>style.visibility</p:attrName>
                                        </p:attrNameLst>
                                      </p:cBhvr>
                                      <p:to>
                                        <p:strVal val="visible"/>
                                      </p:to>
                                    </p:set>
                                    <p:animEffect transition="in" filter="fade">
                                      <p:cBhvr>
                                        <p:cTn id="27" dur="1000"/>
                                        <p:tgtEl>
                                          <p:spTgt spid="81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81924" grpId="1"/>
      <p:bldP spid="81926" grpId="1"/>
      <p:bldP spid="8193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395288" y="692150"/>
            <a:ext cx="8280400" cy="86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6.3.2  </a:t>
            </a:r>
            <a:r>
              <a:rPr lang="zh-CN" altLang="en-US" sz="2800">
                <a:solidFill>
                  <a:schemeClr val="tx1"/>
                </a:solidFill>
                <a:effectLst/>
                <a:latin typeface="Times New Roman" pitchFamily="18" charset="0"/>
                <a:ea typeface="楷体_GB2312" pitchFamily="49" charset="-122"/>
              </a:rPr>
              <a:t>利用置零法将十进制的</a:t>
            </a:r>
            <a:r>
              <a:rPr lang="en-US" altLang="zh-CN" sz="2800">
                <a:solidFill>
                  <a:schemeClr val="tx1"/>
                </a:solidFill>
                <a:effectLst/>
                <a:latin typeface="Times New Roman" pitchFamily="18" charset="0"/>
                <a:ea typeface="楷体_GB2312" pitchFamily="49" charset="-122"/>
              </a:rPr>
              <a:t>74160</a:t>
            </a:r>
            <a:r>
              <a:rPr lang="zh-CN" altLang="en-US" sz="2800">
                <a:solidFill>
                  <a:schemeClr val="tx1"/>
                </a:solidFill>
                <a:effectLst/>
                <a:latin typeface="Times New Roman" pitchFamily="18" charset="0"/>
                <a:ea typeface="楷体_GB2312" pitchFamily="49" charset="-122"/>
              </a:rPr>
              <a:t>接成六进制计数器。</a:t>
            </a:r>
          </a:p>
        </p:txBody>
      </p:sp>
      <p:sp>
        <p:nvSpPr>
          <p:cNvPr id="310276" name="Rectangle 4"/>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10283" name="Group 11"/>
          <p:cNvGrpSpPr>
            <a:grpSpLocks/>
          </p:cNvGrpSpPr>
          <p:nvPr/>
        </p:nvGrpSpPr>
        <p:grpSpPr bwMode="auto">
          <a:xfrm>
            <a:off x="3779838" y="1916113"/>
            <a:ext cx="4824412" cy="4119562"/>
            <a:chOff x="2109" y="1207"/>
            <a:chExt cx="3039" cy="2595"/>
          </a:xfrm>
        </p:grpSpPr>
        <p:graphicFrame>
          <p:nvGraphicFramePr>
            <p:cNvPr id="310277" name="Object 5"/>
            <p:cNvGraphicFramePr>
              <a:graphicFrameLocks noChangeAspect="1"/>
            </p:cNvGraphicFramePr>
            <p:nvPr/>
          </p:nvGraphicFramePr>
          <p:xfrm>
            <a:off x="2109" y="1207"/>
            <a:ext cx="3039" cy="2205"/>
          </p:xfrm>
          <a:graphic>
            <a:graphicData uri="http://schemas.openxmlformats.org/presentationml/2006/ole">
              <mc:AlternateContent xmlns:mc="http://schemas.openxmlformats.org/markup-compatibility/2006">
                <mc:Choice xmlns:v="urn:schemas-microsoft-com:vml" Requires="v">
                  <p:oleObj spid="_x0000_s310284" name="Photo Editor 照片" r:id="rId4" imgW="13460704" imgH="9764488" progId="MSPhotoEd.3">
                    <p:embed/>
                  </p:oleObj>
                </mc:Choice>
                <mc:Fallback>
                  <p:oleObj name="Photo Editor 照片" r:id="rId4" imgW="13460704" imgH="9764488"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 y="1207"/>
                          <a:ext cx="3039" cy="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78" name="Text Box 6"/>
            <p:cNvSpPr txBox="1">
              <a:spLocks noChangeArrowheads="1"/>
            </p:cNvSpPr>
            <p:nvPr/>
          </p:nvSpPr>
          <p:spPr bwMode="auto">
            <a:xfrm>
              <a:off x="2926" y="3475"/>
              <a:ext cx="149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Arial" charset="0"/>
                </a:rPr>
                <a:t>异步置零法</a:t>
              </a:r>
            </a:p>
          </p:txBody>
        </p:sp>
      </p:grpSp>
      <p:sp>
        <p:nvSpPr>
          <p:cNvPr id="310281" name="AutoShape 9"/>
          <p:cNvSpPr>
            <a:spLocks noChangeArrowheads="1"/>
          </p:cNvSpPr>
          <p:nvPr/>
        </p:nvSpPr>
        <p:spPr bwMode="auto">
          <a:xfrm rot="-3482949">
            <a:off x="6026944" y="1758157"/>
            <a:ext cx="333375" cy="3817937"/>
          </a:xfrm>
          <a:prstGeom prst="upArrow">
            <a:avLst>
              <a:gd name="adj1" fmla="val 50000"/>
              <a:gd name="adj2" fmla="val 286309"/>
            </a:avLst>
          </a:prstGeom>
          <a:solidFill>
            <a:srgbClr val="FF3300"/>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10282" name="Text Box 10"/>
          <p:cNvSpPr txBox="1">
            <a:spLocks noChangeArrowheads="1"/>
          </p:cNvSpPr>
          <p:nvPr/>
        </p:nvSpPr>
        <p:spPr bwMode="auto">
          <a:xfrm>
            <a:off x="323850" y="1989138"/>
            <a:ext cx="331152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a:t>
            </a:r>
            <a:r>
              <a:rPr lang="en-US" altLang="zh-CN"/>
              <a:t>74160</a:t>
            </a:r>
            <a:r>
              <a:rPr lang="zh-CN" altLang="en-US"/>
              <a:t>有效循环为</a:t>
            </a:r>
            <a:r>
              <a:rPr lang="en-US" altLang="zh-CN"/>
              <a:t>0000</a:t>
            </a:r>
            <a:r>
              <a:rPr lang="zh-CN" altLang="en-US"/>
              <a:t>～</a:t>
            </a:r>
            <a:r>
              <a:rPr lang="en-US" altLang="zh-CN"/>
              <a:t>1001</a:t>
            </a:r>
            <a:r>
              <a:rPr lang="zh-CN" altLang="en-US"/>
              <a:t>，由于初态为</a:t>
            </a:r>
            <a:r>
              <a:rPr lang="en-US" altLang="zh-CN"/>
              <a:t>0000</a:t>
            </a:r>
            <a:r>
              <a:rPr lang="zh-CN" altLang="en-US"/>
              <a:t>，故六进制为六个状态循环，即</a:t>
            </a:r>
            <a:r>
              <a:rPr lang="en-US" altLang="zh-CN"/>
              <a:t>0000</a:t>
            </a:r>
            <a:r>
              <a:rPr lang="zh-CN" altLang="en-US"/>
              <a:t>～</a:t>
            </a:r>
            <a:r>
              <a:rPr lang="en-US" altLang="zh-CN"/>
              <a:t>0101</a:t>
            </a:r>
            <a:r>
              <a:rPr lang="zh-CN" altLang="en-US"/>
              <a:t>，回零信号取自</a:t>
            </a:r>
            <a:r>
              <a:rPr lang="en-US" altLang="zh-CN"/>
              <a:t>0110</a:t>
            </a:r>
            <a:r>
              <a:rPr lang="zh-CN" altLang="en-US"/>
              <a: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0274"/>
                                        </p:tgtEl>
                                        <p:attrNameLst>
                                          <p:attrName>style.visibility</p:attrName>
                                        </p:attrNameLst>
                                      </p:cBhvr>
                                      <p:to>
                                        <p:strVal val="visible"/>
                                      </p:to>
                                    </p:set>
                                    <p:animEffect transition="in" filter="box(in)">
                                      <p:cBhvr>
                                        <p:cTn id="7" dur="1000"/>
                                        <p:tgtEl>
                                          <p:spTgt spid="310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0283"/>
                                        </p:tgtEl>
                                        <p:attrNameLst>
                                          <p:attrName>style.visibility</p:attrName>
                                        </p:attrNameLst>
                                      </p:cBhvr>
                                      <p:to>
                                        <p:strVal val="visible"/>
                                      </p:to>
                                    </p:set>
                                    <p:animEffect transition="in" filter="dissolve">
                                      <p:cBhvr>
                                        <p:cTn id="12" dur="1000"/>
                                        <p:tgtEl>
                                          <p:spTgt spid="3102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10282"/>
                                        </p:tgtEl>
                                        <p:attrNameLst>
                                          <p:attrName>style.visibility</p:attrName>
                                        </p:attrNameLst>
                                      </p:cBhvr>
                                      <p:to>
                                        <p:strVal val="visible"/>
                                      </p:to>
                                    </p:set>
                                    <p:animEffect transition="in" filter="circle(in)">
                                      <p:cBhvr>
                                        <p:cTn id="17" dur="1000"/>
                                        <p:tgtEl>
                                          <p:spTgt spid="3102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10281"/>
                                        </p:tgtEl>
                                        <p:attrNameLst>
                                          <p:attrName>style.visibility</p:attrName>
                                        </p:attrNameLst>
                                      </p:cBhvr>
                                      <p:to>
                                        <p:strVal val="visible"/>
                                      </p:to>
                                    </p:set>
                                    <p:animEffect transition="in" filter="wipe(down)">
                                      <p:cBhvr>
                                        <p:cTn id="22" dur="1000"/>
                                        <p:tgtEl>
                                          <p:spTgt spid="310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4" grpId="0"/>
      <p:bldP spid="310281" grpId="0" animBg="1"/>
      <p:bldP spid="31028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bwMode="auto">
          <a:xfrm>
            <a:off x="250825" y="765175"/>
            <a:ext cx="4105275" cy="11509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其接线图如图</a:t>
            </a:r>
            <a:r>
              <a:rPr lang="en-US" altLang="zh-CN" sz="2800">
                <a:solidFill>
                  <a:schemeClr val="tx1"/>
                </a:solidFill>
                <a:effectLst/>
                <a:latin typeface="Times New Roman" pitchFamily="18" charset="0"/>
                <a:ea typeface="楷体_GB2312" pitchFamily="49" charset="-122"/>
              </a:rPr>
              <a:t>6.3.22</a:t>
            </a:r>
            <a:r>
              <a:rPr lang="zh-CN" altLang="en-US" sz="2800">
                <a:solidFill>
                  <a:schemeClr val="tx1"/>
                </a:solidFill>
                <a:effectLst/>
                <a:latin typeface="Times New Roman" pitchFamily="18" charset="0"/>
                <a:ea typeface="楷体_GB2312" pitchFamily="49" charset="-122"/>
              </a:rPr>
              <a:t>所示，波形如图</a:t>
            </a:r>
            <a:r>
              <a:rPr lang="en-US" altLang="zh-CN" sz="2800">
                <a:solidFill>
                  <a:schemeClr val="tx1"/>
                </a:solidFill>
                <a:effectLst/>
                <a:latin typeface="Times New Roman" pitchFamily="18" charset="0"/>
                <a:ea typeface="楷体_GB2312" pitchFamily="49" charset="-122"/>
              </a:rPr>
              <a:t>6.3.23</a:t>
            </a:r>
            <a:r>
              <a:rPr lang="zh-CN" altLang="en-US" sz="2800">
                <a:solidFill>
                  <a:schemeClr val="tx1"/>
                </a:solidFill>
                <a:effectLst/>
                <a:latin typeface="Times New Roman" pitchFamily="18" charset="0"/>
                <a:ea typeface="楷体_GB2312" pitchFamily="49" charset="-122"/>
              </a:rPr>
              <a:t>所示</a:t>
            </a:r>
          </a:p>
        </p:txBody>
      </p:sp>
      <p:graphicFrame>
        <p:nvGraphicFramePr>
          <p:cNvPr id="311301" name="Object 5"/>
          <p:cNvGraphicFramePr>
            <a:graphicFrameLocks noChangeAspect="1"/>
          </p:cNvGraphicFramePr>
          <p:nvPr/>
        </p:nvGraphicFramePr>
        <p:xfrm>
          <a:off x="4535488" y="0"/>
          <a:ext cx="4608512" cy="3167063"/>
        </p:xfrm>
        <a:graphic>
          <a:graphicData uri="http://schemas.openxmlformats.org/presentationml/2006/ole">
            <mc:AlternateContent xmlns:mc="http://schemas.openxmlformats.org/markup-compatibility/2006">
              <mc:Choice xmlns:v="urn:schemas-microsoft-com:vml" Requires="v">
                <p:oleObj spid="_x0000_s311313" name="Visio" r:id="rId4" imgW="3774948" imgH="2124151" progId="Visio.Drawing.11">
                  <p:embed/>
                </p:oleObj>
              </mc:Choice>
              <mc:Fallback>
                <p:oleObj name="Visio" r:id="rId4" imgW="3774948" imgH="212415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40369" t="9677" r="4137" b="22580"/>
                      <a:stretch>
                        <a:fillRect/>
                      </a:stretch>
                    </p:blipFill>
                    <p:spPr bwMode="auto">
                      <a:xfrm>
                        <a:off x="4535488" y="0"/>
                        <a:ext cx="4608512" cy="3167063"/>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1302" name="Rectangle 6"/>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11307" name="Group 11"/>
          <p:cNvGrpSpPr>
            <a:grpSpLocks/>
          </p:cNvGrpSpPr>
          <p:nvPr/>
        </p:nvGrpSpPr>
        <p:grpSpPr bwMode="auto">
          <a:xfrm>
            <a:off x="179388" y="2997200"/>
            <a:ext cx="4464050" cy="3587750"/>
            <a:chOff x="204" y="1933"/>
            <a:chExt cx="2812" cy="2260"/>
          </a:xfrm>
        </p:grpSpPr>
        <p:pic>
          <p:nvPicPr>
            <p:cNvPr id="311300" name="Picture 4" descr="6-3-33"/>
            <p:cNvPicPr>
              <a:picLocks noChangeAspect="1" noChangeArrowheads="1"/>
            </p:cNvPicPr>
            <p:nvPr/>
          </p:nvPicPr>
          <p:blipFill>
            <a:blip r:embed="rId6">
              <a:extLst>
                <a:ext uri="{28A0092B-C50C-407E-A947-70E740481C1C}">
                  <a14:useLocalDpi xmlns:a14="http://schemas.microsoft.com/office/drawing/2010/main" val="0"/>
                </a:ext>
              </a:extLst>
            </a:blip>
            <a:srcRect l="1300" r="19220"/>
            <a:stretch>
              <a:fillRect/>
            </a:stretch>
          </p:blipFill>
          <p:spPr bwMode="auto">
            <a:xfrm>
              <a:off x="204" y="1933"/>
              <a:ext cx="2812" cy="226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11303" name="Text Box 7"/>
            <p:cNvSpPr txBox="1">
              <a:spLocks noChangeArrowheads="1"/>
            </p:cNvSpPr>
            <p:nvPr/>
          </p:nvSpPr>
          <p:spPr bwMode="auto">
            <a:xfrm>
              <a:off x="2064" y="3884"/>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00"/>
                  </a:solidFill>
                </a:rPr>
                <a:t>进位输出</a:t>
              </a:r>
            </a:p>
          </p:txBody>
        </p:sp>
        <p:sp>
          <p:nvSpPr>
            <p:cNvPr id="311305" name="Text Box 9"/>
            <p:cNvSpPr txBox="1">
              <a:spLocks noChangeArrowheads="1"/>
            </p:cNvSpPr>
            <p:nvPr/>
          </p:nvSpPr>
          <p:spPr bwMode="auto">
            <a:xfrm>
              <a:off x="2744" y="2523"/>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00"/>
                  </a:solidFill>
                </a:rPr>
                <a:t>1</a:t>
              </a:r>
            </a:p>
          </p:txBody>
        </p:sp>
        <p:sp>
          <p:nvSpPr>
            <p:cNvPr id="311306" name="Rectangle 10"/>
            <p:cNvSpPr>
              <a:spLocks noChangeArrowheads="1"/>
            </p:cNvSpPr>
            <p:nvPr/>
          </p:nvSpPr>
          <p:spPr bwMode="auto">
            <a:xfrm>
              <a:off x="340" y="3748"/>
              <a:ext cx="11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00"/>
                  </a:solidFill>
                </a:rPr>
                <a:t>图</a:t>
              </a:r>
              <a:r>
                <a:rPr lang="en-US" altLang="zh-CN">
                  <a:solidFill>
                    <a:srgbClr val="000000"/>
                  </a:solidFill>
                </a:rPr>
                <a:t>6.3.22</a:t>
              </a:r>
            </a:p>
          </p:txBody>
        </p:sp>
      </p:grpSp>
      <p:grpSp>
        <p:nvGrpSpPr>
          <p:cNvPr id="311311" name="Group 15"/>
          <p:cNvGrpSpPr>
            <a:grpSpLocks/>
          </p:cNvGrpSpPr>
          <p:nvPr/>
        </p:nvGrpSpPr>
        <p:grpSpPr bwMode="auto">
          <a:xfrm>
            <a:off x="4859338" y="3335338"/>
            <a:ext cx="4033837" cy="3311525"/>
            <a:chOff x="3061" y="2101"/>
            <a:chExt cx="2541" cy="2086"/>
          </a:xfrm>
        </p:grpSpPr>
        <p:graphicFrame>
          <p:nvGraphicFramePr>
            <p:cNvPr id="311308" name="Object 12"/>
            <p:cNvGraphicFramePr>
              <a:graphicFrameLocks noChangeAspect="1"/>
            </p:cNvGraphicFramePr>
            <p:nvPr/>
          </p:nvGraphicFramePr>
          <p:xfrm>
            <a:off x="3061" y="2160"/>
            <a:ext cx="2541" cy="2027"/>
          </p:xfrm>
          <a:graphic>
            <a:graphicData uri="http://schemas.openxmlformats.org/presentationml/2006/ole">
              <mc:AlternateContent xmlns:mc="http://schemas.openxmlformats.org/markup-compatibility/2006">
                <mc:Choice xmlns:v="urn:schemas-microsoft-com:vml" Requires="v">
                  <p:oleObj spid="_x0000_s311314" name="Visio" r:id="rId7" imgW="2095195" imgH="1671523" progId="Visio.Drawing.11">
                    <p:embed/>
                  </p:oleObj>
                </mc:Choice>
                <mc:Fallback>
                  <p:oleObj name="Visio" r:id="rId7" imgW="2095195" imgH="1671523" progId="Visio.Drawing.11">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1" y="2160"/>
                          <a:ext cx="2541" cy="2027"/>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1310" name="Rectangle 14"/>
            <p:cNvSpPr>
              <a:spLocks noChangeArrowheads="1"/>
            </p:cNvSpPr>
            <p:nvPr/>
          </p:nvSpPr>
          <p:spPr bwMode="auto">
            <a:xfrm>
              <a:off x="4740" y="2101"/>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图</a:t>
              </a:r>
              <a:r>
                <a:rPr lang="en-US" altLang="zh-CN" sz="2400">
                  <a:solidFill>
                    <a:srgbClr val="000000"/>
                  </a:solidFill>
                </a:rPr>
                <a:t>6.3.23</a:t>
              </a:r>
            </a:p>
          </p:txBody>
        </p:sp>
      </p:grpSp>
      <p:sp>
        <p:nvSpPr>
          <p:cNvPr id="311312" name="Rectangle 16"/>
          <p:cNvSpPr>
            <a:spLocks noChangeArrowheads="1"/>
          </p:cNvSpPr>
          <p:nvPr/>
        </p:nvSpPr>
        <p:spPr bwMode="auto">
          <a:xfrm>
            <a:off x="7956550" y="3716338"/>
            <a:ext cx="431800" cy="2881312"/>
          </a:xfrm>
          <a:prstGeom prst="rect">
            <a:avLst/>
          </a:prstGeom>
          <a:solidFill>
            <a:srgbClr val="FF66FF">
              <a:alpha val="41000"/>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1298"/>
                                        </p:tgtEl>
                                        <p:attrNameLst>
                                          <p:attrName>style.visibility</p:attrName>
                                        </p:attrNameLst>
                                      </p:cBhvr>
                                      <p:to>
                                        <p:strVal val="visible"/>
                                      </p:to>
                                    </p:set>
                                    <p:animEffect transition="in" filter="box(in)">
                                      <p:cBhvr>
                                        <p:cTn id="7" dur="1000"/>
                                        <p:tgtEl>
                                          <p:spTgt spid="311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1307"/>
                                        </p:tgtEl>
                                        <p:attrNameLst>
                                          <p:attrName>style.visibility</p:attrName>
                                        </p:attrNameLst>
                                      </p:cBhvr>
                                      <p:to>
                                        <p:strVal val="visible"/>
                                      </p:to>
                                    </p:set>
                                    <p:animEffect transition="in" filter="dissolve">
                                      <p:cBhvr>
                                        <p:cTn id="12" dur="1000"/>
                                        <p:tgtEl>
                                          <p:spTgt spid="3113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11301"/>
                                        </p:tgtEl>
                                        <p:attrNameLst>
                                          <p:attrName>style.visibility</p:attrName>
                                        </p:attrNameLst>
                                      </p:cBhvr>
                                      <p:to>
                                        <p:strVal val="visible"/>
                                      </p:to>
                                    </p:set>
                                    <p:animEffect transition="in" filter="dissolve">
                                      <p:cBhvr>
                                        <p:cTn id="17" dur="500"/>
                                        <p:tgtEl>
                                          <p:spTgt spid="3113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11311"/>
                                        </p:tgtEl>
                                        <p:attrNameLst>
                                          <p:attrName>style.visibility</p:attrName>
                                        </p:attrNameLst>
                                      </p:cBhvr>
                                      <p:to>
                                        <p:strVal val="visible"/>
                                      </p:to>
                                    </p:set>
                                    <p:animEffect transition="in" filter="dissolve">
                                      <p:cBhvr>
                                        <p:cTn id="22" dur="1000"/>
                                        <p:tgtEl>
                                          <p:spTgt spid="3113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1312"/>
                                        </p:tgtEl>
                                        <p:attrNameLst>
                                          <p:attrName>style.visibility</p:attrName>
                                        </p:attrNameLst>
                                      </p:cBhvr>
                                      <p:to>
                                        <p:strVal val="visible"/>
                                      </p:to>
                                    </p:set>
                                    <p:animEffect transition="in" filter="fade">
                                      <p:cBhvr>
                                        <p:cTn id="27" dur="1000"/>
                                        <p:tgtEl>
                                          <p:spTgt spid="311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8" grpId="0"/>
      <p:bldP spid="3113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bwMode="auto">
          <a:xfrm>
            <a:off x="179388" y="620713"/>
            <a:ext cx="8785225" cy="10080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6.1 </a:t>
            </a:r>
            <a:r>
              <a:rPr lang="zh-CN" altLang="en-US" sz="2800">
                <a:solidFill>
                  <a:schemeClr val="tx1"/>
                </a:solidFill>
                <a:effectLst/>
                <a:latin typeface="Times New Roman" pitchFamily="18" charset="0"/>
                <a:ea typeface="楷体_GB2312" pitchFamily="49" charset="-122"/>
              </a:rPr>
              <a:t>串行加法器电路如图</a:t>
            </a:r>
            <a:r>
              <a:rPr lang="en-US" altLang="zh-CN" sz="2800">
                <a:solidFill>
                  <a:schemeClr val="tx1"/>
                </a:solidFill>
                <a:effectLst/>
                <a:latin typeface="Times New Roman" pitchFamily="18" charset="0"/>
                <a:ea typeface="楷体_GB2312" pitchFamily="49" charset="-122"/>
              </a:rPr>
              <a:t>6.1.2</a:t>
            </a:r>
            <a:r>
              <a:rPr lang="zh-CN" altLang="en-US" sz="2800">
                <a:solidFill>
                  <a:schemeClr val="tx1"/>
                </a:solidFill>
                <a:effectLst/>
                <a:latin typeface="Times New Roman" pitchFamily="18" charset="0"/>
                <a:ea typeface="楷体_GB2312" pitchFamily="49" charset="-122"/>
              </a:rPr>
              <a:t>所示，写出其输出方程、驱动方程和状态方程</a:t>
            </a:r>
          </a:p>
        </p:txBody>
      </p:sp>
      <p:sp>
        <p:nvSpPr>
          <p:cNvPr id="277509" name="Rectangle 5"/>
          <p:cNvSpPr>
            <a:spLocks noChangeArrowheads="1"/>
          </p:cNvSpPr>
          <p:nvPr/>
        </p:nvSpPr>
        <p:spPr bwMode="auto">
          <a:xfrm>
            <a:off x="0" y="0"/>
            <a:ext cx="253047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3600" u="sng">
                <a:solidFill>
                  <a:srgbClr val="FFFF99"/>
                </a:solidFill>
              </a:rPr>
              <a:t>6.1 </a:t>
            </a:r>
            <a:r>
              <a:rPr kumimoji="1" lang="zh-CN" altLang="en-US" sz="3600" u="sng">
                <a:solidFill>
                  <a:srgbClr val="FFFF99"/>
                </a:solidFill>
              </a:rPr>
              <a:t>概述</a:t>
            </a:r>
          </a:p>
        </p:txBody>
      </p:sp>
      <p:grpSp>
        <p:nvGrpSpPr>
          <p:cNvPr id="277512" name="Group 8"/>
          <p:cNvGrpSpPr>
            <a:grpSpLocks/>
          </p:cNvGrpSpPr>
          <p:nvPr/>
        </p:nvGrpSpPr>
        <p:grpSpPr bwMode="auto">
          <a:xfrm>
            <a:off x="4787900" y="1268413"/>
            <a:ext cx="4103688" cy="4406900"/>
            <a:chOff x="3016" y="1117"/>
            <a:chExt cx="2585" cy="2776"/>
          </a:xfrm>
        </p:grpSpPr>
        <p:pic>
          <p:nvPicPr>
            <p:cNvPr id="277510" name="Picture 6" descr="6-1-1"/>
            <p:cNvPicPr>
              <a:picLocks noChangeAspect="1" noChangeArrowheads="1"/>
            </p:cNvPicPr>
            <p:nvPr/>
          </p:nvPicPr>
          <p:blipFill>
            <a:blip r:embed="rId4">
              <a:extLst>
                <a:ext uri="{28A0092B-C50C-407E-A947-70E740481C1C}">
                  <a14:useLocalDpi xmlns:a14="http://schemas.microsoft.com/office/drawing/2010/main" val="0"/>
                </a:ext>
              </a:extLst>
            </a:blip>
            <a:srcRect t="3859" b="7677"/>
            <a:stretch>
              <a:fillRect/>
            </a:stretch>
          </p:blipFill>
          <p:spPr bwMode="auto">
            <a:xfrm>
              <a:off x="3016" y="1117"/>
              <a:ext cx="2585" cy="2436"/>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77511" name="Rectangle 7"/>
            <p:cNvSpPr>
              <a:spLocks noChangeArrowheads="1"/>
            </p:cNvSpPr>
            <p:nvPr/>
          </p:nvSpPr>
          <p:spPr bwMode="auto">
            <a:xfrm>
              <a:off x="3742" y="3566"/>
              <a:ext cx="12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图</a:t>
              </a:r>
              <a:r>
                <a:rPr lang="en-US" altLang="zh-CN"/>
                <a:t>6.1.2</a:t>
              </a:r>
            </a:p>
          </p:txBody>
        </p:sp>
      </p:grpSp>
      <p:sp>
        <p:nvSpPr>
          <p:cNvPr id="277513" name="Text Box 9"/>
          <p:cNvSpPr txBox="1">
            <a:spLocks noChangeArrowheads="1"/>
          </p:cNvSpPr>
          <p:nvPr/>
        </p:nvSpPr>
        <p:spPr bwMode="auto">
          <a:xfrm>
            <a:off x="250825" y="1557338"/>
            <a:ext cx="453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解：其输出方程为</a:t>
            </a:r>
          </a:p>
        </p:txBody>
      </p:sp>
      <p:graphicFrame>
        <p:nvGraphicFramePr>
          <p:cNvPr id="277514" name="Object 10"/>
          <p:cNvGraphicFramePr>
            <a:graphicFrameLocks noChangeAspect="1"/>
          </p:cNvGraphicFramePr>
          <p:nvPr/>
        </p:nvGraphicFramePr>
        <p:xfrm>
          <a:off x="1116013" y="2276475"/>
          <a:ext cx="2592387" cy="1095375"/>
        </p:xfrm>
        <a:graphic>
          <a:graphicData uri="http://schemas.openxmlformats.org/presentationml/2006/ole">
            <mc:AlternateContent xmlns:mc="http://schemas.openxmlformats.org/markup-compatibility/2006">
              <mc:Choice xmlns:v="urn:schemas-microsoft-com:vml" Requires="v">
                <p:oleObj spid="_x0000_s277519" name="公式" r:id="rId5" imgW="1079280" imgH="457200" progId="Equation.3">
                  <p:embed/>
                </p:oleObj>
              </mc:Choice>
              <mc:Fallback>
                <p:oleObj name="公式" r:id="rId5" imgW="1079280" imgH="457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276475"/>
                        <a:ext cx="2592387" cy="109537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515" name="Text Box 11"/>
          <p:cNvSpPr txBox="1">
            <a:spLocks noChangeArrowheads="1"/>
          </p:cNvSpPr>
          <p:nvPr/>
        </p:nvSpPr>
        <p:spPr bwMode="auto">
          <a:xfrm>
            <a:off x="323850" y="3429000"/>
            <a:ext cx="3960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驱动方程为</a:t>
            </a:r>
          </a:p>
        </p:txBody>
      </p:sp>
      <p:graphicFrame>
        <p:nvGraphicFramePr>
          <p:cNvPr id="277516" name="Object 12"/>
          <p:cNvGraphicFramePr>
            <a:graphicFrameLocks noChangeAspect="1"/>
          </p:cNvGraphicFramePr>
          <p:nvPr/>
        </p:nvGraphicFramePr>
        <p:xfrm>
          <a:off x="539750" y="4149725"/>
          <a:ext cx="3816350" cy="1025525"/>
        </p:xfrm>
        <a:graphic>
          <a:graphicData uri="http://schemas.openxmlformats.org/presentationml/2006/ole">
            <mc:AlternateContent xmlns:mc="http://schemas.openxmlformats.org/markup-compatibility/2006">
              <mc:Choice xmlns:v="urn:schemas-microsoft-com:vml" Requires="v">
                <p:oleObj spid="_x0000_s277520" name="公式" r:id="rId7" imgW="1701720" imgH="457200" progId="Equation.3">
                  <p:embed/>
                </p:oleObj>
              </mc:Choice>
              <mc:Fallback>
                <p:oleObj name="公式" r:id="rId7" imgW="1701720" imgH="4572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149725"/>
                        <a:ext cx="3816350" cy="10255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517" name="Text Box 13"/>
          <p:cNvSpPr txBox="1">
            <a:spLocks noChangeArrowheads="1"/>
          </p:cNvSpPr>
          <p:nvPr/>
        </p:nvSpPr>
        <p:spPr bwMode="auto">
          <a:xfrm>
            <a:off x="323850" y="5229225"/>
            <a:ext cx="3960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状态方程为</a:t>
            </a:r>
          </a:p>
        </p:txBody>
      </p:sp>
      <p:graphicFrame>
        <p:nvGraphicFramePr>
          <p:cNvPr id="277518" name="Object 14"/>
          <p:cNvGraphicFramePr>
            <a:graphicFrameLocks noChangeAspect="1"/>
          </p:cNvGraphicFramePr>
          <p:nvPr/>
        </p:nvGraphicFramePr>
        <p:xfrm>
          <a:off x="971550" y="5876925"/>
          <a:ext cx="4176713" cy="630238"/>
        </p:xfrm>
        <a:graphic>
          <a:graphicData uri="http://schemas.openxmlformats.org/presentationml/2006/ole">
            <mc:AlternateContent xmlns:mc="http://schemas.openxmlformats.org/markup-compatibility/2006">
              <mc:Choice xmlns:v="urn:schemas-microsoft-com:vml" Requires="v">
                <p:oleObj spid="_x0000_s277521" name="公式" r:id="rId9" imgW="1600200" imgH="241200" progId="Equation.3">
                  <p:embed/>
                </p:oleObj>
              </mc:Choice>
              <mc:Fallback>
                <p:oleObj name="公式" r:id="rId9" imgW="1600200" imgH="2412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5876925"/>
                        <a:ext cx="4176713" cy="63023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box(in)">
                                      <p:cBhvr>
                                        <p:cTn id="7" dur="1000"/>
                                        <p:tgtEl>
                                          <p:spTgt spid="277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77512"/>
                                        </p:tgtEl>
                                        <p:attrNameLst>
                                          <p:attrName>style.visibility</p:attrName>
                                        </p:attrNameLst>
                                      </p:cBhvr>
                                      <p:to>
                                        <p:strVal val="visible"/>
                                      </p:to>
                                    </p:set>
                                    <p:animEffect transition="in" filter="dissolve">
                                      <p:cBhvr>
                                        <p:cTn id="12" dur="1000"/>
                                        <p:tgtEl>
                                          <p:spTgt spid="277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277513"/>
                                        </p:tgtEl>
                                        <p:attrNameLst>
                                          <p:attrName>style.visibility</p:attrName>
                                        </p:attrNameLst>
                                      </p:cBhvr>
                                      <p:to>
                                        <p:strVal val="visible"/>
                                      </p:to>
                                    </p:set>
                                    <p:anim calcmode="lin" valueType="num">
                                      <p:cBhvr>
                                        <p:cTn id="17" dur="1000" fill="hold"/>
                                        <p:tgtEl>
                                          <p:spTgt spid="277513"/>
                                        </p:tgtEl>
                                        <p:attrNameLst>
                                          <p:attrName>ppt_x</p:attrName>
                                        </p:attrNameLst>
                                      </p:cBhvr>
                                      <p:tavLst>
                                        <p:tav tm="0">
                                          <p:val>
                                            <p:strVal val="#ppt_x-.2"/>
                                          </p:val>
                                        </p:tav>
                                        <p:tav tm="100000">
                                          <p:val>
                                            <p:strVal val="#ppt_x"/>
                                          </p:val>
                                        </p:tav>
                                      </p:tavLst>
                                    </p:anim>
                                    <p:anim calcmode="lin" valueType="num">
                                      <p:cBhvr>
                                        <p:cTn id="18" dur="1000" fill="hold"/>
                                        <p:tgtEl>
                                          <p:spTgt spid="27751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75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77514"/>
                                        </p:tgtEl>
                                        <p:attrNameLst>
                                          <p:attrName>style.visibility</p:attrName>
                                        </p:attrNameLst>
                                      </p:cBhvr>
                                      <p:to>
                                        <p:strVal val="visible"/>
                                      </p:to>
                                    </p:set>
                                    <p:animEffect transition="in" filter="fade">
                                      <p:cBhvr>
                                        <p:cTn id="24" dur="1000"/>
                                        <p:tgtEl>
                                          <p:spTgt spid="27751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ntr" presetSubtype="0" fill="hold" grpId="0" nodeType="clickEffect">
                                  <p:stCondLst>
                                    <p:cond delay="0"/>
                                  </p:stCondLst>
                                  <p:childTnLst>
                                    <p:set>
                                      <p:cBhvr>
                                        <p:cTn id="28" dur="1" fill="hold">
                                          <p:stCondLst>
                                            <p:cond delay="0"/>
                                          </p:stCondLst>
                                        </p:cTn>
                                        <p:tgtEl>
                                          <p:spTgt spid="277515"/>
                                        </p:tgtEl>
                                        <p:attrNameLst>
                                          <p:attrName>style.visibility</p:attrName>
                                        </p:attrNameLst>
                                      </p:cBhvr>
                                      <p:to>
                                        <p:strVal val="visible"/>
                                      </p:to>
                                    </p:set>
                                    <p:anim calcmode="lin" valueType="num">
                                      <p:cBhvr>
                                        <p:cTn id="29" dur="1000" fill="hold"/>
                                        <p:tgtEl>
                                          <p:spTgt spid="277515"/>
                                        </p:tgtEl>
                                        <p:attrNameLst>
                                          <p:attrName>ppt_x</p:attrName>
                                        </p:attrNameLst>
                                      </p:cBhvr>
                                      <p:tavLst>
                                        <p:tav tm="0">
                                          <p:val>
                                            <p:strVal val="#ppt_x-.2"/>
                                          </p:val>
                                        </p:tav>
                                        <p:tav tm="100000">
                                          <p:val>
                                            <p:strVal val="#ppt_x"/>
                                          </p:val>
                                        </p:tav>
                                      </p:tavLst>
                                    </p:anim>
                                    <p:anim calcmode="lin" valueType="num">
                                      <p:cBhvr>
                                        <p:cTn id="30" dur="1000" fill="hold"/>
                                        <p:tgtEl>
                                          <p:spTgt spid="277515"/>
                                        </p:tgtEl>
                                        <p:attrNameLst>
                                          <p:attrName>ppt_y</p:attrName>
                                        </p:attrNameLst>
                                      </p:cBhvr>
                                      <p:tavLst>
                                        <p:tav tm="0">
                                          <p:val>
                                            <p:strVal val="#ppt_y"/>
                                          </p:val>
                                        </p:tav>
                                        <p:tav tm="100000">
                                          <p:val>
                                            <p:strVal val="#ppt_y"/>
                                          </p:val>
                                        </p:tav>
                                      </p:tavLst>
                                    </p:anim>
                                    <p:animEffect transition="in" filter="wipe(right)" prLst="gradientSize: 0.1">
                                      <p:cBhvr>
                                        <p:cTn id="31" dur="1000"/>
                                        <p:tgtEl>
                                          <p:spTgt spid="2775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Effect transition="in" filter="fade">
                                      <p:cBhvr>
                                        <p:cTn id="36" dur="1000"/>
                                        <p:tgtEl>
                                          <p:spTgt spid="2775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9" presetClass="entr" presetSubtype="0" fill="hold" grpId="0" nodeType="clickEffect">
                                  <p:stCondLst>
                                    <p:cond delay="0"/>
                                  </p:stCondLst>
                                  <p:childTnLst>
                                    <p:set>
                                      <p:cBhvr>
                                        <p:cTn id="40" dur="1" fill="hold">
                                          <p:stCondLst>
                                            <p:cond delay="0"/>
                                          </p:stCondLst>
                                        </p:cTn>
                                        <p:tgtEl>
                                          <p:spTgt spid="277517"/>
                                        </p:tgtEl>
                                        <p:attrNameLst>
                                          <p:attrName>style.visibility</p:attrName>
                                        </p:attrNameLst>
                                      </p:cBhvr>
                                      <p:to>
                                        <p:strVal val="visible"/>
                                      </p:to>
                                    </p:set>
                                    <p:anim calcmode="lin" valueType="num">
                                      <p:cBhvr>
                                        <p:cTn id="41" dur="1000" fill="hold"/>
                                        <p:tgtEl>
                                          <p:spTgt spid="277517"/>
                                        </p:tgtEl>
                                        <p:attrNameLst>
                                          <p:attrName>ppt_x</p:attrName>
                                        </p:attrNameLst>
                                      </p:cBhvr>
                                      <p:tavLst>
                                        <p:tav tm="0">
                                          <p:val>
                                            <p:strVal val="#ppt_x-.2"/>
                                          </p:val>
                                        </p:tav>
                                        <p:tav tm="100000">
                                          <p:val>
                                            <p:strVal val="#ppt_x"/>
                                          </p:val>
                                        </p:tav>
                                      </p:tavLst>
                                    </p:anim>
                                    <p:anim calcmode="lin" valueType="num">
                                      <p:cBhvr>
                                        <p:cTn id="42" dur="1000" fill="hold"/>
                                        <p:tgtEl>
                                          <p:spTgt spid="277517"/>
                                        </p:tgtEl>
                                        <p:attrNameLst>
                                          <p:attrName>ppt_y</p:attrName>
                                        </p:attrNameLst>
                                      </p:cBhvr>
                                      <p:tavLst>
                                        <p:tav tm="0">
                                          <p:val>
                                            <p:strVal val="#ppt_y"/>
                                          </p:val>
                                        </p:tav>
                                        <p:tav tm="100000">
                                          <p:val>
                                            <p:strVal val="#ppt_y"/>
                                          </p:val>
                                        </p:tav>
                                      </p:tavLst>
                                    </p:anim>
                                    <p:animEffect transition="in" filter="wipe(right)" prLst="gradientSize: 0.1">
                                      <p:cBhvr>
                                        <p:cTn id="43" dur="1000"/>
                                        <p:tgtEl>
                                          <p:spTgt spid="27751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277518"/>
                                        </p:tgtEl>
                                        <p:attrNameLst>
                                          <p:attrName>style.visibility</p:attrName>
                                        </p:attrNameLst>
                                      </p:cBhvr>
                                      <p:to>
                                        <p:strVal val="visible"/>
                                      </p:to>
                                    </p:set>
                                    <p:animEffect transition="in" filter="fade">
                                      <p:cBhvr>
                                        <p:cTn id="48" dur="1000"/>
                                        <p:tgtEl>
                                          <p:spTgt spid="277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P spid="277513" grpId="0"/>
      <p:bldP spid="277515" grpId="0"/>
      <p:bldP spid="277517"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ChangeArrowheads="1"/>
          </p:cNvSpPr>
          <p:nvPr>
            <p:ph type="title"/>
          </p:nvPr>
        </p:nvSpPr>
        <p:spPr bwMode="auto">
          <a:xfrm>
            <a:off x="152400" y="549275"/>
            <a:ext cx="8991600" cy="1439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6.3.3 </a:t>
            </a:r>
            <a:r>
              <a:rPr lang="zh-CN" altLang="en-US" sz="2800">
                <a:solidFill>
                  <a:schemeClr val="tx1"/>
                </a:solidFill>
                <a:effectLst/>
                <a:latin typeface="Times New Roman" pitchFamily="18" charset="0"/>
                <a:ea typeface="楷体_GB2312" pitchFamily="49" charset="-122"/>
              </a:rPr>
              <a:t>如图</a:t>
            </a:r>
            <a:r>
              <a:rPr lang="en-US" altLang="zh-CN" sz="2800">
                <a:solidFill>
                  <a:schemeClr val="tx1"/>
                </a:solidFill>
                <a:effectLst/>
                <a:latin typeface="Times New Roman" pitchFamily="18" charset="0"/>
                <a:ea typeface="楷体_GB2312" pitchFamily="49" charset="-122"/>
              </a:rPr>
              <a:t>6.3.24</a:t>
            </a:r>
            <a:r>
              <a:rPr lang="zh-CN" altLang="en-US" sz="2800">
                <a:solidFill>
                  <a:schemeClr val="tx1"/>
                </a:solidFill>
                <a:effectLst/>
                <a:latin typeface="Times New Roman" pitchFamily="18" charset="0"/>
                <a:ea typeface="楷体_GB2312" pitchFamily="49" charset="-122"/>
              </a:rPr>
              <a:t>所示逻辑电路是由</a:t>
            </a:r>
            <a:r>
              <a:rPr lang="en-US" altLang="zh-CN" sz="2800">
                <a:solidFill>
                  <a:schemeClr val="tx1"/>
                </a:solidFill>
                <a:effectLst/>
                <a:latin typeface="Times New Roman" pitchFamily="18" charset="0"/>
                <a:ea typeface="楷体_GB2312" pitchFamily="49" charset="-122"/>
              </a:rPr>
              <a:t>74161</a:t>
            </a:r>
            <a:r>
              <a:rPr lang="zh-CN" altLang="en-US" sz="2800">
                <a:solidFill>
                  <a:schemeClr val="tx1"/>
                </a:solidFill>
                <a:effectLst/>
                <a:latin typeface="Times New Roman" pitchFamily="18" charset="0"/>
                <a:ea typeface="楷体_GB2312" pitchFamily="49" charset="-122"/>
              </a:rPr>
              <a:t>构成的计数器，试分析为几进制计数器？画出状态表、状态转换图和时序图。</a:t>
            </a:r>
          </a:p>
        </p:txBody>
      </p:sp>
      <p:graphicFrame>
        <p:nvGraphicFramePr>
          <p:cNvPr id="82948" name="Object 4"/>
          <p:cNvGraphicFramePr>
            <a:graphicFrameLocks noChangeAspect="1"/>
          </p:cNvGraphicFramePr>
          <p:nvPr/>
        </p:nvGraphicFramePr>
        <p:xfrm>
          <a:off x="4859338" y="1916113"/>
          <a:ext cx="3887787" cy="3306762"/>
        </p:xfrm>
        <a:graphic>
          <a:graphicData uri="http://schemas.openxmlformats.org/presentationml/2006/ole">
            <mc:AlternateContent xmlns:mc="http://schemas.openxmlformats.org/markup-compatibility/2006">
              <mc:Choice xmlns:v="urn:schemas-microsoft-com:vml" Requires="v">
                <p:oleObj spid="_x0000_s82955" name="Visio" r:id="rId4" imgW="1830019" imgH="1557223" progId="Visio.Drawing.11">
                  <p:embed/>
                </p:oleObj>
              </mc:Choice>
              <mc:Fallback>
                <p:oleObj name="Visio" r:id="rId4" imgW="1830019" imgH="155722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916113"/>
                        <a:ext cx="3887787" cy="330676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49" name="Text Box 5"/>
          <p:cNvSpPr txBox="1">
            <a:spLocks noChangeArrowheads="1"/>
          </p:cNvSpPr>
          <p:nvPr/>
        </p:nvSpPr>
        <p:spPr bwMode="auto">
          <a:xfrm>
            <a:off x="179388" y="1989138"/>
            <a:ext cx="1319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a:t>
            </a:r>
          </a:p>
        </p:txBody>
      </p:sp>
      <p:sp>
        <p:nvSpPr>
          <p:cNvPr id="82950" name="Text Box 6"/>
          <p:cNvSpPr txBox="1">
            <a:spLocks noChangeArrowheads="1"/>
          </p:cNvSpPr>
          <p:nvPr/>
        </p:nvSpPr>
        <p:spPr bwMode="auto">
          <a:xfrm>
            <a:off x="250825" y="2636838"/>
            <a:ext cx="274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状态表为</a:t>
            </a:r>
          </a:p>
        </p:txBody>
      </p:sp>
      <p:graphicFrame>
        <p:nvGraphicFramePr>
          <p:cNvPr id="82951" name="Object 7"/>
          <p:cNvGraphicFramePr>
            <a:graphicFrameLocks noChangeAspect="1"/>
          </p:cNvGraphicFramePr>
          <p:nvPr/>
        </p:nvGraphicFramePr>
        <p:xfrm>
          <a:off x="468313" y="3429000"/>
          <a:ext cx="2754312" cy="3240088"/>
        </p:xfrm>
        <a:graphic>
          <a:graphicData uri="http://schemas.openxmlformats.org/presentationml/2006/ole">
            <mc:AlternateContent xmlns:mc="http://schemas.openxmlformats.org/markup-compatibility/2006">
              <mc:Choice xmlns:v="urn:schemas-microsoft-com:vml" Requires="v">
                <p:oleObj spid="_x0000_s82956" name="Visio" r:id="rId6" imgW="1425245" imgH="1861109" progId="Visio.Drawing.11">
                  <p:embed/>
                </p:oleObj>
              </mc:Choice>
              <mc:Fallback>
                <p:oleObj name="Visio" r:id="rId6" imgW="1425245" imgH="1861109"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b="9929"/>
                      <a:stretch>
                        <a:fillRect/>
                      </a:stretch>
                    </p:blipFill>
                    <p:spPr bwMode="auto">
                      <a:xfrm>
                        <a:off x="468313" y="3429000"/>
                        <a:ext cx="2754312" cy="324008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2" name="Text Box 8"/>
          <p:cNvSpPr txBox="1">
            <a:spLocks noChangeArrowheads="1"/>
          </p:cNvSpPr>
          <p:nvPr/>
        </p:nvSpPr>
        <p:spPr bwMode="auto">
          <a:xfrm>
            <a:off x="3419475" y="5661025"/>
            <a:ext cx="5508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故由状态表可知为</a:t>
            </a:r>
            <a:r>
              <a:rPr kumimoji="1" lang="en-US" altLang="zh-CN"/>
              <a:t>5</a:t>
            </a:r>
            <a:r>
              <a:rPr kumimoji="1" lang="zh-CN" altLang="en-US"/>
              <a:t>进制计数器。</a:t>
            </a:r>
          </a:p>
        </p:txBody>
      </p:sp>
      <p:graphicFrame>
        <p:nvGraphicFramePr>
          <p:cNvPr id="82953" name="Object 9"/>
          <p:cNvGraphicFramePr>
            <a:graphicFrameLocks noChangeAspect="1"/>
          </p:cNvGraphicFramePr>
          <p:nvPr/>
        </p:nvGraphicFramePr>
        <p:xfrm>
          <a:off x="1116013" y="2060575"/>
          <a:ext cx="2190750" cy="555625"/>
        </p:xfrm>
        <a:graphic>
          <a:graphicData uri="http://schemas.openxmlformats.org/presentationml/2006/ole">
            <mc:AlternateContent xmlns:mc="http://schemas.openxmlformats.org/markup-compatibility/2006">
              <mc:Choice xmlns:v="urn:schemas-microsoft-com:vml" Requires="v">
                <p:oleObj spid="_x0000_s82957" name="公式" r:id="rId8" imgW="749160" imgH="190440" progId="Equation.3">
                  <p:embed/>
                </p:oleObj>
              </mc:Choice>
              <mc:Fallback>
                <p:oleObj name="公式" r:id="rId8" imgW="749160" imgH="1904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2060575"/>
                        <a:ext cx="2190750" cy="5556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54" name="Rectangle 10"/>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box(in)">
                                      <p:cBhvr>
                                        <p:cTn id="7" dur="1000"/>
                                        <p:tgtEl>
                                          <p:spTgt spid="82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dissolve">
                                      <p:cBhvr>
                                        <p:cTn id="12" dur="1000"/>
                                        <p:tgtEl>
                                          <p:spTgt spid="82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82949"/>
                                        </p:tgtEl>
                                        <p:attrNameLst>
                                          <p:attrName>style.visibility</p:attrName>
                                        </p:attrNameLst>
                                      </p:cBhvr>
                                      <p:to>
                                        <p:strVal val="visible"/>
                                      </p:to>
                                    </p:set>
                                    <p:anim calcmode="lin" valueType="num">
                                      <p:cBhvr>
                                        <p:cTn id="17" dur="1000" fill="hold"/>
                                        <p:tgtEl>
                                          <p:spTgt spid="82949"/>
                                        </p:tgtEl>
                                        <p:attrNameLst>
                                          <p:attrName>ppt_w</p:attrName>
                                        </p:attrNameLst>
                                      </p:cBhvr>
                                      <p:tavLst>
                                        <p:tav tm="0">
                                          <p:val>
                                            <p:strVal val="2/3*#ppt_w"/>
                                          </p:val>
                                        </p:tav>
                                        <p:tav tm="100000">
                                          <p:val>
                                            <p:strVal val="#ppt_w"/>
                                          </p:val>
                                        </p:tav>
                                      </p:tavLst>
                                    </p:anim>
                                    <p:anim calcmode="lin" valueType="num">
                                      <p:cBhvr>
                                        <p:cTn id="18" dur="1000" fill="hold"/>
                                        <p:tgtEl>
                                          <p:spTgt spid="82949"/>
                                        </p:tgtEl>
                                        <p:attrNameLst>
                                          <p:attrName>ppt_h</p:attrName>
                                        </p:attrNameLst>
                                      </p:cBhvr>
                                      <p:tavLst>
                                        <p:tav tm="0">
                                          <p:val>
                                            <p:strVal val="2/3*#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82953"/>
                                        </p:tgtEl>
                                        <p:attrNameLst>
                                          <p:attrName>style.visibility</p:attrName>
                                        </p:attrNameLst>
                                      </p:cBhvr>
                                      <p:to>
                                        <p:strVal val="visible"/>
                                      </p:to>
                                    </p:set>
                                    <p:animEffect transition="in" filter="fade">
                                      <p:cBhvr>
                                        <p:cTn id="23" dur="1000"/>
                                        <p:tgtEl>
                                          <p:spTgt spid="8295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82950"/>
                                        </p:tgtEl>
                                        <p:attrNameLst>
                                          <p:attrName>style.visibility</p:attrName>
                                        </p:attrNameLst>
                                      </p:cBhvr>
                                      <p:to>
                                        <p:strVal val="visible"/>
                                      </p:to>
                                    </p:set>
                                    <p:anim calcmode="lin" valueType="num">
                                      <p:cBhvr>
                                        <p:cTn id="28" dur="1000" fill="hold"/>
                                        <p:tgtEl>
                                          <p:spTgt spid="82950"/>
                                        </p:tgtEl>
                                        <p:attrNameLst>
                                          <p:attrName>ppt_x</p:attrName>
                                        </p:attrNameLst>
                                      </p:cBhvr>
                                      <p:tavLst>
                                        <p:tav tm="0">
                                          <p:val>
                                            <p:strVal val="#ppt_x-.2"/>
                                          </p:val>
                                        </p:tav>
                                        <p:tav tm="100000">
                                          <p:val>
                                            <p:strVal val="#ppt_x"/>
                                          </p:val>
                                        </p:tav>
                                      </p:tavLst>
                                    </p:anim>
                                    <p:anim calcmode="lin" valueType="num">
                                      <p:cBhvr>
                                        <p:cTn id="29" dur="1000" fill="hold"/>
                                        <p:tgtEl>
                                          <p:spTgt spid="82950"/>
                                        </p:tgtEl>
                                        <p:attrNameLst>
                                          <p:attrName>ppt_y</p:attrName>
                                        </p:attrNameLst>
                                      </p:cBhvr>
                                      <p:tavLst>
                                        <p:tav tm="0">
                                          <p:val>
                                            <p:strVal val="#ppt_y"/>
                                          </p:val>
                                        </p:tav>
                                        <p:tav tm="100000">
                                          <p:val>
                                            <p:strVal val="#ppt_y"/>
                                          </p:val>
                                        </p:tav>
                                      </p:tavLst>
                                    </p:anim>
                                    <p:animEffect transition="in" filter="wipe(right)" prLst="gradientSize: 0.1">
                                      <p:cBhvr>
                                        <p:cTn id="30" dur="1000"/>
                                        <p:tgtEl>
                                          <p:spTgt spid="8295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82951"/>
                                        </p:tgtEl>
                                        <p:attrNameLst>
                                          <p:attrName>style.visibility</p:attrName>
                                        </p:attrNameLst>
                                      </p:cBhvr>
                                      <p:to>
                                        <p:strVal val="visible"/>
                                      </p:to>
                                    </p:set>
                                    <p:animEffect transition="in" filter="dissolve">
                                      <p:cBhvr>
                                        <p:cTn id="35" dur="1000"/>
                                        <p:tgtEl>
                                          <p:spTgt spid="8295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82952"/>
                                        </p:tgtEl>
                                        <p:attrNameLst>
                                          <p:attrName>style.visibility</p:attrName>
                                        </p:attrNameLst>
                                      </p:cBhvr>
                                      <p:to>
                                        <p:strVal val="visible"/>
                                      </p:to>
                                    </p:set>
                                    <p:animEffect transition="in" filter="circle(in)">
                                      <p:cBhvr>
                                        <p:cTn id="40" dur="1000"/>
                                        <p:tgtEl>
                                          <p:spTgt spid="82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9" grpId="0" autoUpdateAnimBg="0"/>
      <p:bldP spid="82950" grpId="0" autoUpdateAnimBg="0"/>
      <p:bldP spid="8295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ChangeArrowheads="1"/>
          </p:cNvSpPr>
          <p:nvPr>
            <p:ph type="title"/>
          </p:nvPr>
        </p:nvSpPr>
        <p:spPr bwMode="auto">
          <a:xfrm>
            <a:off x="250825" y="1125538"/>
            <a:ext cx="2765425"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状态转换图：</a:t>
            </a:r>
          </a:p>
        </p:txBody>
      </p:sp>
      <p:graphicFrame>
        <p:nvGraphicFramePr>
          <p:cNvPr id="83972" name="Object 4"/>
          <p:cNvGraphicFramePr>
            <a:graphicFrameLocks noChangeAspect="1"/>
          </p:cNvGraphicFramePr>
          <p:nvPr/>
        </p:nvGraphicFramePr>
        <p:xfrm>
          <a:off x="250825" y="1989138"/>
          <a:ext cx="4191000" cy="3003550"/>
        </p:xfrm>
        <a:graphic>
          <a:graphicData uri="http://schemas.openxmlformats.org/presentationml/2006/ole">
            <mc:AlternateContent xmlns:mc="http://schemas.openxmlformats.org/markup-compatibility/2006">
              <mc:Choice xmlns:v="urn:schemas-microsoft-com:vml" Requires="v">
                <p:oleObj spid="_x0000_s83977" name="Visio" r:id="rId4" imgW="2139391" imgH="1534058" progId="Visio.Drawing.11">
                  <p:embed/>
                </p:oleObj>
              </mc:Choice>
              <mc:Fallback>
                <p:oleObj name="Visio" r:id="rId4" imgW="2139391" imgH="1534058"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989138"/>
                        <a:ext cx="4191000" cy="30035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3" name="Text Box 5"/>
          <p:cNvSpPr txBox="1">
            <a:spLocks noChangeArrowheads="1"/>
          </p:cNvSpPr>
          <p:nvPr/>
        </p:nvSpPr>
        <p:spPr bwMode="auto">
          <a:xfrm>
            <a:off x="5148263" y="1268413"/>
            <a:ext cx="167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时序图为</a:t>
            </a:r>
          </a:p>
        </p:txBody>
      </p:sp>
      <p:graphicFrame>
        <p:nvGraphicFramePr>
          <p:cNvPr id="83974" name="Object 6"/>
          <p:cNvGraphicFramePr>
            <a:graphicFrameLocks noChangeAspect="1"/>
          </p:cNvGraphicFramePr>
          <p:nvPr/>
        </p:nvGraphicFramePr>
        <p:xfrm>
          <a:off x="4932363" y="1916113"/>
          <a:ext cx="4032250" cy="4019550"/>
        </p:xfrm>
        <a:graphic>
          <a:graphicData uri="http://schemas.openxmlformats.org/presentationml/2006/ole">
            <mc:AlternateContent xmlns:mc="http://schemas.openxmlformats.org/markup-compatibility/2006">
              <mc:Choice xmlns:v="urn:schemas-microsoft-com:vml" Requires="v">
                <p:oleObj spid="_x0000_s83978" name="Visio" r:id="rId6" imgW="1800149" imgH="1793443" progId="Visio.Drawing.11">
                  <p:embed/>
                </p:oleObj>
              </mc:Choice>
              <mc:Fallback>
                <p:oleObj name="Visio" r:id="rId6" imgW="1800149" imgH="1793443"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1916113"/>
                        <a:ext cx="4032250" cy="40195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5" name="Rectangle 7"/>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83976" name="Rectangle 8"/>
          <p:cNvSpPr>
            <a:spLocks noChangeArrowheads="1"/>
          </p:cNvSpPr>
          <p:nvPr/>
        </p:nvSpPr>
        <p:spPr bwMode="auto">
          <a:xfrm>
            <a:off x="7740650" y="2420938"/>
            <a:ext cx="576263" cy="3240087"/>
          </a:xfrm>
          <a:prstGeom prst="rect">
            <a:avLst/>
          </a:prstGeom>
          <a:solidFill>
            <a:srgbClr val="FF66FF">
              <a:alpha val="41000"/>
            </a:srgb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p:cTn id="7" dur="1000" fill="hold"/>
                                        <p:tgtEl>
                                          <p:spTgt spid="83970"/>
                                        </p:tgtEl>
                                        <p:attrNameLst>
                                          <p:attrName>ppt_x</p:attrName>
                                        </p:attrNameLst>
                                      </p:cBhvr>
                                      <p:tavLst>
                                        <p:tav tm="0">
                                          <p:val>
                                            <p:strVal val="#ppt_x-.2"/>
                                          </p:val>
                                        </p:tav>
                                        <p:tav tm="100000">
                                          <p:val>
                                            <p:strVal val="#ppt_x"/>
                                          </p:val>
                                        </p:tav>
                                      </p:tavLst>
                                    </p:anim>
                                    <p:anim calcmode="lin" valueType="num">
                                      <p:cBhvr>
                                        <p:cTn id="8" dur="1000" fill="hold"/>
                                        <p:tgtEl>
                                          <p:spTgt spid="83970"/>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97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83972"/>
                                        </p:tgtEl>
                                        <p:attrNameLst>
                                          <p:attrName>style.visibility</p:attrName>
                                        </p:attrNameLst>
                                      </p:cBhvr>
                                      <p:to>
                                        <p:strVal val="visible"/>
                                      </p:to>
                                    </p:set>
                                    <p:animEffect transition="in" filter="dissolve">
                                      <p:cBhvr>
                                        <p:cTn id="14" dur="1000"/>
                                        <p:tgtEl>
                                          <p:spTgt spid="8397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anim calcmode="lin" valueType="num">
                                      <p:cBhvr>
                                        <p:cTn id="19" dur="1000" fill="hold"/>
                                        <p:tgtEl>
                                          <p:spTgt spid="83973"/>
                                        </p:tgtEl>
                                        <p:attrNameLst>
                                          <p:attrName>ppt_x</p:attrName>
                                        </p:attrNameLst>
                                      </p:cBhvr>
                                      <p:tavLst>
                                        <p:tav tm="0">
                                          <p:val>
                                            <p:strVal val="#ppt_x-.2"/>
                                          </p:val>
                                        </p:tav>
                                        <p:tav tm="100000">
                                          <p:val>
                                            <p:strVal val="#ppt_x"/>
                                          </p:val>
                                        </p:tav>
                                      </p:tavLst>
                                    </p:anim>
                                    <p:anim calcmode="lin" valueType="num">
                                      <p:cBhvr>
                                        <p:cTn id="20" dur="1000" fill="hold"/>
                                        <p:tgtEl>
                                          <p:spTgt spid="83973"/>
                                        </p:tgtEl>
                                        <p:attrNameLst>
                                          <p:attrName>ppt_y</p:attrName>
                                        </p:attrNameLst>
                                      </p:cBhvr>
                                      <p:tavLst>
                                        <p:tav tm="0">
                                          <p:val>
                                            <p:strVal val="#ppt_y"/>
                                          </p:val>
                                        </p:tav>
                                        <p:tav tm="100000">
                                          <p:val>
                                            <p:strVal val="#ppt_y"/>
                                          </p:val>
                                        </p:tav>
                                      </p:tavLst>
                                    </p:anim>
                                    <p:animEffect transition="in" filter="wipe(right)" prLst="gradientSize: 0.1">
                                      <p:cBhvr>
                                        <p:cTn id="21" dur="1000"/>
                                        <p:tgtEl>
                                          <p:spTgt spid="839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83974"/>
                                        </p:tgtEl>
                                        <p:attrNameLst>
                                          <p:attrName>style.visibility</p:attrName>
                                        </p:attrNameLst>
                                      </p:cBhvr>
                                      <p:to>
                                        <p:strVal val="visible"/>
                                      </p:to>
                                    </p:set>
                                    <p:animEffect transition="in" filter="dissolve">
                                      <p:cBhvr>
                                        <p:cTn id="26" dur="1000"/>
                                        <p:tgtEl>
                                          <p:spTgt spid="8397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3976"/>
                                        </p:tgtEl>
                                        <p:attrNameLst>
                                          <p:attrName>style.visibility</p:attrName>
                                        </p:attrNameLst>
                                      </p:cBhvr>
                                      <p:to>
                                        <p:strVal val="visible"/>
                                      </p:to>
                                    </p:set>
                                    <p:animEffect transition="in" filter="fade">
                                      <p:cBhvr>
                                        <p:cTn id="31" dur="1000"/>
                                        <p:tgtEl>
                                          <p:spTgt spid="8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P spid="83973" grpId="0" autoUpdateAnimBg="0"/>
      <p:bldP spid="83976"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ChangeArrowheads="1"/>
          </p:cNvSpPr>
          <p:nvPr>
            <p:ph type="title"/>
          </p:nvPr>
        </p:nvSpPr>
        <p:spPr bwMode="auto">
          <a:xfrm>
            <a:off x="179388" y="549275"/>
            <a:ext cx="8597900" cy="908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6.3.4  </a:t>
            </a:r>
            <a:r>
              <a:rPr lang="zh-CN" altLang="en-US" sz="2800">
                <a:solidFill>
                  <a:schemeClr val="tx1"/>
                </a:solidFill>
                <a:effectLst/>
                <a:latin typeface="Times New Roman" pitchFamily="18" charset="0"/>
                <a:ea typeface="楷体_GB2312" pitchFamily="49" charset="-122"/>
              </a:rPr>
              <a:t>试用置零法由</a:t>
            </a:r>
            <a:r>
              <a:rPr lang="en-US" altLang="zh-CN" sz="2800">
                <a:solidFill>
                  <a:schemeClr val="tx1"/>
                </a:solidFill>
                <a:effectLst/>
                <a:latin typeface="Times New Roman" pitchFamily="18" charset="0"/>
                <a:ea typeface="楷体_GB2312" pitchFamily="49" charset="-122"/>
              </a:rPr>
              <a:t>74LS161</a:t>
            </a:r>
            <a:r>
              <a:rPr lang="zh-CN" altLang="en-US" sz="2800">
                <a:solidFill>
                  <a:schemeClr val="tx1"/>
                </a:solidFill>
                <a:effectLst/>
                <a:latin typeface="Times New Roman" pitchFamily="18" charset="0"/>
                <a:ea typeface="楷体_GB2312" pitchFamily="49" charset="-122"/>
              </a:rPr>
              <a:t>构成</a:t>
            </a:r>
            <a:r>
              <a:rPr lang="en-US" altLang="zh-CN" sz="2800">
                <a:solidFill>
                  <a:schemeClr val="tx1"/>
                </a:solidFill>
                <a:effectLst/>
                <a:latin typeface="Times New Roman" pitchFamily="18" charset="0"/>
                <a:ea typeface="楷体_GB2312" pitchFamily="49" charset="-122"/>
              </a:rPr>
              <a:t>12 </a:t>
            </a:r>
            <a:r>
              <a:rPr lang="zh-CN" altLang="en-US" sz="2800">
                <a:solidFill>
                  <a:schemeClr val="tx1"/>
                </a:solidFill>
                <a:effectLst/>
                <a:latin typeface="Times New Roman" pitchFamily="18" charset="0"/>
                <a:ea typeface="楷体_GB2312" pitchFamily="49" charset="-122"/>
              </a:rPr>
              <a:t>进制计数器，画出时序图。</a:t>
            </a:r>
          </a:p>
        </p:txBody>
      </p:sp>
      <p:sp>
        <p:nvSpPr>
          <p:cNvPr id="84996" name="Text Box 4"/>
          <p:cNvSpPr txBox="1">
            <a:spLocks noChangeArrowheads="1"/>
          </p:cNvSpPr>
          <p:nvPr/>
        </p:nvSpPr>
        <p:spPr bwMode="auto">
          <a:xfrm>
            <a:off x="179388" y="1484313"/>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解：其状态转换图如图</a:t>
            </a:r>
            <a:r>
              <a:rPr kumimoji="1" lang="en-US" altLang="zh-CN"/>
              <a:t>6.3.25</a:t>
            </a:r>
            <a:r>
              <a:rPr kumimoji="1" lang="zh-CN" altLang="en-US"/>
              <a:t>所示，则产生清零信号为</a:t>
            </a:r>
            <a:r>
              <a:rPr kumimoji="1" lang="en-US" altLang="zh-CN"/>
              <a:t>Q</a:t>
            </a:r>
            <a:r>
              <a:rPr kumimoji="1" lang="en-US" altLang="zh-CN" baseline="-25000"/>
              <a:t>3 </a:t>
            </a:r>
            <a:r>
              <a:rPr kumimoji="1" lang="en-US" altLang="zh-CN"/>
              <a:t>Q</a:t>
            </a:r>
            <a:r>
              <a:rPr kumimoji="1" lang="en-US" altLang="zh-CN" baseline="-25000"/>
              <a:t>2</a:t>
            </a:r>
            <a:r>
              <a:rPr kumimoji="1" lang="en-US" altLang="zh-CN"/>
              <a:t> Q</a:t>
            </a:r>
            <a:r>
              <a:rPr kumimoji="1" lang="en-US" altLang="zh-CN" baseline="-25000"/>
              <a:t>1</a:t>
            </a:r>
            <a:r>
              <a:rPr kumimoji="1" lang="en-US" altLang="zh-CN"/>
              <a:t> Q</a:t>
            </a:r>
            <a:r>
              <a:rPr kumimoji="1" lang="en-US" altLang="zh-CN" baseline="-25000"/>
              <a:t>0</a:t>
            </a:r>
            <a:r>
              <a:rPr kumimoji="1" lang="en-US" altLang="zh-CN"/>
              <a:t> </a:t>
            </a:r>
            <a:r>
              <a:rPr kumimoji="1" lang="zh-CN" altLang="en-US"/>
              <a:t>＝</a:t>
            </a:r>
            <a:r>
              <a:rPr kumimoji="1" lang="en-US" altLang="zh-CN"/>
              <a:t>1100</a:t>
            </a:r>
          </a:p>
        </p:txBody>
      </p:sp>
      <p:sp>
        <p:nvSpPr>
          <p:cNvPr id="85004" name="Rectangle 12"/>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85007" name="Group 15"/>
          <p:cNvGrpSpPr>
            <a:grpSpLocks/>
          </p:cNvGrpSpPr>
          <p:nvPr/>
        </p:nvGrpSpPr>
        <p:grpSpPr bwMode="auto">
          <a:xfrm>
            <a:off x="611188" y="2636838"/>
            <a:ext cx="7848600" cy="4010025"/>
            <a:chOff x="385" y="1661"/>
            <a:chExt cx="4944" cy="2526"/>
          </a:xfrm>
        </p:grpSpPr>
        <p:graphicFrame>
          <p:nvGraphicFramePr>
            <p:cNvPr id="84998" name="Object 6"/>
            <p:cNvGraphicFramePr>
              <a:graphicFrameLocks noChangeAspect="1"/>
            </p:cNvGraphicFramePr>
            <p:nvPr/>
          </p:nvGraphicFramePr>
          <p:xfrm>
            <a:off x="385" y="1661"/>
            <a:ext cx="4944" cy="2526"/>
          </p:xfrm>
          <a:graphic>
            <a:graphicData uri="http://schemas.openxmlformats.org/presentationml/2006/ole">
              <mc:AlternateContent xmlns:mc="http://schemas.openxmlformats.org/markup-compatibility/2006">
                <mc:Choice xmlns:v="urn:schemas-microsoft-com:vml" Requires="v">
                  <p:oleObj spid="_x0000_s85008" name="Visio" r:id="rId4" imgW="4539691" imgH="2312213" progId="Visio.Drawing.11">
                    <p:embed/>
                  </p:oleObj>
                </mc:Choice>
                <mc:Fallback>
                  <p:oleObj name="Visio" r:id="rId4" imgW="4539691" imgH="2312213"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8704" t="13138" r="4143"/>
                        <a:stretch>
                          <a:fillRect/>
                        </a:stretch>
                      </p:blipFill>
                      <p:spPr bwMode="auto">
                        <a:xfrm>
                          <a:off x="385" y="1661"/>
                          <a:ext cx="4944" cy="2526"/>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05" name="AutoShape 13"/>
            <p:cNvSpPr>
              <a:spLocks noChangeArrowheads="1"/>
            </p:cNvSpPr>
            <p:nvPr/>
          </p:nvSpPr>
          <p:spPr bwMode="auto">
            <a:xfrm>
              <a:off x="2200" y="2251"/>
              <a:ext cx="2313" cy="726"/>
            </a:xfrm>
            <a:prstGeom prst="curvedLeftArrow">
              <a:avLst>
                <a:gd name="adj1" fmla="val 21185"/>
                <a:gd name="adj2" fmla="val 41185"/>
                <a:gd name="adj3" fmla="val 106198"/>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5006" name="Rectangle 14"/>
            <p:cNvSpPr>
              <a:spLocks noChangeArrowheads="1"/>
            </p:cNvSpPr>
            <p:nvPr/>
          </p:nvSpPr>
          <p:spPr bwMode="auto">
            <a:xfrm>
              <a:off x="476" y="3748"/>
              <a:ext cx="18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box(in)">
                                      <p:cBhvr>
                                        <p:cTn id="7" dur="1000"/>
                                        <p:tgtEl>
                                          <p:spTgt spid="84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1" nodeType="clickEffect">
                                  <p:stCondLst>
                                    <p:cond delay="0"/>
                                  </p:stCondLst>
                                  <p:childTnLst>
                                    <p:set>
                                      <p:cBhvr>
                                        <p:cTn id="11" dur="1" fill="hold">
                                          <p:stCondLst>
                                            <p:cond delay="0"/>
                                          </p:stCondLst>
                                        </p:cTn>
                                        <p:tgtEl>
                                          <p:spTgt spid="84996"/>
                                        </p:tgtEl>
                                        <p:attrNameLst>
                                          <p:attrName>style.visibility</p:attrName>
                                        </p:attrNameLst>
                                      </p:cBhvr>
                                      <p:to>
                                        <p:strVal val="visible"/>
                                      </p:to>
                                    </p:set>
                                    <p:animEffect transition="in" filter="circle(in)">
                                      <p:cBhvr>
                                        <p:cTn id="12" dur="1000"/>
                                        <p:tgtEl>
                                          <p:spTgt spid="84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5007"/>
                                        </p:tgtEl>
                                        <p:attrNameLst>
                                          <p:attrName>style.visibility</p:attrName>
                                        </p:attrNameLst>
                                      </p:cBhvr>
                                      <p:to>
                                        <p:strVal val="visible"/>
                                      </p:to>
                                    </p:set>
                                    <p:animEffect transition="in" filter="dissolve">
                                      <p:cBhvr>
                                        <p:cTn id="17" dur="1000"/>
                                        <p:tgtEl>
                                          <p:spTgt spid="85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6"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79388" y="620713"/>
            <a:ext cx="8507412" cy="9366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可实现的电路为如图</a:t>
            </a:r>
            <a:r>
              <a:rPr kumimoji="1" lang="en-US" altLang="zh-CN" sz="2800">
                <a:solidFill>
                  <a:schemeClr val="tx1"/>
                </a:solidFill>
                <a:effectLst/>
                <a:latin typeface="Times New Roman" pitchFamily="18" charset="0"/>
                <a:ea typeface="楷体_GB2312" pitchFamily="49" charset="-122"/>
              </a:rPr>
              <a:t>6.3.26</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a</a:t>
            </a:r>
            <a:r>
              <a:rPr kumimoji="1" lang="zh-CN" altLang="en-US" sz="2800">
                <a:solidFill>
                  <a:schemeClr val="tx1"/>
                </a:solidFill>
                <a:effectLst/>
                <a:latin typeface="Times New Roman" pitchFamily="18" charset="0"/>
                <a:ea typeface="楷体_GB2312" pitchFamily="49" charset="-122"/>
              </a:rPr>
              <a:t>）所示，其时序图为（</a:t>
            </a:r>
            <a:r>
              <a:rPr kumimoji="1" lang="en-US" altLang="zh-CN" sz="2800">
                <a:solidFill>
                  <a:schemeClr val="tx1"/>
                </a:solidFill>
                <a:effectLst/>
                <a:latin typeface="Times New Roman" pitchFamily="18" charset="0"/>
                <a:ea typeface="楷体_GB2312" pitchFamily="49" charset="-122"/>
              </a:rPr>
              <a:t>b</a:t>
            </a:r>
            <a:r>
              <a:rPr kumimoji="1" lang="zh-CN" altLang="en-US" sz="2800">
                <a:solidFill>
                  <a:schemeClr val="tx1"/>
                </a:solidFill>
                <a:effectLst/>
                <a:latin typeface="Times New Roman" pitchFamily="18" charset="0"/>
                <a:ea typeface="楷体_GB2312" pitchFamily="49" charset="-122"/>
              </a:rPr>
              <a:t>）所示</a:t>
            </a:r>
          </a:p>
        </p:txBody>
      </p:sp>
      <p:sp>
        <p:nvSpPr>
          <p:cNvPr id="312327" name="Rectangle 7"/>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12331" name="Group 11"/>
          <p:cNvGrpSpPr>
            <a:grpSpLocks/>
          </p:cNvGrpSpPr>
          <p:nvPr/>
        </p:nvGrpSpPr>
        <p:grpSpPr bwMode="auto">
          <a:xfrm>
            <a:off x="250825" y="1268413"/>
            <a:ext cx="8893175" cy="5589587"/>
            <a:chOff x="158" y="799"/>
            <a:chExt cx="5602" cy="3521"/>
          </a:xfrm>
        </p:grpSpPr>
        <p:graphicFrame>
          <p:nvGraphicFramePr>
            <p:cNvPr id="312324" name="Object 4"/>
            <p:cNvGraphicFramePr>
              <a:graphicFrameLocks noChangeAspect="1"/>
            </p:cNvGraphicFramePr>
            <p:nvPr/>
          </p:nvGraphicFramePr>
          <p:xfrm>
            <a:off x="158" y="1253"/>
            <a:ext cx="2404" cy="1698"/>
          </p:xfrm>
          <a:graphic>
            <a:graphicData uri="http://schemas.openxmlformats.org/presentationml/2006/ole">
              <mc:AlternateContent xmlns:mc="http://schemas.openxmlformats.org/markup-compatibility/2006">
                <mc:Choice xmlns:v="urn:schemas-microsoft-com:vml" Requires="v">
                  <p:oleObj spid="_x0000_s312332" name="Visio" r:id="rId4" imgW="1743151" imgH="1231697" progId="Visio.Drawing.11">
                    <p:embed/>
                  </p:oleObj>
                </mc:Choice>
                <mc:Fallback>
                  <p:oleObj name="Visio" r:id="rId4" imgW="1743151" imgH="123169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1253"/>
                          <a:ext cx="2404" cy="169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2325" name="Object 5"/>
            <p:cNvGraphicFramePr>
              <a:graphicFrameLocks noChangeAspect="1"/>
            </p:cNvGraphicFramePr>
            <p:nvPr/>
          </p:nvGraphicFramePr>
          <p:xfrm>
            <a:off x="2680" y="799"/>
            <a:ext cx="3080" cy="3175"/>
          </p:xfrm>
          <a:graphic>
            <a:graphicData uri="http://schemas.openxmlformats.org/presentationml/2006/ole">
              <mc:AlternateContent xmlns:mc="http://schemas.openxmlformats.org/markup-compatibility/2006">
                <mc:Choice xmlns:v="urn:schemas-microsoft-com:vml" Requires="v">
                  <p:oleObj spid="_x0000_s312333" name="Visio" r:id="rId6" imgW="2686202" imgH="2768194" progId="Visio.Drawing.11">
                    <p:embed/>
                  </p:oleObj>
                </mc:Choice>
                <mc:Fallback>
                  <p:oleObj name="Visio" r:id="rId6" imgW="2686202" imgH="2768194"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 y="799"/>
                          <a:ext cx="3080" cy="3175"/>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2328" name="Rectangle 8"/>
            <p:cNvSpPr>
              <a:spLocks noChangeArrowheads="1"/>
            </p:cNvSpPr>
            <p:nvPr/>
          </p:nvSpPr>
          <p:spPr bwMode="auto">
            <a:xfrm>
              <a:off x="1927" y="3993"/>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图</a:t>
              </a:r>
              <a:r>
                <a:rPr kumimoji="1" lang="en-US" altLang="zh-CN"/>
                <a:t>6.3.26</a:t>
              </a:r>
            </a:p>
          </p:txBody>
        </p:sp>
        <p:sp>
          <p:nvSpPr>
            <p:cNvPr id="312329" name="Rectangle 9"/>
            <p:cNvSpPr>
              <a:spLocks noChangeArrowheads="1"/>
            </p:cNvSpPr>
            <p:nvPr/>
          </p:nvSpPr>
          <p:spPr bwMode="auto">
            <a:xfrm>
              <a:off x="930" y="3022"/>
              <a:ext cx="6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a:t>
              </a:r>
              <a:r>
                <a:rPr kumimoji="1" lang="en-US" altLang="zh-CN"/>
                <a:t>a</a:t>
              </a:r>
              <a:r>
                <a:rPr kumimoji="1" lang="zh-CN" altLang="en-US"/>
                <a:t>）</a:t>
              </a:r>
            </a:p>
          </p:txBody>
        </p:sp>
        <p:sp>
          <p:nvSpPr>
            <p:cNvPr id="312330" name="Rectangle 10"/>
            <p:cNvSpPr>
              <a:spLocks noChangeArrowheads="1"/>
            </p:cNvSpPr>
            <p:nvPr/>
          </p:nvSpPr>
          <p:spPr bwMode="auto">
            <a:xfrm>
              <a:off x="3878" y="3993"/>
              <a:ext cx="6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a:t>
              </a:r>
              <a:r>
                <a:rPr kumimoji="1" lang="en-US" altLang="zh-CN"/>
                <a:t>b</a:t>
              </a:r>
              <a:r>
                <a:rPr kumimoji="1" lang="zh-CN" altLang="en-US"/>
                <a:t>）</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2322"/>
                                        </p:tgtEl>
                                        <p:attrNameLst>
                                          <p:attrName>style.visibility</p:attrName>
                                        </p:attrNameLst>
                                      </p:cBhvr>
                                      <p:to>
                                        <p:strVal val="visible"/>
                                      </p:to>
                                    </p:set>
                                    <p:animEffect transition="in" filter="box(in)">
                                      <p:cBhvr>
                                        <p:cTn id="7" dur="1000"/>
                                        <p:tgtEl>
                                          <p:spTgt spid="312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2331"/>
                                        </p:tgtEl>
                                        <p:attrNameLst>
                                          <p:attrName>style.visibility</p:attrName>
                                        </p:attrNameLst>
                                      </p:cBhvr>
                                      <p:to>
                                        <p:strVal val="visible"/>
                                      </p:to>
                                    </p:set>
                                    <p:animEffect transition="in" filter="dissolve">
                                      <p:cBhvr>
                                        <p:cTn id="12" dur="1000"/>
                                        <p:tgtEl>
                                          <p:spTgt spid="31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2"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24" name="Rectangle 8"/>
          <p:cNvSpPr>
            <a:spLocks noGrp="1" noChangeArrowheads="1"/>
          </p:cNvSpPr>
          <p:nvPr>
            <p:ph type="title"/>
          </p:nvPr>
        </p:nvSpPr>
        <p:spPr bwMode="auto">
          <a:xfrm>
            <a:off x="0" y="620713"/>
            <a:ext cx="9144000" cy="27368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注：由于清零信号随着计数器被清零而立即消失，其持续的时间很短，有时触发器可能来不及动作（复位），清零信号已经过时，导致电路误动作，故置零法的电路工作可靠性低。为了改善电路的性能，在清零信号产生端和清零信号输入端之间接一基本</a:t>
            </a:r>
            <a:r>
              <a:rPr kumimoji="1" lang="en-US" altLang="zh-CN" sz="2800">
                <a:solidFill>
                  <a:schemeClr val="tx1"/>
                </a:solidFill>
                <a:effectLst/>
                <a:latin typeface="Times New Roman" pitchFamily="18" charset="0"/>
                <a:ea typeface="楷体_GB2312" pitchFamily="49" charset="-122"/>
              </a:rPr>
              <a:t>RS</a:t>
            </a:r>
            <a:r>
              <a:rPr kumimoji="1" lang="zh-CN" altLang="en-US" sz="2800">
                <a:solidFill>
                  <a:schemeClr val="tx1"/>
                </a:solidFill>
                <a:effectLst/>
                <a:latin typeface="Times New Roman" pitchFamily="18" charset="0"/>
                <a:ea typeface="楷体_GB2312" pitchFamily="49" charset="-122"/>
              </a:rPr>
              <a:t>触发器，如图</a:t>
            </a:r>
            <a:r>
              <a:rPr kumimoji="1" lang="en-US" altLang="zh-CN" sz="2800">
                <a:solidFill>
                  <a:schemeClr val="tx1"/>
                </a:solidFill>
                <a:effectLst/>
                <a:latin typeface="Times New Roman" pitchFamily="18" charset="0"/>
                <a:ea typeface="楷体_GB2312" pitchFamily="49" charset="-122"/>
              </a:rPr>
              <a:t>6.3.27</a:t>
            </a:r>
            <a:r>
              <a:rPr kumimoji="1" lang="zh-CN" altLang="en-US" sz="2800">
                <a:solidFill>
                  <a:schemeClr val="tx1"/>
                </a:solidFill>
                <a:effectLst/>
                <a:latin typeface="Times New Roman" pitchFamily="18" charset="0"/>
                <a:ea typeface="楷体_GB2312" pitchFamily="49" charset="-122"/>
              </a:rPr>
              <a:t>所示。</a:t>
            </a:r>
          </a:p>
        </p:txBody>
      </p:sp>
      <p:sp>
        <p:nvSpPr>
          <p:cNvPr id="86025" name="Rectangle 9"/>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86030" name="Group 14"/>
          <p:cNvGrpSpPr>
            <a:grpSpLocks/>
          </p:cNvGrpSpPr>
          <p:nvPr/>
        </p:nvGrpSpPr>
        <p:grpSpPr bwMode="auto">
          <a:xfrm>
            <a:off x="1331913" y="2997200"/>
            <a:ext cx="6769100" cy="3652838"/>
            <a:chOff x="839" y="1888"/>
            <a:chExt cx="4264" cy="2301"/>
          </a:xfrm>
        </p:grpSpPr>
        <p:pic>
          <p:nvPicPr>
            <p:cNvPr id="86026" name="Picture 10" descr="6-3-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888"/>
              <a:ext cx="4264" cy="2301"/>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86029" name="Rectangle 13"/>
            <p:cNvSpPr>
              <a:spLocks noChangeArrowheads="1"/>
            </p:cNvSpPr>
            <p:nvPr/>
          </p:nvSpPr>
          <p:spPr bwMode="auto">
            <a:xfrm>
              <a:off x="884" y="3838"/>
              <a:ext cx="1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solidFill>
                    <a:srgbClr val="000000"/>
                  </a:solidFill>
                </a:rPr>
                <a:t>图</a:t>
              </a:r>
              <a:r>
                <a:rPr kumimoji="1" lang="en-US" altLang="zh-CN">
                  <a:solidFill>
                    <a:srgbClr val="000000"/>
                  </a:solidFill>
                </a:rPr>
                <a:t>6.3.27</a:t>
              </a:r>
            </a:p>
          </p:txBody>
        </p:sp>
      </p:grpSp>
      <p:sp>
        <p:nvSpPr>
          <p:cNvPr id="86031" name="Text Box 15"/>
          <p:cNvSpPr txBox="1">
            <a:spLocks noChangeArrowheads="1"/>
          </p:cNvSpPr>
          <p:nvPr/>
        </p:nvSpPr>
        <p:spPr bwMode="auto">
          <a:xfrm>
            <a:off x="5219700" y="5157788"/>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32" name="Text Box 16"/>
          <p:cNvSpPr txBox="1">
            <a:spLocks noChangeArrowheads="1"/>
          </p:cNvSpPr>
          <p:nvPr/>
        </p:nvSpPr>
        <p:spPr bwMode="auto">
          <a:xfrm>
            <a:off x="6227763" y="45815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1</a:t>
            </a:r>
          </a:p>
        </p:txBody>
      </p:sp>
      <p:sp>
        <p:nvSpPr>
          <p:cNvPr id="86033" name="Text Box 17"/>
          <p:cNvSpPr txBox="1">
            <a:spLocks noChangeArrowheads="1"/>
          </p:cNvSpPr>
          <p:nvPr/>
        </p:nvSpPr>
        <p:spPr bwMode="auto">
          <a:xfrm>
            <a:off x="6588125" y="60928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34" name="Text Box 18"/>
          <p:cNvSpPr txBox="1">
            <a:spLocks noChangeArrowheads="1"/>
          </p:cNvSpPr>
          <p:nvPr/>
        </p:nvSpPr>
        <p:spPr bwMode="auto">
          <a:xfrm>
            <a:off x="5292725" y="45815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00"/>
                </a:solidFill>
              </a:rPr>
              <a:t>1</a:t>
            </a:r>
          </a:p>
        </p:txBody>
      </p:sp>
      <p:sp>
        <p:nvSpPr>
          <p:cNvPr id="86035" name="Text Box 19"/>
          <p:cNvSpPr txBox="1">
            <a:spLocks noChangeArrowheads="1"/>
          </p:cNvSpPr>
          <p:nvPr/>
        </p:nvSpPr>
        <p:spPr bwMode="auto">
          <a:xfrm>
            <a:off x="5076825" y="5805488"/>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00"/>
                </a:solidFill>
              </a:rPr>
              <a:t>1</a:t>
            </a:r>
          </a:p>
        </p:txBody>
      </p:sp>
      <p:sp>
        <p:nvSpPr>
          <p:cNvPr id="86036" name="Text Box 20"/>
          <p:cNvSpPr txBox="1">
            <a:spLocks noChangeArrowheads="1"/>
          </p:cNvSpPr>
          <p:nvPr/>
        </p:nvSpPr>
        <p:spPr bwMode="auto">
          <a:xfrm>
            <a:off x="3348038" y="486886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37" name="Text Box 21"/>
          <p:cNvSpPr txBox="1">
            <a:spLocks noChangeArrowheads="1"/>
          </p:cNvSpPr>
          <p:nvPr/>
        </p:nvSpPr>
        <p:spPr bwMode="auto">
          <a:xfrm>
            <a:off x="3635375" y="465296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38" name="Text Box 22"/>
          <p:cNvSpPr txBox="1">
            <a:spLocks noChangeArrowheads="1"/>
          </p:cNvSpPr>
          <p:nvPr/>
        </p:nvSpPr>
        <p:spPr bwMode="auto">
          <a:xfrm>
            <a:off x="3924300" y="45815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39" name="Text Box 23"/>
          <p:cNvSpPr txBox="1">
            <a:spLocks noChangeArrowheads="1"/>
          </p:cNvSpPr>
          <p:nvPr/>
        </p:nvSpPr>
        <p:spPr bwMode="auto">
          <a:xfrm>
            <a:off x="4284663" y="45815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40" name="Text Box 24"/>
          <p:cNvSpPr txBox="1">
            <a:spLocks noChangeArrowheads="1"/>
          </p:cNvSpPr>
          <p:nvPr/>
        </p:nvSpPr>
        <p:spPr bwMode="auto">
          <a:xfrm>
            <a:off x="5076825" y="61658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3300"/>
                </a:solidFill>
              </a:rPr>
              <a:t>0</a:t>
            </a:r>
          </a:p>
        </p:txBody>
      </p:sp>
      <p:sp>
        <p:nvSpPr>
          <p:cNvPr id="86041" name="Text Box 25"/>
          <p:cNvSpPr txBox="1">
            <a:spLocks noChangeArrowheads="1"/>
          </p:cNvSpPr>
          <p:nvPr/>
        </p:nvSpPr>
        <p:spPr bwMode="auto">
          <a:xfrm>
            <a:off x="6804025" y="60928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00"/>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6024"/>
                                        </p:tgtEl>
                                        <p:attrNameLst>
                                          <p:attrName>style.visibility</p:attrName>
                                        </p:attrNameLst>
                                      </p:cBhvr>
                                      <p:to>
                                        <p:strVal val="visible"/>
                                      </p:to>
                                    </p:set>
                                    <p:animEffect transition="in" filter="barn(inHorizontal)">
                                      <p:cBhvr>
                                        <p:cTn id="7" dur="1000"/>
                                        <p:tgtEl>
                                          <p:spTgt spid="860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6030"/>
                                        </p:tgtEl>
                                        <p:attrNameLst>
                                          <p:attrName>style.visibility</p:attrName>
                                        </p:attrNameLst>
                                      </p:cBhvr>
                                      <p:to>
                                        <p:strVal val="visible"/>
                                      </p:to>
                                    </p:set>
                                    <p:animEffect transition="in" filter="dissolve">
                                      <p:cBhvr>
                                        <p:cTn id="12" dur="1000"/>
                                        <p:tgtEl>
                                          <p:spTgt spid="860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031"/>
                                        </p:tgtEl>
                                        <p:attrNameLst>
                                          <p:attrName>style.visibility</p:attrName>
                                        </p:attrNameLst>
                                      </p:cBhvr>
                                      <p:to>
                                        <p:strVal val="visible"/>
                                      </p:to>
                                    </p:set>
                                    <p:animEffect transition="in" filter="fade">
                                      <p:cBhvr>
                                        <p:cTn id="17" dur="1000"/>
                                        <p:tgtEl>
                                          <p:spTgt spid="860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032"/>
                                        </p:tgtEl>
                                        <p:attrNameLst>
                                          <p:attrName>style.visibility</p:attrName>
                                        </p:attrNameLst>
                                      </p:cBhvr>
                                      <p:to>
                                        <p:strVal val="visible"/>
                                      </p:to>
                                    </p:set>
                                    <p:animEffect transition="in" filter="fade">
                                      <p:cBhvr>
                                        <p:cTn id="22" dur="1000"/>
                                        <p:tgtEl>
                                          <p:spTgt spid="860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6033"/>
                                        </p:tgtEl>
                                        <p:attrNameLst>
                                          <p:attrName>style.visibility</p:attrName>
                                        </p:attrNameLst>
                                      </p:cBhvr>
                                      <p:to>
                                        <p:strVal val="visible"/>
                                      </p:to>
                                    </p:set>
                                    <p:animEffect transition="in" filter="fade">
                                      <p:cBhvr>
                                        <p:cTn id="27" dur="1000"/>
                                        <p:tgtEl>
                                          <p:spTgt spid="860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6036"/>
                                        </p:tgtEl>
                                        <p:attrNameLst>
                                          <p:attrName>style.visibility</p:attrName>
                                        </p:attrNameLst>
                                      </p:cBhvr>
                                      <p:to>
                                        <p:strVal val="visible"/>
                                      </p:to>
                                    </p:set>
                                    <p:animEffect transition="in" filter="fade">
                                      <p:cBhvr>
                                        <p:cTn id="32" dur="1000"/>
                                        <p:tgtEl>
                                          <p:spTgt spid="860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037"/>
                                        </p:tgtEl>
                                        <p:attrNameLst>
                                          <p:attrName>style.visibility</p:attrName>
                                        </p:attrNameLst>
                                      </p:cBhvr>
                                      <p:to>
                                        <p:strVal val="visible"/>
                                      </p:to>
                                    </p:set>
                                    <p:animEffect transition="in" filter="fade">
                                      <p:cBhvr>
                                        <p:cTn id="37" dur="1000"/>
                                        <p:tgtEl>
                                          <p:spTgt spid="860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6038"/>
                                        </p:tgtEl>
                                        <p:attrNameLst>
                                          <p:attrName>style.visibility</p:attrName>
                                        </p:attrNameLst>
                                      </p:cBhvr>
                                      <p:to>
                                        <p:strVal val="visible"/>
                                      </p:to>
                                    </p:set>
                                    <p:animEffect transition="in" filter="fade">
                                      <p:cBhvr>
                                        <p:cTn id="42" dur="1000"/>
                                        <p:tgtEl>
                                          <p:spTgt spid="860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6039"/>
                                        </p:tgtEl>
                                        <p:attrNameLst>
                                          <p:attrName>style.visibility</p:attrName>
                                        </p:attrNameLst>
                                      </p:cBhvr>
                                      <p:to>
                                        <p:strVal val="visible"/>
                                      </p:to>
                                    </p:set>
                                    <p:animEffect transition="in" filter="fade">
                                      <p:cBhvr>
                                        <p:cTn id="47" dur="1000"/>
                                        <p:tgtEl>
                                          <p:spTgt spid="8603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6034"/>
                                        </p:tgtEl>
                                        <p:attrNameLst>
                                          <p:attrName>style.visibility</p:attrName>
                                        </p:attrNameLst>
                                      </p:cBhvr>
                                      <p:to>
                                        <p:strVal val="visible"/>
                                      </p:to>
                                    </p:set>
                                    <p:animEffect transition="in" filter="fade">
                                      <p:cBhvr>
                                        <p:cTn id="52" dur="1000"/>
                                        <p:tgtEl>
                                          <p:spTgt spid="860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6035"/>
                                        </p:tgtEl>
                                        <p:attrNameLst>
                                          <p:attrName>style.visibility</p:attrName>
                                        </p:attrNameLst>
                                      </p:cBhvr>
                                      <p:to>
                                        <p:strVal val="visible"/>
                                      </p:to>
                                    </p:set>
                                    <p:animEffect transition="in" filter="fade">
                                      <p:cBhvr>
                                        <p:cTn id="57" dur="1000"/>
                                        <p:tgtEl>
                                          <p:spTgt spid="8603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6040"/>
                                        </p:tgtEl>
                                        <p:attrNameLst>
                                          <p:attrName>style.visibility</p:attrName>
                                        </p:attrNameLst>
                                      </p:cBhvr>
                                      <p:to>
                                        <p:strVal val="visible"/>
                                      </p:to>
                                    </p:set>
                                    <p:animEffect transition="in" filter="fade">
                                      <p:cBhvr>
                                        <p:cTn id="62" dur="1000"/>
                                        <p:tgtEl>
                                          <p:spTgt spid="8604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6041"/>
                                        </p:tgtEl>
                                        <p:attrNameLst>
                                          <p:attrName>style.visibility</p:attrName>
                                        </p:attrNameLst>
                                      </p:cBhvr>
                                      <p:to>
                                        <p:strVal val="visible"/>
                                      </p:to>
                                    </p:set>
                                    <p:animEffect transition="in" filter="fade">
                                      <p:cBhvr>
                                        <p:cTn id="67" dur="1000"/>
                                        <p:tgtEl>
                                          <p:spTgt spid="86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p:bldP spid="86031" grpId="0"/>
      <p:bldP spid="86032" grpId="0"/>
      <p:bldP spid="86033" grpId="0"/>
      <p:bldP spid="86034" grpId="0"/>
      <p:bldP spid="86035" grpId="0"/>
      <p:bldP spid="86036" grpId="0"/>
      <p:bldP spid="86037" grpId="0"/>
      <p:bldP spid="86038" grpId="0"/>
      <p:bldP spid="86039" grpId="0"/>
      <p:bldP spid="86040" grpId="0"/>
      <p:bldP spid="8604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bwMode="auto">
          <a:xfrm>
            <a:off x="323850" y="549275"/>
            <a:ext cx="2735263" cy="5762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b. </a:t>
            </a:r>
            <a:r>
              <a:rPr lang="zh-CN" altLang="en-US" sz="2800" u="sng">
                <a:solidFill>
                  <a:schemeClr val="tx1"/>
                </a:solidFill>
                <a:effectLst/>
                <a:latin typeface="Times New Roman" pitchFamily="18" charset="0"/>
                <a:ea typeface="楷体_GB2312" pitchFamily="49" charset="-122"/>
              </a:rPr>
              <a:t>置数法：</a:t>
            </a:r>
          </a:p>
        </p:txBody>
      </p:sp>
      <p:sp>
        <p:nvSpPr>
          <p:cNvPr id="313349" name="Text Box 5"/>
          <p:cNvSpPr txBox="1">
            <a:spLocks noChangeArrowheads="1"/>
          </p:cNvSpPr>
          <p:nvPr/>
        </p:nvSpPr>
        <p:spPr bwMode="auto">
          <a:xfrm>
            <a:off x="179388" y="1125538"/>
            <a:ext cx="871378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有预置数功能的计数器可用此方法构成</a:t>
            </a:r>
            <a:r>
              <a:rPr kumimoji="1" lang="en-US" altLang="zh-CN"/>
              <a:t>M</a:t>
            </a:r>
            <a:r>
              <a:rPr kumimoji="1" lang="zh-CN" altLang="en-US"/>
              <a:t>进制计数器。但注意</a:t>
            </a:r>
            <a:r>
              <a:rPr kumimoji="1" lang="en-US" altLang="zh-CN"/>
              <a:t>74LS161(160)</a:t>
            </a:r>
            <a:r>
              <a:rPr kumimoji="1" lang="zh-CN" altLang="en-US"/>
              <a:t>为同步预置数，</a:t>
            </a:r>
            <a:r>
              <a:rPr kumimoji="1" lang="en-US" altLang="zh-CN"/>
              <a:t>74LS191(190)</a:t>
            </a:r>
            <a:r>
              <a:rPr kumimoji="1" lang="zh-CN" altLang="en-US"/>
              <a:t>为异步预置数。</a:t>
            </a:r>
          </a:p>
        </p:txBody>
      </p:sp>
      <p:sp>
        <p:nvSpPr>
          <p:cNvPr id="313350" name="Text Box 6"/>
          <p:cNvSpPr txBox="1">
            <a:spLocks noChangeArrowheads="1"/>
          </p:cNvSpPr>
          <p:nvPr/>
        </p:nvSpPr>
        <p:spPr bwMode="auto">
          <a:xfrm>
            <a:off x="0" y="2636838"/>
            <a:ext cx="4140200"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置数法的原理是通过给计数器重复置入某个数值的方法跳过（</a:t>
            </a:r>
            <a:r>
              <a:rPr kumimoji="1" lang="en-US" altLang="zh-CN"/>
              <a:t>N</a:t>
            </a:r>
            <a:r>
              <a:rPr kumimoji="1" lang="zh-CN" altLang="en-US"/>
              <a:t>－</a:t>
            </a:r>
            <a:r>
              <a:rPr kumimoji="1" lang="en-US" altLang="zh-CN"/>
              <a:t>M</a:t>
            </a:r>
            <a:r>
              <a:rPr kumimoji="1" lang="zh-CN" altLang="en-US"/>
              <a:t>）个状态，从而获得</a:t>
            </a:r>
            <a:r>
              <a:rPr kumimoji="1" lang="en-US" altLang="zh-CN"/>
              <a:t>M</a:t>
            </a:r>
            <a:r>
              <a:rPr kumimoji="1" lang="zh-CN" altLang="en-US"/>
              <a:t>进制计数器的。为了实现</a:t>
            </a:r>
            <a:r>
              <a:rPr kumimoji="1" lang="en-US" altLang="zh-CN"/>
              <a:t>M</a:t>
            </a:r>
            <a:r>
              <a:rPr kumimoji="1" lang="zh-CN" altLang="en-US"/>
              <a:t>进制计数器，同步置数置数信号应由</a:t>
            </a:r>
            <a:r>
              <a:rPr kumimoji="1" lang="en-US" altLang="zh-CN"/>
              <a:t>S</a:t>
            </a:r>
            <a:r>
              <a:rPr kumimoji="1" lang="en-US" altLang="zh-CN" baseline="-25000"/>
              <a:t>M</a:t>
            </a:r>
            <a:r>
              <a:rPr kumimoji="1" lang="zh-CN" altLang="en-US" baseline="-25000"/>
              <a:t>－</a:t>
            </a:r>
            <a:r>
              <a:rPr kumimoji="1" lang="en-US" altLang="zh-CN" baseline="-25000"/>
              <a:t>1</a:t>
            </a:r>
            <a:r>
              <a:rPr kumimoji="1" lang="zh-CN" altLang="en-US"/>
              <a:t>产生，而异步置数应由</a:t>
            </a:r>
            <a:r>
              <a:rPr kumimoji="1" lang="en-US" altLang="zh-CN"/>
              <a:t>S</a:t>
            </a:r>
            <a:r>
              <a:rPr kumimoji="1" lang="en-US" altLang="zh-CN" baseline="-25000"/>
              <a:t>M</a:t>
            </a:r>
            <a:r>
              <a:rPr kumimoji="1" lang="zh-CN" altLang="en-US"/>
              <a:t>产生。</a:t>
            </a:r>
          </a:p>
        </p:txBody>
      </p:sp>
      <p:sp>
        <p:nvSpPr>
          <p:cNvPr id="313352" name="Rectangle 8"/>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pic>
        <p:nvPicPr>
          <p:cNvPr id="313358" name="Picture 14"/>
          <p:cNvPicPr>
            <a:picLocks noChangeAspect="1" noChangeArrowheads="1"/>
          </p:cNvPicPr>
          <p:nvPr/>
        </p:nvPicPr>
        <p:blipFill>
          <a:blip r:embed="rId3">
            <a:extLst>
              <a:ext uri="{28A0092B-C50C-407E-A947-70E740481C1C}">
                <a14:useLocalDpi xmlns:a14="http://schemas.microsoft.com/office/drawing/2010/main" val="0"/>
              </a:ext>
            </a:extLst>
          </a:blip>
          <a:srcRect r="61806" b="17944"/>
          <a:stretch>
            <a:fillRect/>
          </a:stretch>
        </p:blipFill>
        <p:spPr bwMode="auto">
          <a:xfrm>
            <a:off x="4211638" y="2565400"/>
            <a:ext cx="4465637" cy="399097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13360" name="AutoShape 16"/>
          <p:cNvSpPr>
            <a:spLocks noChangeArrowheads="1"/>
          </p:cNvSpPr>
          <p:nvPr/>
        </p:nvSpPr>
        <p:spPr bwMode="auto">
          <a:xfrm>
            <a:off x="4356100" y="188913"/>
            <a:ext cx="2089150" cy="1582737"/>
          </a:xfrm>
          <a:prstGeom prst="wedgeRoundRectCallout">
            <a:avLst>
              <a:gd name="adj1" fmla="val 123708"/>
              <a:gd name="adj2" fmla="val 311083"/>
              <a:gd name="adj3" fmla="val 16667"/>
            </a:avLst>
          </a:prstGeom>
          <a:solidFill>
            <a:srgbClr val="FFFF99"/>
          </a:solidFill>
          <a:ln w="12700" cap="sq">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solidFill>
                  <a:srgbClr val="FF3300"/>
                </a:solidFill>
              </a:rPr>
              <a:t>产生预置数信号的状态</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3346"/>
                                        </p:tgtEl>
                                        <p:attrNameLst>
                                          <p:attrName>style.visibility</p:attrName>
                                        </p:attrNameLst>
                                      </p:cBhvr>
                                      <p:to>
                                        <p:strVal val="visible"/>
                                      </p:to>
                                    </p:set>
                                    <p:animEffect transition="in" filter="box(in)">
                                      <p:cBhvr>
                                        <p:cTn id="7" dur="1000"/>
                                        <p:tgtEl>
                                          <p:spTgt spid="313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13349"/>
                                        </p:tgtEl>
                                        <p:attrNameLst>
                                          <p:attrName>style.visibility</p:attrName>
                                        </p:attrNameLst>
                                      </p:cBhvr>
                                      <p:to>
                                        <p:strVal val="visible"/>
                                      </p:to>
                                    </p:set>
                                    <p:animEffect transition="in" filter="circle(in)">
                                      <p:cBhvr>
                                        <p:cTn id="12" dur="1000"/>
                                        <p:tgtEl>
                                          <p:spTgt spid="3133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13358"/>
                                        </p:tgtEl>
                                        <p:attrNameLst>
                                          <p:attrName>style.visibility</p:attrName>
                                        </p:attrNameLst>
                                      </p:cBhvr>
                                      <p:to>
                                        <p:strVal val="visible"/>
                                      </p:to>
                                    </p:set>
                                    <p:animEffect transition="in" filter="dissolve">
                                      <p:cBhvr>
                                        <p:cTn id="17" dur="1000"/>
                                        <p:tgtEl>
                                          <p:spTgt spid="3133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313350"/>
                                        </p:tgtEl>
                                        <p:attrNameLst>
                                          <p:attrName>style.visibility</p:attrName>
                                        </p:attrNameLst>
                                      </p:cBhvr>
                                      <p:to>
                                        <p:strVal val="visible"/>
                                      </p:to>
                                    </p:set>
                                    <p:animEffect transition="in" filter="wedge">
                                      <p:cBhvr>
                                        <p:cTn id="22" dur="1000"/>
                                        <p:tgtEl>
                                          <p:spTgt spid="3133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3360"/>
                                        </p:tgtEl>
                                        <p:attrNameLst>
                                          <p:attrName>style.visibility</p:attrName>
                                        </p:attrNameLst>
                                      </p:cBhvr>
                                      <p:to>
                                        <p:strVal val="visible"/>
                                      </p:to>
                                    </p:set>
                                    <p:animEffect transition="in" filter="fade">
                                      <p:cBhvr>
                                        <p:cTn id="27" dur="1000"/>
                                        <p:tgtEl>
                                          <p:spTgt spid="313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6" grpId="0"/>
      <p:bldP spid="313349" grpId="0" autoUpdateAnimBg="0"/>
      <p:bldP spid="313350" grpId="0" autoUpdateAnimBg="0"/>
      <p:bldP spid="31336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bwMode="auto">
          <a:xfrm>
            <a:off x="250825" y="692150"/>
            <a:ext cx="8642350" cy="10080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注：同步置零法的初态一定是</a:t>
            </a:r>
            <a:r>
              <a:rPr lang="en-US" altLang="zh-CN" sz="2800">
                <a:solidFill>
                  <a:schemeClr val="tx1"/>
                </a:solidFill>
                <a:effectLst/>
                <a:latin typeface="Times New Roman" pitchFamily="18" charset="0"/>
                <a:ea typeface="楷体_GB2312" pitchFamily="49" charset="-122"/>
              </a:rPr>
              <a:t>S</a:t>
            </a:r>
            <a:r>
              <a:rPr lang="en-US" altLang="zh-CN" sz="2800" baseline="-25000">
                <a:solidFill>
                  <a:schemeClr val="tx1"/>
                </a:solidFill>
                <a:effectLst/>
                <a:latin typeface="Times New Roman" pitchFamily="18" charset="0"/>
                <a:ea typeface="楷体_GB2312" pitchFamily="49" charset="-122"/>
              </a:rPr>
              <a:t>0</a:t>
            </a:r>
            <a:r>
              <a:rPr lang="zh-CN" altLang="en-US" sz="2800">
                <a:solidFill>
                  <a:schemeClr val="tx1"/>
                </a:solidFill>
                <a:effectLst/>
                <a:latin typeface="Times New Roman" pitchFamily="18" charset="0"/>
                <a:ea typeface="楷体_GB2312" pitchFamily="49" charset="-122"/>
              </a:rPr>
              <a:t>，而置数法的初态可以使任何一个状态，只要跳过</a:t>
            </a:r>
            <a:r>
              <a:rPr lang="en-US" altLang="zh-CN" sz="2800">
                <a:solidFill>
                  <a:schemeClr val="tx1"/>
                </a:solidFill>
                <a:effectLst/>
                <a:latin typeface="Times New Roman" pitchFamily="18" charset="0"/>
                <a:ea typeface="楷体_GB2312" pitchFamily="49" charset="-122"/>
              </a:rPr>
              <a:t>M</a:t>
            </a:r>
            <a:r>
              <a:rPr lang="zh-CN" altLang="en-US" sz="2800">
                <a:solidFill>
                  <a:schemeClr val="tx1"/>
                </a:solidFill>
                <a:effectLst/>
                <a:latin typeface="Times New Roman" pitchFamily="18" charset="0"/>
                <a:ea typeface="楷体_GB2312" pitchFamily="49" charset="-122"/>
              </a:rPr>
              <a:t>－</a:t>
            </a:r>
            <a:r>
              <a:rPr lang="en-US" altLang="zh-CN" sz="2800">
                <a:solidFill>
                  <a:schemeClr val="tx1"/>
                </a:solidFill>
                <a:effectLst/>
                <a:latin typeface="Times New Roman" pitchFamily="18" charset="0"/>
                <a:ea typeface="楷体_GB2312" pitchFamily="49" charset="-122"/>
              </a:rPr>
              <a:t>N</a:t>
            </a:r>
            <a:r>
              <a:rPr lang="zh-CN" altLang="en-US" sz="2800">
                <a:solidFill>
                  <a:schemeClr val="tx1"/>
                </a:solidFill>
                <a:effectLst/>
                <a:latin typeface="Times New Roman" pitchFamily="18" charset="0"/>
                <a:ea typeface="楷体_GB2312" pitchFamily="49" charset="-122"/>
              </a:rPr>
              <a:t>个状态即可</a:t>
            </a:r>
          </a:p>
        </p:txBody>
      </p:sp>
      <p:sp>
        <p:nvSpPr>
          <p:cNvPr id="314373" name="Rectangle 5"/>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pic>
        <p:nvPicPr>
          <p:cNvPr id="314375" name="Picture 7"/>
          <p:cNvPicPr>
            <a:picLocks noChangeAspect="1" noChangeArrowheads="1"/>
          </p:cNvPicPr>
          <p:nvPr/>
        </p:nvPicPr>
        <p:blipFill>
          <a:blip r:embed="rId3">
            <a:extLst>
              <a:ext uri="{28A0092B-C50C-407E-A947-70E740481C1C}">
                <a14:useLocalDpi xmlns:a14="http://schemas.microsoft.com/office/drawing/2010/main" val="0"/>
              </a:ext>
            </a:extLst>
          </a:blip>
          <a:srcRect l="47639" b="16238"/>
          <a:stretch>
            <a:fillRect/>
          </a:stretch>
        </p:blipFill>
        <p:spPr bwMode="auto">
          <a:xfrm>
            <a:off x="1331913" y="1844675"/>
            <a:ext cx="6480175" cy="471805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14378" name="AutoShape 10"/>
          <p:cNvSpPr>
            <a:spLocks noChangeArrowheads="1"/>
          </p:cNvSpPr>
          <p:nvPr/>
        </p:nvSpPr>
        <p:spPr bwMode="auto">
          <a:xfrm>
            <a:off x="2700338" y="6165850"/>
            <a:ext cx="1081087" cy="504825"/>
          </a:xfrm>
          <a:prstGeom prst="wedgeRoundRectCallout">
            <a:avLst>
              <a:gd name="adj1" fmla="val 82014"/>
              <a:gd name="adj2" fmla="val -100315"/>
              <a:gd name="adj3" fmla="val 16667"/>
            </a:avLst>
          </a:prstGeom>
          <a:solidFill>
            <a:srgbClr val="FFFF99"/>
          </a:solidFill>
          <a:ln w="12700" cap="sq">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solidFill>
                  <a:srgbClr val="FF3300"/>
                </a:solidFill>
              </a:rPr>
              <a:t>初态</a:t>
            </a:r>
          </a:p>
        </p:txBody>
      </p:sp>
      <p:sp>
        <p:nvSpPr>
          <p:cNvPr id="314379" name="AutoShape 11"/>
          <p:cNvSpPr>
            <a:spLocks noChangeArrowheads="1"/>
          </p:cNvSpPr>
          <p:nvPr/>
        </p:nvSpPr>
        <p:spPr bwMode="auto">
          <a:xfrm>
            <a:off x="2987675" y="188913"/>
            <a:ext cx="2232025" cy="1008062"/>
          </a:xfrm>
          <a:prstGeom prst="wedgeRoundRectCallout">
            <a:avLst>
              <a:gd name="adj1" fmla="val 25250"/>
              <a:gd name="adj2" fmla="val 141810"/>
              <a:gd name="adj3" fmla="val 16667"/>
            </a:avLst>
          </a:prstGeom>
          <a:solidFill>
            <a:srgbClr val="FFFF99"/>
          </a:solidFill>
          <a:ln w="12700" cap="sq">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solidFill>
                  <a:srgbClr val="FF3300"/>
                </a:solidFill>
              </a:rPr>
              <a:t>产生预置信号的状态</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ox(in)">
                                      <p:cBhvr>
                                        <p:cTn id="7" dur="10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4375"/>
                                        </p:tgtEl>
                                        <p:attrNameLst>
                                          <p:attrName>style.visibility</p:attrName>
                                        </p:attrNameLst>
                                      </p:cBhvr>
                                      <p:to>
                                        <p:strVal val="visible"/>
                                      </p:to>
                                    </p:set>
                                    <p:animEffect transition="in" filter="dissolve">
                                      <p:cBhvr>
                                        <p:cTn id="12" dur="1000"/>
                                        <p:tgtEl>
                                          <p:spTgt spid="3143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4378"/>
                                        </p:tgtEl>
                                        <p:attrNameLst>
                                          <p:attrName>style.visibility</p:attrName>
                                        </p:attrNameLst>
                                      </p:cBhvr>
                                      <p:to>
                                        <p:strVal val="visible"/>
                                      </p:to>
                                    </p:set>
                                    <p:animEffect transition="in" filter="fade">
                                      <p:cBhvr>
                                        <p:cTn id="17" dur="1000"/>
                                        <p:tgtEl>
                                          <p:spTgt spid="3143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4379"/>
                                        </p:tgtEl>
                                        <p:attrNameLst>
                                          <p:attrName>style.visibility</p:attrName>
                                        </p:attrNameLst>
                                      </p:cBhvr>
                                      <p:to>
                                        <p:strVal val="visible"/>
                                      </p:to>
                                    </p:set>
                                    <p:animEffect transition="in" filter="fade">
                                      <p:cBhvr>
                                        <p:cTn id="22" dur="1000"/>
                                        <p:tgtEl>
                                          <p:spTgt spid="31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8" grpId="0" animBg="1"/>
      <p:bldP spid="31437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179388" y="476250"/>
            <a:ext cx="8713787" cy="13541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例</a:t>
            </a:r>
            <a:r>
              <a:rPr kumimoji="1" lang="en-US" altLang="zh-CN" sz="2800">
                <a:solidFill>
                  <a:schemeClr val="tx1"/>
                </a:solidFill>
                <a:effectLst/>
                <a:latin typeface="Times New Roman" pitchFamily="18" charset="0"/>
                <a:ea typeface="楷体_GB2312" pitchFamily="49" charset="-122"/>
              </a:rPr>
              <a:t>6.3.5  </a:t>
            </a:r>
            <a:r>
              <a:rPr kumimoji="1" lang="zh-CN" altLang="en-US" sz="2800">
                <a:solidFill>
                  <a:schemeClr val="tx1"/>
                </a:solidFill>
                <a:effectLst/>
                <a:latin typeface="Times New Roman" pitchFamily="18" charset="0"/>
                <a:ea typeface="楷体_GB2312" pitchFamily="49" charset="-122"/>
              </a:rPr>
              <a:t>图</a:t>
            </a:r>
            <a:r>
              <a:rPr kumimoji="1" lang="en-US" altLang="zh-CN" sz="2800">
                <a:solidFill>
                  <a:schemeClr val="tx1"/>
                </a:solidFill>
                <a:effectLst/>
                <a:latin typeface="Times New Roman" pitchFamily="18" charset="0"/>
                <a:ea typeface="楷体_GB2312" pitchFamily="49" charset="-122"/>
              </a:rPr>
              <a:t>6.3.28</a:t>
            </a:r>
            <a:r>
              <a:rPr kumimoji="1" lang="zh-CN" altLang="en-US" sz="2800">
                <a:solidFill>
                  <a:schemeClr val="tx1"/>
                </a:solidFill>
                <a:effectLst/>
                <a:latin typeface="Times New Roman" pitchFamily="18" charset="0"/>
                <a:ea typeface="楷体_GB2312" pitchFamily="49" charset="-122"/>
              </a:rPr>
              <a:t>所示电路是可变计数器。试分析当控制变量</a:t>
            </a:r>
            <a:r>
              <a:rPr kumimoji="1" lang="en-US" altLang="zh-CN" sz="2800">
                <a:solidFill>
                  <a:schemeClr val="tx1"/>
                </a:solidFill>
                <a:effectLst/>
                <a:latin typeface="Times New Roman" pitchFamily="18" charset="0"/>
                <a:ea typeface="楷体_GB2312" pitchFamily="49" charset="-122"/>
              </a:rPr>
              <a:t>A</a:t>
            </a:r>
            <a:r>
              <a:rPr kumimoji="1" lang="zh-CN" altLang="en-US" sz="2800">
                <a:solidFill>
                  <a:schemeClr val="tx1"/>
                </a:solidFill>
                <a:effectLst/>
                <a:latin typeface="Times New Roman" pitchFamily="18" charset="0"/>
                <a:ea typeface="楷体_GB2312" pitchFamily="49" charset="-122"/>
              </a:rPr>
              <a:t>为</a:t>
            </a:r>
            <a:r>
              <a:rPr kumimoji="1" lang="en-US" altLang="zh-CN" sz="2800">
                <a:solidFill>
                  <a:schemeClr val="tx1"/>
                </a:solidFill>
                <a:effectLst/>
                <a:latin typeface="Times New Roman" pitchFamily="18" charset="0"/>
                <a:ea typeface="楷体_GB2312" pitchFamily="49" charset="-122"/>
              </a:rPr>
              <a:t>1</a:t>
            </a:r>
            <a:r>
              <a:rPr kumimoji="1" lang="zh-CN" altLang="en-US" sz="2800">
                <a:solidFill>
                  <a:schemeClr val="tx1"/>
                </a:solidFill>
                <a:effectLst/>
                <a:latin typeface="Times New Roman" pitchFamily="18" charset="0"/>
                <a:ea typeface="楷体_GB2312" pitchFamily="49" charset="-122"/>
              </a:rPr>
              <a:t>和</a:t>
            </a:r>
            <a:r>
              <a:rPr kumimoji="1" lang="en-US" altLang="zh-CN" sz="2800">
                <a:solidFill>
                  <a:schemeClr val="tx1"/>
                </a:solidFill>
                <a:effectLst/>
                <a:latin typeface="Times New Roman" pitchFamily="18" charset="0"/>
                <a:ea typeface="楷体_GB2312" pitchFamily="49" charset="-122"/>
              </a:rPr>
              <a:t>0</a:t>
            </a:r>
            <a:r>
              <a:rPr kumimoji="1" lang="zh-CN" altLang="en-US" sz="2800">
                <a:solidFill>
                  <a:schemeClr val="tx1"/>
                </a:solidFill>
                <a:effectLst/>
                <a:latin typeface="Times New Roman" pitchFamily="18" charset="0"/>
                <a:ea typeface="楷体_GB2312" pitchFamily="49" charset="-122"/>
              </a:rPr>
              <a:t>时电路为几进制计数器。画出各自的时序波形。</a:t>
            </a:r>
          </a:p>
        </p:txBody>
      </p:sp>
      <p:sp>
        <p:nvSpPr>
          <p:cNvPr id="315397" name="Rectangle 5"/>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315398" name="Object 6"/>
          <p:cNvGraphicFramePr>
            <a:graphicFrameLocks noChangeAspect="1"/>
          </p:cNvGraphicFramePr>
          <p:nvPr/>
        </p:nvGraphicFramePr>
        <p:xfrm>
          <a:off x="3924300" y="1700213"/>
          <a:ext cx="5038725" cy="4043362"/>
        </p:xfrm>
        <a:graphic>
          <a:graphicData uri="http://schemas.openxmlformats.org/presentationml/2006/ole">
            <mc:AlternateContent xmlns:mc="http://schemas.openxmlformats.org/markup-compatibility/2006">
              <mc:Choice xmlns:v="urn:schemas-microsoft-com:vml" Requires="v">
                <p:oleObj spid="_x0000_s315402" name="Visio" r:id="rId4" imgW="2485949" imgH="1728521" progId="Visio.Drawing.11">
                  <p:embed/>
                </p:oleObj>
              </mc:Choice>
              <mc:Fallback>
                <p:oleObj name="Visio" r:id="rId4" imgW="2485949" imgH="1728521"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2350" r="10995"/>
                      <a:stretch>
                        <a:fillRect/>
                      </a:stretch>
                    </p:blipFill>
                    <p:spPr bwMode="auto">
                      <a:xfrm>
                        <a:off x="3924300" y="1700213"/>
                        <a:ext cx="5038725" cy="404336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5399" name="Rectangle 7"/>
          <p:cNvSpPr>
            <a:spLocks noChangeArrowheads="1"/>
          </p:cNvSpPr>
          <p:nvPr/>
        </p:nvSpPr>
        <p:spPr bwMode="auto">
          <a:xfrm>
            <a:off x="179388" y="1844675"/>
            <a:ext cx="27368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解：</a:t>
            </a:r>
            <a:r>
              <a:rPr kumimoji="1" lang="zh-CN" altLang="en-US">
                <a:latin typeface="Garamond" pitchFamily="18" charset="0"/>
              </a:rPr>
              <a:t>置位信号为</a:t>
            </a:r>
            <a:endParaRPr lang="zh-CN" altLang="en-US"/>
          </a:p>
        </p:txBody>
      </p:sp>
      <p:graphicFrame>
        <p:nvGraphicFramePr>
          <p:cNvPr id="315400" name="Object 8"/>
          <p:cNvGraphicFramePr>
            <a:graphicFrameLocks noChangeAspect="1"/>
          </p:cNvGraphicFramePr>
          <p:nvPr/>
        </p:nvGraphicFramePr>
        <p:xfrm>
          <a:off x="250825" y="2492375"/>
          <a:ext cx="3457575" cy="992188"/>
        </p:xfrm>
        <a:graphic>
          <a:graphicData uri="http://schemas.openxmlformats.org/presentationml/2006/ole">
            <mc:AlternateContent xmlns:mc="http://schemas.openxmlformats.org/markup-compatibility/2006">
              <mc:Choice xmlns:v="urn:schemas-microsoft-com:vml" Requires="v">
                <p:oleObj spid="_x0000_s315403" name="公式" r:id="rId6" imgW="1282680" imgH="368280" progId="Equation.3">
                  <p:embed/>
                </p:oleObj>
              </mc:Choice>
              <mc:Fallback>
                <p:oleObj name="公式" r:id="rId6" imgW="1282680" imgH="36828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2492375"/>
                        <a:ext cx="3457575" cy="992188"/>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401" name="Text Box 9"/>
          <p:cNvSpPr txBox="1">
            <a:spLocks noChangeArrowheads="1"/>
          </p:cNvSpPr>
          <p:nvPr/>
        </p:nvSpPr>
        <p:spPr bwMode="auto">
          <a:xfrm>
            <a:off x="250825" y="3789363"/>
            <a:ext cx="35290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预置数为</a:t>
            </a:r>
            <a:r>
              <a:rPr kumimoji="1" lang="en-US" altLang="zh-CN"/>
              <a:t>D</a:t>
            </a:r>
            <a:r>
              <a:rPr kumimoji="1" lang="en-US" altLang="zh-CN" baseline="-25000"/>
              <a:t>3</a:t>
            </a:r>
            <a:r>
              <a:rPr kumimoji="1" lang="en-US" altLang="zh-CN"/>
              <a:t>D</a:t>
            </a:r>
            <a:r>
              <a:rPr kumimoji="1" lang="en-US" altLang="zh-CN" baseline="-25000"/>
              <a:t>2</a:t>
            </a:r>
            <a:r>
              <a:rPr kumimoji="1" lang="en-US" altLang="zh-CN"/>
              <a:t>D</a:t>
            </a:r>
            <a:r>
              <a:rPr kumimoji="1" lang="en-US" altLang="zh-CN" baseline="-25000"/>
              <a:t>1</a:t>
            </a:r>
            <a:r>
              <a:rPr kumimoji="1" lang="en-US" altLang="zh-CN"/>
              <a:t>D</a:t>
            </a:r>
            <a:r>
              <a:rPr kumimoji="1" lang="en-US" altLang="zh-CN" baseline="-25000"/>
              <a:t>0</a:t>
            </a:r>
            <a:r>
              <a:rPr kumimoji="1" lang="zh-CN" altLang="en-US"/>
              <a:t>＝</a:t>
            </a:r>
            <a:r>
              <a:rPr kumimoji="1" lang="en-US" altLang="zh-CN"/>
              <a:t>0000</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5394"/>
                                        </p:tgtEl>
                                        <p:attrNameLst>
                                          <p:attrName>style.visibility</p:attrName>
                                        </p:attrNameLst>
                                      </p:cBhvr>
                                      <p:to>
                                        <p:strVal val="visible"/>
                                      </p:to>
                                    </p:set>
                                    <p:animEffect transition="in" filter="box(in)">
                                      <p:cBhvr>
                                        <p:cTn id="7" dur="1000"/>
                                        <p:tgtEl>
                                          <p:spTgt spid="315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5398"/>
                                        </p:tgtEl>
                                        <p:attrNameLst>
                                          <p:attrName>style.visibility</p:attrName>
                                        </p:attrNameLst>
                                      </p:cBhvr>
                                      <p:to>
                                        <p:strVal val="visible"/>
                                      </p:to>
                                    </p:set>
                                    <p:animEffect transition="in" filter="dissolve">
                                      <p:cBhvr>
                                        <p:cTn id="12" dur="1000"/>
                                        <p:tgtEl>
                                          <p:spTgt spid="315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315399"/>
                                        </p:tgtEl>
                                        <p:attrNameLst>
                                          <p:attrName>style.visibility</p:attrName>
                                        </p:attrNameLst>
                                      </p:cBhvr>
                                      <p:to>
                                        <p:strVal val="visible"/>
                                      </p:to>
                                    </p:set>
                                    <p:anim calcmode="lin" valueType="num">
                                      <p:cBhvr>
                                        <p:cTn id="17" dur="1000" fill="hold"/>
                                        <p:tgtEl>
                                          <p:spTgt spid="315399"/>
                                        </p:tgtEl>
                                        <p:attrNameLst>
                                          <p:attrName>ppt_x</p:attrName>
                                        </p:attrNameLst>
                                      </p:cBhvr>
                                      <p:tavLst>
                                        <p:tav tm="0">
                                          <p:val>
                                            <p:strVal val="#ppt_x-.2"/>
                                          </p:val>
                                        </p:tav>
                                        <p:tav tm="100000">
                                          <p:val>
                                            <p:strVal val="#ppt_x"/>
                                          </p:val>
                                        </p:tav>
                                      </p:tavLst>
                                    </p:anim>
                                    <p:anim calcmode="lin" valueType="num">
                                      <p:cBhvr>
                                        <p:cTn id="18" dur="1000" fill="hold"/>
                                        <p:tgtEl>
                                          <p:spTgt spid="31539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1539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15400"/>
                                        </p:tgtEl>
                                        <p:attrNameLst>
                                          <p:attrName>style.visibility</p:attrName>
                                        </p:attrNameLst>
                                      </p:cBhvr>
                                      <p:to>
                                        <p:strVal val="visible"/>
                                      </p:to>
                                    </p:set>
                                    <p:animEffect transition="in" filter="fade">
                                      <p:cBhvr>
                                        <p:cTn id="24" dur="1000"/>
                                        <p:tgtEl>
                                          <p:spTgt spid="31540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315401"/>
                                        </p:tgtEl>
                                        <p:attrNameLst>
                                          <p:attrName>style.visibility</p:attrName>
                                        </p:attrNameLst>
                                      </p:cBhvr>
                                      <p:to>
                                        <p:strVal val="visible"/>
                                      </p:to>
                                    </p:set>
                                    <p:animEffect transition="in" filter="barn(inHorizontal)">
                                      <p:cBhvr>
                                        <p:cTn id="29" dur="1000"/>
                                        <p:tgtEl>
                                          <p:spTgt spid="315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4" grpId="0"/>
      <p:bldP spid="315399" grpId="0"/>
      <p:bldP spid="315401"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7051" name="Object 11"/>
          <p:cNvGraphicFramePr>
            <a:graphicFrameLocks noChangeAspect="1"/>
          </p:cNvGraphicFramePr>
          <p:nvPr/>
        </p:nvGraphicFramePr>
        <p:xfrm>
          <a:off x="3419475" y="549275"/>
          <a:ext cx="5530850" cy="5976938"/>
        </p:xfrm>
        <a:graphic>
          <a:graphicData uri="http://schemas.openxmlformats.org/presentationml/2006/ole">
            <mc:AlternateContent xmlns:mc="http://schemas.openxmlformats.org/markup-compatibility/2006">
              <mc:Choice xmlns:v="urn:schemas-microsoft-com:vml" Requires="v">
                <p:oleObj spid="_x0000_s87058" name="Visio" r:id="rId4" imgW="2993441" imgH="3235147" progId="Visio.Drawing.11">
                  <p:embed/>
                </p:oleObj>
              </mc:Choice>
              <mc:Fallback>
                <p:oleObj name="Visio" r:id="rId4" imgW="2993441" imgH="3235147"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549275"/>
                        <a:ext cx="5530850" cy="5976938"/>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53" name="Text Box 13"/>
          <p:cNvSpPr txBox="1">
            <a:spLocks noChangeArrowheads="1"/>
          </p:cNvSpPr>
          <p:nvPr/>
        </p:nvSpPr>
        <p:spPr bwMode="auto">
          <a:xfrm>
            <a:off x="323850" y="4652963"/>
            <a:ext cx="28813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由状态表可知，</a:t>
            </a:r>
            <a:r>
              <a:rPr kumimoji="1" lang="en-US" altLang="zh-CN"/>
              <a:t>A</a:t>
            </a:r>
            <a:r>
              <a:rPr kumimoji="1" lang="zh-CN" altLang="en-US"/>
              <a:t>＝</a:t>
            </a:r>
            <a:r>
              <a:rPr kumimoji="1" lang="en-US" altLang="zh-CN"/>
              <a:t>0</a:t>
            </a:r>
            <a:r>
              <a:rPr kumimoji="1" lang="zh-CN" altLang="en-US"/>
              <a:t>为</a:t>
            </a:r>
            <a:r>
              <a:rPr kumimoji="1" lang="en-US" altLang="zh-CN"/>
              <a:t>10</a:t>
            </a:r>
            <a:r>
              <a:rPr kumimoji="1" lang="zh-CN" altLang="en-US"/>
              <a:t>进制计数器，</a:t>
            </a:r>
            <a:r>
              <a:rPr kumimoji="1" lang="en-US" altLang="zh-CN"/>
              <a:t>A</a:t>
            </a:r>
            <a:r>
              <a:rPr kumimoji="1" lang="zh-CN" altLang="en-US"/>
              <a:t>＝</a:t>
            </a:r>
            <a:r>
              <a:rPr kumimoji="1" lang="en-US" altLang="zh-CN"/>
              <a:t>1</a:t>
            </a:r>
            <a:r>
              <a:rPr kumimoji="1" lang="zh-CN" altLang="en-US"/>
              <a:t>为</a:t>
            </a:r>
            <a:r>
              <a:rPr kumimoji="1" lang="en-US" altLang="zh-CN"/>
              <a:t>12</a:t>
            </a:r>
            <a:r>
              <a:rPr kumimoji="1" lang="zh-CN" altLang="en-US"/>
              <a:t>进制计数器</a:t>
            </a:r>
          </a:p>
        </p:txBody>
      </p:sp>
      <p:sp>
        <p:nvSpPr>
          <p:cNvPr id="87055" name="Rectangle 15"/>
          <p:cNvSpPr>
            <a:spLocks noGrp="1" noChangeArrowheads="1"/>
          </p:cNvSpPr>
          <p:nvPr>
            <p:ph type="title"/>
          </p:nvPr>
        </p:nvSpPr>
        <p:spPr bwMode="auto">
          <a:xfrm>
            <a:off x="395288" y="981075"/>
            <a:ext cx="2879725" cy="10795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对应</a:t>
            </a:r>
            <a:r>
              <a:rPr kumimoji="1" lang="en-US" altLang="zh-CN" sz="2800">
                <a:solidFill>
                  <a:schemeClr val="tx1"/>
                </a:solidFill>
                <a:effectLst/>
                <a:latin typeface="Times New Roman" pitchFamily="18" charset="0"/>
                <a:ea typeface="楷体_GB2312" pitchFamily="49" charset="-122"/>
              </a:rPr>
              <a:t>A</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0</a:t>
            </a:r>
            <a:r>
              <a:rPr kumimoji="1" lang="zh-CN" altLang="en-US" sz="2800">
                <a:solidFill>
                  <a:schemeClr val="tx1"/>
                </a:solidFill>
                <a:effectLst/>
                <a:latin typeface="Times New Roman" pitchFamily="18" charset="0"/>
                <a:ea typeface="楷体_GB2312" pitchFamily="49" charset="-122"/>
              </a:rPr>
              <a:t>和</a:t>
            </a:r>
            <a:r>
              <a:rPr kumimoji="1" lang="en-US" altLang="zh-CN" sz="2800">
                <a:solidFill>
                  <a:schemeClr val="tx1"/>
                </a:solidFill>
                <a:effectLst/>
                <a:latin typeface="Times New Roman" pitchFamily="18" charset="0"/>
                <a:ea typeface="楷体_GB2312" pitchFamily="49" charset="-122"/>
              </a:rPr>
              <a:t>A</a:t>
            </a:r>
            <a:r>
              <a:rPr kumimoji="1" lang="zh-CN" altLang="en-US" sz="2800">
                <a:solidFill>
                  <a:schemeClr val="tx1"/>
                </a:solidFill>
                <a:effectLst/>
                <a:latin typeface="Times New Roman" pitchFamily="18" charset="0"/>
                <a:ea typeface="楷体_GB2312" pitchFamily="49" charset="-122"/>
              </a:rPr>
              <a:t>＝</a:t>
            </a:r>
            <a:r>
              <a:rPr kumimoji="1" lang="en-US" altLang="zh-CN" sz="2800">
                <a:solidFill>
                  <a:schemeClr val="tx1"/>
                </a:solidFill>
                <a:effectLst/>
                <a:latin typeface="Times New Roman" pitchFamily="18" charset="0"/>
                <a:ea typeface="楷体_GB2312" pitchFamily="49" charset="-122"/>
              </a:rPr>
              <a:t>1</a:t>
            </a:r>
            <a:r>
              <a:rPr kumimoji="1" lang="zh-CN" altLang="en-US" sz="2800">
                <a:solidFill>
                  <a:schemeClr val="tx1"/>
                </a:solidFill>
                <a:effectLst/>
                <a:latin typeface="Times New Roman" pitchFamily="18" charset="0"/>
                <a:ea typeface="楷体_GB2312" pitchFamily="49" charset="-122"/>
              </a:rPr>
              <a:t>的状态转换表为</a:t>
            </a:r>
          </a:p>
        </p:txBody>
      </p:sp>
      <p:sp>
        <p:nvSpPr>
          <p:cNvPr id="87056" name="Rectangle 16"/>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87057" name="Object 17"/>
          <p:cNvGraphicFramePr>
            <a:graphicFrameLocks noChangeAspect="1"/>
          </p:cNvGraphicFramePr>
          <p:nvPr/>
        </p:nvGraphicFramePr>
        <p:xfrm>
          <a:off x="250825" y="2420938"/>
          <a:ext cx="3132138" cy="898525"/>
        </p:xfrm>
        <a:graphic>
          <a:graphicData uri="http://schemas.openxmlformats.org/presentationml/2006/ole">
            <mc:AlternateContent xmlns:mc="http://schemas.openxmlformats.org/markup-compatibility/2006">
              <mc:Choice xmlns:v="urn:schemas-microsoft-com:vml" Requires="v">
                <p:oleObj spid="_x0000_s87059" name="公式" r:id="rId6" imgW="1282680" imgH="368280" progId="Equation.3">
                  <p:embed/>
                </p:oleObj>
              </mc:Choice>
              <mc:Fallback>
                <p:oleObj name="公式" r:id="rId6" imgW="1282680" imgH="36828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2420938"/>
                        <a:ext cx="3132138" cy="898525"/>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7055"/>
                                        </p:tgtEl>
                                        <p:attrNameLst>
                                          <p:attrName>style.visibility</p:attrName>
                                        </p:attrNameLst>
                                      </p:cBhvr>
                                      <p:to>
                                        <p:strVal val="visible"/>
                                      </p:to>
                                    </p:set>
                                    <p:animEffect transition="in" filter="box(in)">
                                      <p:cBhvr>
                                        <p:cTn id="7" dur="1000"/>
                                        <p:tgtEl>
                                          <p:spTgt spid="87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7051"/>
                                        </p:tgtEl>
                                        <p:attrNameLst>
                                          <p:attrName>style.visibility</p:attrName>
                                        </p:attrNameLst>
                                      </p:cBhvr>
                                      <p:to>
                                        <p:strVal val="visible"/>
                                      </p:to>
                                    </p:set>
                                    <p:animEffect transition="in" filter="dissolve">
                                      <p:cBhvr>
                                        <p:cTn id="12" dur="1000"/>
                                        <p:tgtEl>
                                          <p:spTgt spid="870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7057"/>
                                        </p:tgtEl>
                                        <p:attrNameLst>
                                          <p:attrName>style.visibility</p:attrName>
                                        </p:attrNameLst>
                                      </p:cBhvr>
                                      <p:to>
                                        <p:strVal val="visible"/>
                                      </p:to>
                                    </p:set>
                                    <p:animEffect transition="in" filter="fade">
                                      <p:cBhvr>
                                        <p:cTn id="17" dur="1000"/>
                                        <p:tgtEl>
                                          <p:spTgt spid="87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7053"/>
                                        </p:tgtEl>
                                        <p:attrNameLst>
                                          <p:attrName>style.visibility</p:attrName>
                                        </p:attrNameLst>
                                      </p:cBhvr>
                                      <p:to>
                                        <p:strVal val="visible"/>
                                      </p:to>
                                    </p:set>
                                    <p:animEffect transition="in" filter="circle(in)">
                                      <p:cBhvr>
                                        <p:cTn id="22" dur="1000"/>
                                        <p:tgtEl>
                                          <p:spTgt spid="87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3" grpId="0" autoUpdateAnimBg="0"/>
      <p:bldP spid="87055"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8069" name="Object 5"/>
          <p:cNvGraphicFramePr>
            <a:graphicFrameLocks noChangeAspect="1"/>
          </p:cNvGraphicFramePr>
          <p:nvPr/>
        </p:nvGraphicFramePr>
        <p:xfrm>
          <a:off x="0" y="1557338"/>
          <a:ext cx="9144000" cy="4195762"/>
        </p:xfrm>
        <a:graphic>
          <a:graphicData uri="http://schemas.openxmlformats.org/presentationml/2006/ole">
            <mc:AlternateContent xmlns:mc="http://schemas.openxmlformats.org/markup-compatibility/2006">
              <mc:Choice xmlns:v="urn:schemas-microsoft-com:vml" Requires="v">
                <p:oleObj spid="_x0000_s88073" name="Visio" r:id="rId4" imgW="6343802" imgH="2911450" progId="Visio.Drawing.11">
                  <p:embed/>
                </p:oleObj>
              </mc:Choice>
              <mc:Fallback>
                <p:oleObj name="Visio" r:id="rId4" imgW="6343802" imgH="291145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57338"/>
                        <a:ext cx="9144000" cy="419576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71" name="Rectangle 7"/>
          <p:cNvSpPr>
            <a:spLocks noGrp="1" noChangeArrowheads="1"/>
          </p:cNvSpPr>
          <p:nvPr>
            <p:ph type="title"/>
          </p:nvPr>
        </p:nvSpPr>
        <p:spPr bwMode="auto">
          <a:xfrm>
            <a:off x="250825" y="765175"/>
            <a:ext cx="8229600" cy="6477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其时序波形如下</a:t>
            </a:r>
          </a:p>
        </p:txBody>
      </p:sp>
      <p:sp>
        <p:nvSpPr>
          <p:cNvPr id="88072" name="Rectangle 8"/>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8071"/>
                                        </p:tgtEl>
                                        <p:attrNameLst>
                                          <p:attrName>style.visibility</p:attrName>
                                        </p:attrNameLst>
                                      </p:cBhvr>
                                      <p:to>
                                        <p:strVal val="visible"/>
                                      </p:to>
                                    </p:set>
                                    <p:animEffect transition="in" filter="box(in)">
                                      <p:cBhvr>
                                        <p:cTn id="7" dur="1000"/>
                                        <p:tgtEl>
                                          <p:spTgt spid="88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8069"/>
                                        </p:tgtEl>
                                        <p:attrNameLst>
                                          <p:attrName>style.visibility</p:attrName>
                                        </p:attrNameLst>
                                      </p:cBhvr>
                                      <p:to>
                                        <p:strVal val="visible"/>
                                      </p:to>
                                    </p:set>
                                    <p:animEffect transition="in" filter="dissolve">
                                      <p:cBhvr>
                                        <p:cTn id="12" dur="10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bwMode="auto">
          <a:xfrm>
            <a:off x="250825" y="620713"/>
            <a:ext cx="8229600" cy="4905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u="sng">
                <a:solidFill>
                  <a:schemeClr val="tx1"/>
                </a:solidFill>
                <a:effectLst/>
                <a:latin typeface="Times New Roman" pitchFamily="18" charset="0"/>
                <a:ea typeface="楷体_GB2312" pitchFamily="49" charset="-122"/>
              </a:rPr>
              <a:t>三、时序逻辑电路的分类：</a:t>
            </a:r>
          </a:p>
        </p:txBody>
      </p:sp>
      <p:sp>
        <p:nvSpPr>
          <p:cNvPr id="276485" name="Text Box 5"/>
          <p:cNvSpPr txBox="1">
            <a:spLocks noChangeArrowheads="1"/>
          </p:cNvSpPr>
          <p:nvPr/>
        </p:nvSpPr>
        <p:spPr bwMode="auto">
          <a:xfrm>
            <a:off x="250825" y="1196975"/>
            <a:ext cx="866457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根据触发器动作特点可分为同步时序逻辑电路和异步时序逻辑电路。在同步时序逻辑电路中，</a:t>
            </a:r>
            <a:r>
              <a:rPr lang="zh-CN" altLang="en-US"/>
              <a:t>存储电路中所有触发器的时钟使用统一的</a:t>
            </a:r>
            <a:r>
              <a:rPr lang="en-US" altLang="zh-CN" i="1"/>
              <a:t>CLK</a:t>
            </a:r>
            <a:r>
              <a:rPr lang="en-US" altLang="zh-CN"/>
              <a:t>,</a:t>
            </a:r>
            <a:r>
              <a:rPr lang="zh-CN" altLang="en-US"/>
              <a:t>状态变化发生在同一时刻，即</a:t>
            </a:r>
            <a:r>
              <a:rPr kumimoji="1" lang="zh-CN" altLang="en-US"/>
              <a:t>触发器在时钟脉冲的作用下同时翻转</a:t>
            </a:r>
            <a:r>
              <a:rPr kumimoji="1" lang="en-US" altLang="zh-CN"/>
              <a:t>;</a:t>
            </a:r>
            <a:r>
              <a:rPr kumimoji="1" lang="zh-CN" altLang="en-US"/>
              <a:t>而在异步时序逻辑电路中，触发器的翻转不是同时的</a:t>
            </a:r>
            <a:r>
              <a:rPr lang="zh-CN" altLang="en-US"/>
              <a:t>没有统一的</a:t>
            </a:r>
            <a:r>
              <a:rPr lang="en-US" altLang="zh-CN" i="1"/>
              <a:t>CLK</a:t>
            </a:r>
            <a:r>
              <a:rPr lang="en-US" altLang="zh-CN"/>
              <a:t>,</a:t>
            </a:r>
            <a:r>
              <a:rPr lang="zh-CN" altLang="en-US"/>
              <a:t>触发器状态的变化有先有后</a:t>
            </a:r>
            <a:r>
              <a:rPr kumimoji="1" lang="zh-CN" altLang="en-US"/>
              <a:t>。</a:t>
            </a:r>
          </a:p>
        </p:txBody>
      </p:sp>
      <p:sp>
        <p:nvSpPr>
          <p:cNvPr id="276486" name="Text Box 6"/>
          <p:cNvSpPr txBox="1">
            <a:spLocks noChangeArrowheads="1"/>
          </p:cNvSpPr>
          <p:nvPr/>
        </p:nvSpPr>
        <p:spPr bwMode="auto">
          <a:xfrm>
            <a:off x="250825" y="3933825"/>
            <a:ext cx="85693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根据输出信号的特点时序逻辑电路可分为</a:t>
            </a:r>
            <a:r>
              <a:rPr kumimoji="1" lang="zh-CN" altLang="en-US">
                <a:solidFill>
                  <a:srgbClr val="FFFF99"/>
                </a:solidFill>
              </a:rPr>
              <a:t>米利（</a:t>
            </a:r>
            <a:r>
              <a:rPr kumimoji="1" lang="en-US" altLang="zh-CN">
                <a:solidFill>
                  <a:srgbClr val="FFFF99"/>
                </a:solidFill>
              </a:rPr>
              <a:t>Mealy</a:t>
            </a:r>
            <a:r>
              <a:rPr kumimoji="1" lang="zh-CN" altLang="en-US">
                <a:solidFill>
                  <a:srgbClr val="FFFF99"/>
                </a:solidFill>
              </a:rPr>
              <a:t>）型和穆尔（</a:t>
            </a:r>
            <a:r>
              <a:rPr kumimoji="1" lang="en-US" altLang="zh-CN">
                <a:solidFill>
                  <a:srgbClr val="FFFF99"/>
                </a:solidFill>
              </a:rPr>
              <a:t>Moore</a:t>
            </a:r>
            <a:r>
              <a:rPr kumimoji="1" lang="zh-CN" altLang="en-US">
                <a:solidFill>
                  <a:srgbClr val="FFFF99"/>
                </a:solidFill>
              </a:rPr>
              <a:t>）型</a:t>
            </a:r>
            <a:r>
              <a:rPr kumimoji="1" lang="zh-CN" altLang="en-US"/>
              <a:t>。在米利型时序逻辑电路中，输出信号不仅取决于存储电路的状态，而且还取决于输入变量，即</a:t>
            </a:r>
          </a:p>
        </p:txBody>
      </p:sp>
      <p:sp>
        <p:nvSpPr>
          <p:cNvPr id="276487" name="Rectangle 7"/>
          <p:cNvSpPr>
            <a:spLocks noChangeArrowheads="1"/>
          </p:cNvSpPr>
          <p:nvPr/>
        </p:nvSpPr>
        <p:spPr bwMode="auto">
          <a:xfrm>
            <a:off x="0" y="0"/>
            <a:ext cx="253047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3600" u="sng">
                <a:solidFill>
                  <a:srgbClr val="FFFF99"/>
                </a:solidFill>
              </a:rPr>
              <a:t>6.1 </a:t>
            </a:r>
            <a:r>
              <a:rPr kumimoji="1" lang="zh-CN" altLang="en-US" sz="3600" u="sng">
                <a:solidFill>
                  <a:srgbClr val="FFFF99"/>
                </a:solidFill>
              </a:rPr>
              <a:t>概述</a:t>
            </a:r>
          </a:p>
        </p:txBody>
      </p:sp>
      <p:graphicFrame>
        <p:nvGraphicFramePr>
          <p:cNvPr id="276488" name="Object 8"/>
          <p:cNvGraphicFramePr>
            <a:graphicFrameLocks noChangeAspect="1"/>
          </p:cNvGraphicFramePr>
          <p:nvPr/>
        </p:nvGraphicFramePr>
        <p:xfrm>
          <a:off x="1835150" y="5949950"/>
          <a:ext cx="6048375" cy="544513"/>
        </p:xfrm>
        <a:graphic>
          <a:graphicData uri="http://schemas.openxmlformats.org/presentationml/2006/ole">
            <mc:AlternateContent xmlns:mc="http://schemas.openxmlformats.org/markup-compatibility/2006">
              <mc:Choice xmlns:v="urn:schemas-microsoft-com:vml" Requires="v">
                <p:oleObj spid="_x0000_s276489" name="公式" r:id="rId4" imgW="1930320" imgH="215640" progId="Equation.3">
                  <p:embed/>
                </p:oleObj>
              </mc:Choice>
              <mc:Fallback>
                <p:oleObj name="公式" r:id="rId4" imgW="1930320" imgH="21564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949950"/>
                        <a:ext cx="6048375" cy="544513"/>
                      </a:xfrm>
                      <a:prstGeom prst="rect">
                        <a:avLst/>
                      </a:prstGeom>
                      <a:solidFill>
                        <a:schemeClr val="tx1"/>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p:cTn id="7" dur="1000" fill="hold"/>
                                        <p:tgtEl>
                                          <p:spTgt spid="276482"/>
                                        </p:tgtEl>
                                        <p:attrNameLst>
                                          <p:attrName>ppt_x</p:attrName>
                                        </p:attrNameLst>
                                      </p:cBhvr>
                                      <p:tavLst>
                                        <p:tav tm="0">
                                          <p:val>
                                            <p:strVal val="#ppt_x-.2"/>
                                          </p:val>
                                        </p:tav>
                                        <p:tav tm="100000">
                                          <p:val>
                                            <p:strVal val="#ppt_x"/>
                                          </p:val>
                                        </p:tav>
                                      </p:tavLst>
                                    </p:anim>
                                    <p:anim calcmode="lin" valueType="num">
                                      <p:cBhvr>
                                        <p:cTn id="8" dur="1000" fill="hold"/>
                                        <p:tgtEl>
                                          <p:spTgt spid="27648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7648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76485"/>
                                        </p:tgtEl>
                                        <p:attrNameLst>
                                          <p:attrName>style.visibility</p:attrName>
                                        </p:attrNameLst>
                                      </p:cBhvr>
                                      <p:to>
                                        <p:strVal val="visible"/>
                                      </p:to>
                                    </p:set>
                                    <p:animEffect transition="in" filter="circle(in)">
                                      <p:cBhvr>
                                        <p:cTn id="14" dur="1000"/>
                                        <p:tgtEl>
                                          <p:spTgt spid="2764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32" fill="hold" grpId="0" nodeType="clickEffect">
                                  <p:stCondLst>
                                    <p:cond delay="0"/>
                                  </p:stCondLst>
                                  <p:childTnLst>
                                    <p:set>
                                      <p:cBhvr>
                                        <p:cTn id="18" dur="1" fill="hold">
                                          <p:stCondLst>
                                            <p:cond delay="0"/>
                                          </p:stCondLst>
                                        </p:cTn>
                                        <p:tgtEl>
                                          <p:spTgt spid="276486"/>
                                        </p:tgtEl>
                                        <p:attrNameLst>
                                          <p:attrName>style.visibility</p:attrName>
                                        </p:attrNameLst>
                                      </p:cBhvr>
                                      <p:to>
                                        <p:strVal val="visible"/>
                                      </p:to>
                                    </p:set>
                                    <p:animEffect transition="in" filter="circle(out)">
                                      <p:cBhvr>
                                        <p:cTn id="19" dur="1000"/>
                                        <p:tgtEl>
                                          <p:spTgt spid="27648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76488"/>
                                        </p:tgtEl>
                                        <p:attrNameLst>
                                          <p:attrName>style.visibility</p:attrName>
                                        </p:attrNameLst>
                                      </p:cBhvr>
                                      <p:to>
                                        <p:strVal val="visible"/>
                                      </p:to>
                                    </p:set>
                                    <p:animEffect transition="in" filter="fade">
                                      <p:cBhvr>
                                        <p:cTn id="24" dur="1000"/>
                                        <p:tgtEl>
                                          <p:spTgt spid="276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p:bldP spid="276485" grpId="0" autoUpdateAnimBg="0"/>
      <p:bldP spid="276486"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bwMode="auto">
          <a:xfrm>
            <a:off x="250825" y="620713"/>
            <a:ext cx="8713788" cy="10080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5.3.5 </a:t>
            </a:r>
            <a:r>
              <a:rPr lang="zh-CN" altLang="en-US" sz="2800">
                <a:solidFill>
                  <a:schemeClr val="tx1"/>
                </a:solidFill>
                <a:effectLst/>
                <a:latin typeface="Times New Roman" pitchFamily="18" charset="0"/>
                <a:ea typeface="楷体_GB2312" pitchFamily="49" charset="-122"/>
              </a:rPr>
              <a:t>利用置数法由</a:t>
            </a:r>
            <a:r>
              <a:rPr lang="en-US" altLang="zh-CN" sz="2800">
                <a:solidFill>
                  <a:schemeClr val="tx1"/>
                </a:solidFill>
                <a:effectLst/>
                <a:latin typeface="Times New Roman" pitchFamily="18" charset="0"/>
                <a:ea typeface="楷体_GB2312" pitchFamily="49" charset="-122"/>
              </a:rPr>
              <a:t>74LS161</a:t>
            </a:r>
            <a:r>
              <a:rPr lang="zh-CN" altLang="en-US" sz="2800">
                <a:solidFill>
                  <a:schemeClr val="tx1"/>
                </a:solidFill>
                <a:effectLst/>
                <a:latin typeface="Times New Roman" pitchFamily="18" charset="0"/>
                <a:ea typeface="楷体_GB2312" pitchFamily="49" charset="-122"/>
              </a:rPr>
              <a:t>和</a:t>
            </a:r>
            <a:r>
              <a:rPr lang="en-US" altLang="zh-CN" sz="2800">
                <a:solidFill>
                  <a:schemeClr val="tx1"/>
                </a:solidFill>
                <a:effectLst/>
                <a:latin typeface="Times New Roman" pitchFamily="18" charset="0"/>
                <a:ea typeface="楷体_GB2312" pitchFamily="49" charset="-122"/>
              </a:rPr>
              <a:t>74LS191</a:t>
            </a:r>
            <a:r>
              <a:rPr lang="zh-CN" altLang="en-US" sz="2800">
                <a:solidFill>
                  <a:schemeClr val="tx1"/>
                </a:solidFill>
                <a:effectLst/>
                <a:latin typeface="Times New Roman" pitchFamily="18" charset="0"/>
                <a:ea typeface="楷体_GB2312" pitchFamily="49" charset="-122"/>
              </a:rPr>
              <a:t>构成</a:t>
            </a:r>
            <a:r>
              <a:rPr lang="en-US" altLang="zh-CN" sz="2800">
                <a:solidFill>
                  <a:schemeClr val="tx1"/>
                </a:solidFill>
                <a:effectLst/>
                <a:latin typeface="Times New Roman" pitchFamily="18" charset="0"/>
                <a:ea typeface="楷体_GB2312" pitchFamily="49" charset="-122"/>
              </a:rPr>
              <a:t>7</a:t>
            </a:r>
            <a:r>
              <a:rPr lang="zh-CN" altLang="en-US" sz="2800">
                <a:solidFill>
                  <a:schemeClr val="tx1"/>
                </a:solidFill>
                <a:effectLst/>
                <a:latin typeface="Times New Roman" pitchFamily="18" charset="0"/>
                <a:ea typeface="楷体_GB2312" pitchFamily="49" charset="-122"/>
              </a:rPr>
              <a:t>进制加法计数器。</a:t>
            </a:r>
          </a:p>
        </p:txBody>
      </p:sp>
      <p:sp>
        <p:nvSpPr>
          <p:cNvPr id="316421" name="Text Box 5"/>
          <p:cNvSpPr txBox="1">
            <a:spLocks noChangeArrowheads="1"/>
          </p:cNvSpPr>
          <p:nvPr/>
        </p:nvSpPr>
        <p:spPr bwMode="auto">
          <a:xfrm>
            <a:off x="323850" y="1628775"/>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解：实现的电路如下</a:t>
            </a:r>
          </a:p>
        </p:txBody>
      </p:sp>
      <p:sp>
        <p:nvSpPr>
          <p:cNvPr id="316422" name="Rectangle 6"/>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aphicFrame>
        <p:nvGraphicFramePr>
          <p:cNvPr id="316423" name="Object 7"/>
          <p:cNvGraphicFramePr>
            <a:graphicFrameLocks noChangeAspect="1"/>
          </p:cNvGraphicFramePr>
          <p:nvPr/>
        </p:nvGraphicFramePr>
        <p:xfrm>
          <a:off x="250825" y="2492375"/>
          <a:ext cx="8713788" cy="3194050"/>
        </p:xfrm>
        <a:graphic>
          <a:graphicData uri="http://schemas.openxmlformats.org/presentationml/2006/ole">
            <mc:AlternateContent xmlns:mc="http://schemas.openxmlformats.org/markup-compatibility/2006">
              <mc:Choice xmlns:v="urn:schemas-microsoft-com:vml" Requires="v">
                <p:oleObj spid="_x0000_s316424" name="Visio" r:id="rId4" imgW="4336390" imgH="1590751" progId="Visio.Drawing.11">
                  <p:embed/>
                </p:oleObj>
              </mc:Choice>
              <mc:Fallback>
                <p:oleObj name="Visio" r:id="rId4" imgW="4336390" imgH="1590751"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492375"/>
                        <a:ext cx="8713788" cy="31940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ox(in)">
                                      <p:cBhvr>
                                        <p:cTn id="7" dur="1000"/>
                                        <p:tgtEl>
                                          <p:spTgt spid="316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316421"/>
                                        </p:tgtEl>
                                        <p:attrNameLst>
                                          <p:attrName>style.visibility</p:attrName>
                                        </p:attrNameLst>
                                      </p:cBhvr>
                                      <p:to>
                                        <p:strVal val="visible"/>
                                      </p:to>
                                    </p:set>
                                    <p:anim calcmode="lin" valueType="num">
                                      <p:cBhvr>
                                        <p:cTn id="12" dur="1000" fill="hold"/>
                                        <p:tgtEl>
                                          <p:spTgt spid="316421"/>
                                        </p:tgtEl>
                                        <p:attrNameLst>
                                          <p:attrName>ppt_x</p:attrName>
                                        </p:attrNameLst>
                                      </p:cBhvr>
                                      <p:tavLst>
                                        <p:tav tm="0">
                                          <p:val>
                                            <p:strVal val="#ppt_x-.2"/>
                                          </p:val>
                                        </p:tav>
                                        <p:tav tm="100000">
                                          <p:val>
                                            <p:strVal val="#ppt_x"/>
                                          </p:val>
                                        </p:tav>
                                      </p:tavLst>
                                    </p:anim>
                                    <p:anim calcmode="lin" valueType="num">
                                      <p:cBhvr>
                                        <p:cTn id="13" dur="1000" fill="hold"/>
                                        <p:tgtEl>
                                          <p:spTgt spid="31642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1642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16423"/>
                                        </p:tgtEl>
                                        <p:attrNameLst>
                                          <p:attrName>style.visibility</p:attrName>
                                        </p:attrNameLst>
                                      </p:cBhvr>
                                      <p:to>
                                        <p:strVal val="visible"/>
                                      </p:to>
                                    </p:set>
                                    <p:animEffect transition="in" filter="dissolve">
                                      <p:cBhvr>
                                        <p:cTn id="19" dur="1000"/>
                                        <p:tgtEl>
                                          <p:spTgt spid="3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p:bldP spid="316421"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97" name="Object 9"/>
          <p:cNvGraphicFramePr>
            <a:graphicFrameLocks noChangeAspect="1"/>
          </p:cNvGraphicFramePr>
          <p:nvPr/>
        </p:nvGraphicFramePr>
        <p:xfrm>
          <a:off x="0" y="765175"/>
          <a:ext cx="9144000" cy="5746750"/>
        </p:xfrm>
        <a:graphic>
          <a:graphicData uri="http://schemas.openxmlformats.org/presentationml/2006/ole">
            <mc:AlternateContent xmlns:mc="http://schemas.openxmlformats.org/markup-compatibility/2006">
              <mc:Choice xmlns:v="urn:schemas-microsoft-com:vml" Requires="v">
                <p:oleObj spid="_x0000_s89099" name="Visio" r:id="rId4" imgW="5050536" imgH="4370527" progId="Visio.Drawing.11">
                  <p:embed/>
                </p:oleObj>
              </mc:Choice>
              <mc:Fallback>
                <p:oleObj name="Visio" r:id="rId4" imgW="5050536" imgH="4370527"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l="5144" t="32448" r="8488" b="4703"/>
                      <a:stretch>
                        <a:fillRect/>
                      </a:stretch>
                    </p:blipFill>
                    <p:spPr bwMode="auto">
                      <a:xfrm>
                        <a:off x="0" y="765175"/>
                        <a:ext cx="9144000" cy="574675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98" name="Rectangle 10"/>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9097"/>
                                        </p:tgtEl>
                                        <p:attrNameLst>
                                          <p:attrName>style.visibility</p:attrName>
                                        </p:attrNameLst>
                                      </p:cBhvr>
                                      <p:to>
                                        <p:strVal val="visible"/>
                                      </p:to>
                                    </p:set>
                                    <p:animEffect transition="in" filter="dissolve">
                                      <p:cBhvr>
                                        <p:cTn id="7" dur="500"/>
                                        <p:tgtEl>
                                          <p:spTgt spid="890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9097"/>
                                        </p:tgtEl>
                                        <p:attrNameLst>
                                          <p:attrName>style.visibility</p:attrName>
                                        </p:attrNameLst>
                                      </p:cBhvr>
                                      <p:to>
                                        <p:strVal val="visible"/>
                                      </p:to>
                                    </p:set>
                                    <p:animEffect transition="in" filter="dissolve">
                                      <p:cBhvr>
                                        <p:cTn id="12" dur="1000"/>
                                        <p:tgtEl>
                                          <p:spTgt spid="89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ChangeArrowheads="1"/>
          </p:cNvSpPr>
          <p:nvPr>
            <p:ph type="title"/>
          </p:nvPr>
        </p:nvSpPr>
        <p:spPr bwMode="auto">
          <a:xfrm>
            <a:off x="179388" y="549275"/>
            <a:ext cx="74676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u="sng">
                <a:solidFill>
                  <a:schemeClr val="tx1"/>
                </a:solidFill>
                <a:effectLst/>
                <a:latin typeface="Times New Roman" pitchFamily="18" charset="0"/>
                <a:ea typeface="楷体_GB2312" pitchFamily="49" charset="-122"/>
              </a:rPr>
              <a:t>2.   M&gt;N</a:t>
            </a:r>
            <a:r>
              <a:rPr lang="zh-CN" altLang="en-US" sz="2800" u="sng">
                <a:solidFill>
                  <a:schemeClr val="tx1"/>
                </a:solidFill>
                <a:effectLst/>
                <a:latin typeface="Times New Roman" pitchFamily="18" charset="0"/>
                <a:ea typeface="楷体_GB2312" pitchFamily="49" charset="-122"/>
              </a:rPr>
              <a:t>的情况</a:t>
            </a:r>
          </a:p>
        </p:txBody>
      </p:sp>
      <p:sp>
        <p:nvSpPr>
          <p:cNvPr id="90116" name="Text Box 4"/>
          <p:cNvSpPr txBox="1">
            <a:spLocks noChangeArrowheads="1"/>
          </p:cNvSpPr>
          <p:nvPr/>
        </p:nvSpPr>
        <p:spPr bwMode="auto">
          <a:xfrm>
            <a:off x="250825" y="1125538"/>
            <a:ext cx="85693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这种情况下，必须用多片</a:t>
            </a:r>
            <a:r>
              <a:rPr kumimoji="1" lang="en-US" altLang="zh-CN"/>
              <a:t>N</a:t>
            </a:r>
            <a:r>
              <a:rPr kumimoji="1" lang="zh-CN" altLang="en-US"/>
              <a:t>进制计数器组合起来，才能构成</a:t>
            </a:r>
            <a:r>
              <a:rPr kumimoji="1" lang="en-US" altLang="zh-CN"/>
              <a:t>M</a:t>
            </a:r>
            <a:r>
              <a:rPr kumimoji="1" lang="zh-CN" altLang="en-US"/>
              <a:t>进制计数器。连接方式有串行进位方式、并行进位方式、整体置零方式和整体置数方式。</a:t>
            </a:r>
          </a:p>
        </p:txBody>
      </p:sp>
      <p:sp>
        <p:nvSpPr>
          <p:cNvPr id="90117" name="Text Box 5"/>
          <p:cNvSpPr txBox="1">
            <a:spLocks noChangeArrowheads="1"/>
          </p:cNvSpPr>
          <p:nvPr/>
        </p:nvSpPr>
        <p:spPr bwMode="auto">
          <a:xfrm>
            <a:off x="250825" y="2565400"/>
            <a:ext cx="6192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u="sng"/>
              <a:t>(1) </a:t>
            </a:r>
            <a:r>
              <a:rPr kumimoji="1" lang="zh-CN" altLang="en-US" u="sng"/>
              <a:t>串行进位方式和并行进位方式：</a:t>
            </a:r>
          </a:p>
        </p:txBody>
      </p:sp>
      <p:sp>
        <p:nvSpPr>
          <p:cNvPr id="90119" name="Text Box 7"/>
          <p:cNvSpPr txBox="1">
            <a:spLocks noChangeArrowheads="1"/>
          </p:cNvSpPr>
          <p:nvPr/>
        </p:nvSpPr>
        <p:spPr bwMode="auto">
          <a:xfrm>
            <a:off x="395288" y="3284538"/>
            <a:ext cx="556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串行进位方式：</a:t>
            </a:r>
          </a:p>
        </p:txBody>
      </p:sp>
      <p:sp>
        <p:nvSpPr>
          <p:cNvPr id="90120" name="Text Box 8"/>
          <p:cNvSpPr txBox="1">
            <a:spLocks noChangeArrowheads="1"/>
          </p:cNvSpPr>
          <p:nvPr/>
        </p:nvSpPr>
        <p:spPr bwMode="auto">
          <a:xfrm>
            <a:off x="250825" y="3933825"/>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在串行进位方式中，以</a:t>
            </a:r>
            <a:r>
              <a:rPr kumimoji="1" lang="zh-CN" altLang="en-US" u="sng">
                <a:solidFill>
                  <a:srgbClr val="FFFF99"/>
                </a:solidFill>
              </a:rPr>
              <a:t>低位片的进位信号作为高位片的时钟输入信号。</a:t>
            </a:r>
            <a:r>
              <a:rPr lang="zh-CN" altLang="en-US">
                <a:effectLst>
                  <a:outerShdw blurRad="38100" dist="38100" dir="2700000" algn="tl">
                    <a:srgbClr val="000000"/>
                  </a:outerShdw>
                </a:effectLst>
              </a:rPr>
              <a:t>两片始终同时处于计数状态</a:t>
            </a:r>
            <a:r>
              <a:rPr lang="en-US" altLang="zh-CN">
                <a:effectLst>
                  <a:outerShdw blurRad="38100" dist="38100" dir="2700000" algn="tl">
                    <a:srgbClr val="000000"/>
                  </a:outerShdw>
                </a:effectLst>
              </a:rPr>
              <a:t>.</a:t>
            </a:r>
            <a:endParaRPr kumimoji="1" lang="en-US" altLang="zh-CN" u="sng"/>
          </a:p>
        </p:txBody>
      </p:sp>
      <p:sp>
        <p:nvSpPr>
          <p:cNvPr id="90122" name="Rectangle 10"/>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box(in)">
                                      <p:cBhvr>
                                        <p:cTn id="7" dur="1000"/>
                                        <p:tgtEl>
                                          <p:spTgt spid="90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0116"/>
                                        </p:tgtEl>
                                        <p:attrNameLst>
                                          <p:attrName>style.visibility</p:attrName>
                                        </p:attrNameLst>
                                      </p:cBhvr>
                                      <p:to>
                                        <p:strVal val="visible"/>
                                      </p:to>
                                    </p:set>
                                    <p:animEffect transition="in" filter="circle(in)">
                                      <p:cBhvr>
                                        <p:cTn id="12" dur="1000"/>
                                        <p:tgtEl>
                                          <p:spTgt spid="90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17"/>
                                        </p:tgtEl>
                                        <p:attrNameLst>
                                          <p:attrName>style.visibility</p:attrName>
                                        </p:attrNameLst>
                                      </p:cBhvr>
                                      <p:to>
                                        <p:strVal val="visible"/>
                                      </p:to>
                                    </p:set>
                                    <p:animEffect transition="in" filter="wipe(left)">
                                      <p:cBhvr>
                                        <p:cTn id="17" dur="1000"/>
                                        <p:tgtEl>
                                          <p:spTgt spid="901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90119"/>
                                        </p:tgtEl>
                                        <p:attrNameLst>
                                          <p:attrName>style.visibility</p:attrName>
                                        </p:attrNameLst>
                                      </p:cBhvr>
                                      <p:to>
                                        <p:strVal val="visible"/>
                                      </p:to>
                                    </p:set>
                                    <p:anim calcmode="lin" valueType="num">
                                      <p:cBhvr>
                                        <p:cTn id="22" dur="1000" fill="hold"/>
                                        <p:tgtEl>
                                          <p:spTgt spid="90119"/>
                                        </p:tgtEl>
                                        <p:attrNameLst>
                                          <p:attrName>ppt_x</p:attrName>
                                        </p:attrNameLst>
                                      </p:cBhvr>
                                      <p:tavLst>
                                        <p:tav tm="0">
                                          <p:val>
                                            <p:strVal val="#ppt_x-.2"/>
                                          </p:val>
                                        </p:tav>
                                        <p:tav tm="100000">
                                          <p:val>
                                            <p:strVal val="#ppt_x"/>
                                          </p:val>
                                        </p:tav>
                                      </p:tavLst>
                                    </p:anim>
                                    <p:anim calcmode="lin" valueType="num">
                                      <p:cBhvr>
                                        <p:cTn id="23" dur="1000" fill="hold"/>
                                        <p:tgtEl>
                                          <p:spTgt spid="90119"/>
                                        </p:tgtEl>
                                        <p:attrNameLst>
                                          <p:attrName>ppt_y</p:attrName>
                                        </p:attrNameLst>
                                      </p:cBhvr>
                                      <p:tavLst>
                                        <p:tav tm="0">
                                          <p:val>
                                            <p:strVal val="#ppt_y"/>
                                          </p:val>
                                        </p:tav>
                                        <p:tav tm="100000">
                                          <p:val>
                                            <p:strVal val="#ppt_y"/>
                                          </p:val>
                                        </p:tav>
                                      </p:tavLst>
                                    </p:anim>
                                    <p:animEffect transition="in" filter="wipe(right)" prLst="gradientSize: 0.1">
                                      <p:cBhvr>
                                        <p:cTn id="24" dur="1000"/>
                                        <p:tgtEl>
                                          <p:spTgt spid="9011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0120"/>
                                        </p:tgtEl>
                                        <p:attrNameLst>
                                          <p:attrName>style.visibility</p:attrName>
                                        </p:attrNameLst>
                                      </p:cBhvr>
                                      <p:to>
                                        <p:strVal val="visible"/>
                                      </p:to>
                                    </p:set>
                                    <p:animEffect transition="in" filter="circle(in)">
                                      <p:cBhvr>
                                        <p:cTn id="29" dur="1000"/>
                                        <p:tgtEl>
                                          <p:spTgt spid="90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P spid="90116" grpId="0" autoUpdateAnimBg="0"/>
      <p:bldP spid="90117" grpId="0" autoUpdateAnimBg="0"/>
      <p:bldP spid="90119" grpId="0" autoUpdateAnimBg="0"/>
      <p:bldP spid="90120"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bwMode="auto">
          <a:xfrm>
            <a:off x="179388" y="692150"/>
            <a:ext cx="8374062" cy="10080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例如采用串行进位方式，利用</a:t>
            </a:r>
            <a:r>
              <a:rPr lang="en-US" altLang="zh-CN" sz="2800">
                <a:solidFill>
                  <a:schemeClr val="tx1"/>
                </a:solidFill>
                <a:effectLst/>
                <a:latin typeface="Times New Roman" pitchFamily="18" charset="0"/>
                <a:ea typeface="楷体_GB2312" pitchFamily="49" charset="-122"/>
              </a:rPr>
              <a:t>74LS160</a:t>
            </a:r>
            <a:r>
              <a:rPr lang="zh-CN" altLang="en-US" sz="2800">
                <a:solidFill>
                  <a:schemeClr val="tx1"/>
                </a:solidFill>
                <a:effectLst/>
                <a:latin typeface="Times New Roman" pitchFamily="18" charset="0"/>
                <a:ea typeface="楷体_GB2312" pitchFamily="49" charset="-122"/>
              </a:rPr>
              <a:t>实现</a:t>
            </a:r>
            <a:r>
              <a:rPr lang="en-US" altLang="zh-CN" sz="2800">
                <a:solidFill>
                  <a:schemeClr val="tx1"/>
                </a:solidFill>
                <a:effectLst/>
                <a:latin typeface="Times New Roman" pitchFamily="18" charset="0"/>
                <a:ea typeface="楷体_GB2312" pitchFamily="49" charset="-122"/>
              </a:rPr>
              <a:t>100</a:t>
            </a:r>
            <a:r>
              <a:rPr lang="zh-CN" altLang="en-US" sz="2800">
                <a:solidFill>
                  <a:schemeClr val="tx1"/>
                </a:solidFill>
                <a:effectLst/>
                <a:latin typeface="Times New Roman" pitchFamily="18" charset="0"/>
                <a:ea typeface="楷体_GB2312" pitchFamily="49" charset="-122"/>
              </a:rPr>
              <a:t>进制计数器，其电路如图</a:t>
            </a:r>
            <a:r>
              <a:rPr lang="en-US" altLang="zh-CN" sz="2800">
                <a:solidFill>
                  <a:schemeClr val="tx1"/>
                </a:solidFill>
                <a:effectLst/>
                <a:latin typeface="Times New Roman" pitchFamily="18" charset="0"/>
                <a:ea typeface="楷体_GB2312" pitchFamily="49" charset="-122"/>
              </a:rPr>
              <a:t>6.3.29</a:t>
            </a:r>
            <a:r>
              <a:rPr lang="zh-CN" altLang="en-US" sz="2800">
                <a:solidFill>
                  <a:schemeClr val="tx1"/>
                </a:solidFill>
                <a:effectLst/>
                <a:latin typeface="Times New Roman" pitchFamily="18" charset="0"/>
                <a:ea typeface="楷体_GB2312" pitchFamily="49" charset="-122"/>
              </a:rPr>
              <a:t>所示。</a:t>
            </a:r>
          </a:p>
        </p:txBody>
      </p:sp>
      <p:sp>
        <p:nvSpPr>
          <p:cNvPr id="318468" name="Rectangle 4"/>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18473" name="Group 9"/>
          <p:cNvGrpSpPr>
            <a:grpSpLocks/>
          </p:cNvGrpSpPr>
          <p:nvPr/>
        </p:nvGrpSpPr>
        <p:grpSpPr bwMode="auto">
          <a:xfrm>
            <a:off x="250825" y="1844675"/>
            <a:ext cx="8496300" cy="2967038"/>
            <a:chOff x="204" y="1389"/>
            <a:chExt cx="5352" cy="1869"/>
          </a:xfrm>
        </p:grpSpPr>
        <p:pic>
          <p:nvPicPr>
            <p:cNvPr id="318470" name="Picture 6" descr="6-3-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1389"/>
              <a:ext cx="5352" cy="1524"/>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18472" name="Rectangle 8"/>
            <p:cNvSpPr>
              <a:spLocks noChangeArrowheads="1"/>
            </p:cNvSpPr>
            <p:nvPr/>
          </p:nvSpPr>
          <p:spPr bwMode="auto">
            <a:xfrm>
              <a:off x="2154" y="2931"/>
              <a:ext cx="14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图</a:t>
              </a:r>
              <a:r>
                <a:rPr lang="en-US" altLang="zh-CN"/>
                <a:t>6.3.29</a:t>
              </a:r>
            </a:p>
          </p:txBody>
        </p:sp>
      </p:grpSp>
      <p:sp>
        <p:nvSpPr>
          <p:cNvPr id="318474" name="Text Box 10"/>
          <p:cNvSpPr txBox="1">
            <a:spLocks noChangeArrowheads="1"/>
          </p:cNvSpPr>
          <p:nvPr/>
        </p:nvSpPr>
        <p:spPr bwMode="auto">
          <a:xfrm>
            <a:off x="323850" y="4652963"/>
            <a:ext cx="739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u="sng"/>
              <a:t>并行进位方式：</a:t>
            </a:r>
          </a:p>
        </p:txBody>
      </p:sp>
      <p:sp>
        <p:nvSpPr>
          <p:cNvPr id="318475" name="Text Box 11"/>
          <p:cNvSpPr txBox="1">
            <a:spLocks noChangeArrowheads="1"/>
          </p:cNvSpPr>
          <p:nvPr/>
        </p:nvSpPr>
        <p:spPr bwMode="auto">
          <a:xfrm>
            <a:off x="250825" y="5229225"/>
            <a:ext cx="8713788"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在并行进位方式中，以低位片的进位输出信号作为高位片的工作状态控制信号，两片的计数脉冲接在同一计数输入脉冲信号上。</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8466"/>
                                        </p:tgtEl>
                                        <p:attrNameLst>
                                          <p:attrName>style.visibility</p:attrName>
                                        </p:attrNameLst>
                                      </p:cBhvr>
                                      <p:to>
                                        <p:strVal val="visible"/>
                                      </p:to>
                                    </p:set>
                                    <p:animEffect transition="in" filter="box(in)">
                                      <p:cBhvr>
                                        <p:cTn id="7" dur="1000"/>
                                        <p:tgtEl>
                                          <p:spTgt spid="318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8473"/>
                                        </p:tgtEl>
                                        <p:attrNameLst>
                                          <p:attrName>style.visibility</p:attrName>
                                        </p:attrNameLst>
                                      </p:cBhvr>
                                      <p:to>
                                        <p:strVal val="visible"/>
                                      </p:to>
                                    </p:set>
                                    <p:animEffect transition="in" filter="dissolve">
                                      <p:cBhvr>
                                        <p:cTn id="12" dur="1000"/>
                                        <p:tgtEl>
                                          <p:spTgt spid="3184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318474"/>
                                        </p:tgtEl>
                                        <p:attrNameLst>
                                          <p:attrName>style.visibility</p:attrName>
                                        </p:attrNameLst>
                                      </p:cBhvr>
                                      <p:to>
                                        <p:strVal val="visible"/>
                                      </p:to>
                                    </p:set>
                                    <p:anim calcmode="lin" valueType="num">
                                      <p:cBhvr>
                                        <p:cTn id="17" dur="1000" fill="hold"/>
                                        <p:tgtEl>
                                          <p:spTgt spid="318474"/>
                                        </p:tgtEl>
                                        <p:attrNameLst>
                                          <p:attrName>ppt_x</p:attrName>
                                        </p:attrNameLst>
                                      </p:cBhvr>
                                      <p:tavLst>
                                        <p:tav tm="0">
                                          <p:val>
                                            <p:strVal val="#ppt_x-.2"/>
                                          </p:val>
                                        </p:tav>
                                        <p:tav tm="100000">
                                          <p:val>
                                            <p:strVal val="#ppt_x"/>
                                          </p:val>
                                        </p:tav>
                                      </p:tavLst>
                                    </p:anim>
                                    <p:anim calcmode="lin" valueType="num">
                                      <p:cBhvr>
                                        <p:cTn id="18" dur="1000" fill="hold"/>
                                        <p:tgtEl>
                                          <p:spTgt spid="318474"/>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184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18475"/>
                                        </p:tgtEl>
                                        <p:attrNameLst>
                                          <p:attrName>style.visibility</p:attrName>
                                        </p:attrNameLst>
                                      </p:cBhvr>
                                      <p:to>
                                        <p:strVal val="visible"/>
                                      </p:to>
                                    </p:set>
                                    <p:animEffect transition="in" filter="circle(in)">
                                      <p:cBhvr>
                                        <p:cTn id="24" dur="1000"/>
                                        <p:tgtEl>
                                          <p:spTgt spid="31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p:bldP spid="318474" grpId="0" autoUpdateAnimBg="0"/>
      <p:bldP spid="318475"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bwMode="auto">
          <a:xfrm>
            <a:off x="179388" y="549275"/>
            <a:ext cx="8640762" cy="9223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例如采用并行进位方式，利用</a:t>
            </a:r>
            <a:r>
              <a:rPr lang="en-US" altLang="zh-CN" sz="2800">
                <a:solidFill>
                  <a:schemeClr val="tx1"/>
                </a:solidFill>
                <a:effectLst/>
                <a:latin typeface="Times New Roman" pitchFamily="18" charset="0"/>
                <a:ea typeface="楷体_GB2312" pitchFamily="49" charset="-122"/>
              </a:rPr>
              <a:t>74LS160</a:t>
            </a:r>
            <a:r>
              <a:rPr lang="zh-CN" altLang="en-US" sz="2800">
                <a:solidFill>
                  <a:schemeClr val="tx1"/>
                </a:solidFill>
                <a:effectLst/>
                <a:latin typeface="Times New Roman" pitchFamily="18" charset="0"/>
                <a:ea typeface="楷体_GB2312" pitchFamily="49" charset="-122"/>
              </a:rPr>
              <a:t>实现</a:t>
            </a:r>
            <a:r>
              <a:rPr lang="en-US" altLang="zh-CN" sz="2800">
                <a:solidFill>
                  <a:schemeClr val="tx1"/>
                </a:solidFill>
                <a:effectLst/>
                <a:latin typeface="Times New Roman" pitchFamily="18" charset="0"/>
                <a:ea typeface="楷体_GB2312" pitchFamily="49" charset="-122"/>
              </a:rPr>
              <a:t>100</a:t>
            </a:r>
            <a:r>
              <a:rPr lang="zh-CN" altLang="en-US" sz="2800">
                <a:solidFill>
                  <a:schemeClr val="tx1"/>
                </a:solidFill>
                <a:effectLst/>
                <a:latin typeface="Times New Roman" pitchFamily="18" charset="0"/>
                <a:ea typeface="楷体_GB2312" pitchFamily="49" charset="-122"/>
              </a:rPr>
              <a:t>进制计数器，其电路如图</a:t>
            </a:r>
            <a:r>
              <a:rPr lang="en-US" altLang="zh-CN" sz="2800">
                <a:solidFill>
                  <a:schemeClr val="tx1"/>
                </a:solidFill>
                <a:effectLst/>
                <a:latin typeface="Times New Roman" pitchFamily="18" charset="0"/>
                <a:ea typeface="楷体_GB2312" pitchFamily="49" charset="-122"/>
              </a:rPr>
              <a:t>6.3.30</a:t>
            </a:r>
            <a:r>
              <a:rPr lang="zh-CN" altLang="en-US" sz="2800">
                <a:solidFill>
                  <a:schemeClr val="tx1"/>
                </a:solidFill>
                <a:effectLst/>
                <a:latin typeface="Times New Roman" pitchFamily="18" charset="0"/>
                <a:ea typeface="楷体_GB2312" pitchFamily="49" charset="-122"/>
              </a:rPr>
              <a:t>所示。</a:t>
            </a:r>
          </a:p>
        </p:txBody>
      </p:sp>
      <p:sp>
        <p:nvSpPr>
          <p:cNvPr id="319492" name="Rectangle 4"/>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19497" name="Group 9"/>
          <p:cNvGrpSpPr>
            <a:grpSpLocks/>
          </p:cNvGrpSpPr>
          <p:nvPr/>
        </p:nvGrpSpPr>
        <p:grpSpPr bwMode="auto">
          <a:xfrm>
            <a:off x="323850" y="1557338"/>
            <a:ext cx="8497888" cy="3327400"/>
            <a:chOff x="204" y="1071"/>
            <a:chExt cx="5353" cy="2096"/>
          </a:xfrm>
        </p:grpSpPr>
        <p:pic>
          <p:nvPicPr>
            <p:cNvPr id="319494" name="Picture 6" descr="6-3-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1071"/>
              <a:ext cx="5353" cy="1723"/>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19496" name="Rectangle 8"/>
            <p:cNvSpPr>
              <a:spLocks noChangeArrowheads="1"/>
            </p:cNvSpPr>
            <p:nvPr/>
          </p:nvSpPr>
          <p:spPr bwMode="auto">
            <a:xfrm>
              <a:off x="2245" y="2840"/>
              <a:ext cx="14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图</a:t>
              </a:r>
              <a:r>
                <a:rPr lang="en-US" altLang="zh-CN"/>
                <a:t>6.3.30</a:t>
              </a:r>
            </a:p>
          </p:txBody>
        </p:sp>
      </p:grpSp>
      <p:sp>
        <p:nvSpPr>
          <p:cNvPr id="319498" name="Text Box 10"/>
          <p:cNvSpPr txBox="1">
            <a:spLocks noChangeArrowheads="1"/>
          </p:cNvSpPr>
          <p:nvPr/>
        </p:nvSpPr>
        <p:spPr bwMode="auto">
          <a:xfrm>
            <a:off x="323850" y="4868863"/>
            <a:ext cx="8610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a. </a:t>
            </a:r>
            <a:r>
              <a:rPr kumimoji="1" lang="zh-CN" altLang="en-US"/>
              <a:t>若要实现的</a:t>
            </a:r>
            <a:r>
              <a:rPr kumimoji="1" lang="en-US" altLang="zh-CN"/>
              <a:t>M</a:t>
            </a:r>
            <a:r>
              <a:rPr kumimoji="1" lang="zh-CN" altLang="en-US"/>
              <a:t>进制可分解成两个小于</a:t>
            </a:r>
            <a:r>
              <a:rPr kumimoji="1" lang="en-US" altLang="zh-CN"/>
              <a:t>N</a:t>
            </a:r>
            <a:r>
              <a:rPr kumimoji="1" lang="zh-CN" altLang="en-US"/>
              <a:t>的因数相乘，即</a:t>
            </a:r>
            <a:r>
              <a:rPr kumimoji="1" lang="en-US" altLang="zh-CN"/>
              <a:t>M</a:t>
            </a:r>
            <a:r>
              <a:rPr kumimoji="1" lang="zh-CN" altLang="en-US"/>
              <a:t>＝</a:t>
            </a:r>
            <a:r>
              <a:rPr kumimoji="1" lang="en-US" altLang="zh-CN"/>
              <a:t>N</a:t>
            </a:r>
            <a:r>
              <a:rPr kumimoji="1" lang="en-US" altLang="zh-CN" baseline="-25000"/>
              <a:t>1</a:t>
            </a:r>
            <a:r>
              <a:rPr kumimoji="1" lang="en-US" altLang="zh-CN"/>
              <a:t>×N</a:t>
            </a:r>
            <a:r>
              <a:rPr kumimoji="1" lang="en-US" altLang="zh-CN" baseline="-25000"/>
              <a:t>2</a:t>
            </a:r>
            <a:r>
              <a:rPr kumimoji="1" lang="en-US" altLang="zh-CN"/>
              <a:t>,</a:t>
            </a:r>
            <a:r>
              <a:rPr kumimoji="1" lang="zh-CN" altLang="en-US"/>
              <a:t>则先将</a:t>
            </a:r>
            <a:r>
              <a:rPr kumimoji="1" lang="en-US" altLang="zh-CN"/>
              <a:t>N</a:t>
            </a:r>
            <a:r>
              <a:rPr kumimoji="1" lang="zh-CN" altLang="en-US"/>
              <a:t>进制计数器接成</a:t>
            </a:r>
            <a:r>
              <a:rPr kumimoji="1" lang="en-US" altLang="zh-CN"/>
              <a:t>N</a:t>
            </a:r>
            <a:r>
              <a:rPr kumimoji="1" lang="en-US" altLang="zh-CN" baseline="-25000"/>
              <a:t>1</a:t>
            </a:r>
            <a:r>
              <a:rPr kumimoji="1" lang="zh-CN" altLang="en-US"/>
              <a:t>进制计数器和</a:t>
            </a:r>
            <a:r>
              <a:rPr kumimoji="1" lang="en-US" altLang="zh-CN"/>
              <a:t>N</a:t>
            </a:r>
            <a:r>
              <a:rPr kumimoji="1" lang="en-US" altLang="zh-CN" baseline="-25000"/>
              <a:t>2</a:t>
            </a:r>
            <a:r>
              <a:rPr kumimoji="1" lang="zh-CN" altLang="en-US"/>
              <a:t>进制计数器，再采用串行进位或并行进位方式将两个计数器连接起来，构成</a:t>
            </a:r>
            <a:r>
              <a:rPr kumimoji="1" lang="en-US" altLang="zh-CN"/>
              <a:t>M</a:t>
            </a:r>
            <a:r>
              <a:rPr kumimoji="1" lang="zh-CN" altLang="en-US"/>
              <a:t>进制计数器。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9490"/>
                                        </p:tgtEl>
                                        <p:attrNameLst>
                                          <p:attrName>style.visibility</p:attrName>
                                        </p:attrNameLst>
                                      </p:cBhvr>
                                      <p:to>
                                        <p:strVal val="visible"/>
                                      </p:to>
                                    </p:set>
                                    <p:animEffect transition="in" filter="box(in)">
                                      <p:cBhvr>
                                        <p:cTn id="7" dur="1000"/>
                                        <p:tgtEl>
                                          <p:spTgt spid="319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9497"/>
                                        </p:tgtEl>
                                        <p:attrNameLst>
                                          <p:attrName>style.visibility</p:attrName>
                                        </p:attrNameLst>
                                      </p:cBhvr>
                                      <p:to>
                                        <p:strVal val="visible"/>
                                      </p:to>
                                    </p:set>
                                    <p:animEffect transition="in" filter="dissolve">
                                      <p:cBhvr>
                                        <p:cTn id="12" dur="1000"/>
                                        <p:tgtEl>
                                          <p:spTgt spid="3194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19498"/>
                                        </p:tgtEl>
                                        <p:attrNameLst>
                                          <p:attrName>style.visibility</p:attrName>
                                        </p:attrNameLst>
                                      </p:cBhvr>
                                      <p:to>
                                        <p:strVal val="visible"/>
                                      </p:to>
                                    </p:set>
                                    <p:animEffect transition="in" filter="circle(in)">
                                      <p:cBhvr>
                                        <p:cTn id="17" dur="1000"/>
                                        <p:tgtEl>
                                          <p:spTgt spid="319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0" grpId="0"/>
      <p:bldP spid="319498"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bwMode="auto">
          <a:xfrm>
            <a:off x="179388" y="620713"/>
            <a:ext cx="8713787" cy="9223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kumimoji="1" lang="zh-CN" altLang="en-US" sz="2800">
                <a:solidFill>
                  <a:schemeClr val="tx1"/>
                </a:solidFill>
                <a:effectLst/>
                <a:latin typeface="Times New Roman" pitchFamily="18" charset="0"/>
                <a:ea typeface="楷体_GB2312" pitchFamily="49" charset="-122"/>
              </a:rPr>
              <a:t>例</a:t>
            </a:r>
            <a:r>
              <a:rPr kumimoji="1" lang="en-US" altLang="zh-CN" sz="2800">
                <a:solidFill>
                  <a:schemeClr val="tx1"/>
                </a:solidFill>
                <a:effectLst/>
                <a:latin typeface="Times New Roman" pitchFamily="18" charset="0"/>
                <a:ea typeface="楷体_GB2312" pitchFamily="49" charset="-122"/>
              </a:rPr>
              <a:t>6.3.6 </a:t>
            </a:r>
            <a:r>
              <a:rPr kumimoji="1" lang="zh-CN" altLang="en-US" sz="2800">
                <a:solidFill>
                  <a:schemeClr val="tx1"/>
                </a:solidFill>
                <a:effectLst/>
                <a:latin typeface="Times New Roman" pitchFamily="18" charset="0"/>
                <a:ea typeface="楷体_GB2312" pitchFamily="49" charset="-122"/>
              </a:rPr>
              <a:t>试利用串行进位方式由</a:t>
            </a:r>
            <a:r>
              <a:rPr kumimoji="1" lang="en-US" altLang="zh-CN" sz="2800">
                <a:solidFill>
                  <a:schemeClr val="tx1"/>
                </a:solidFill>
                <a:effectLst/>
                <a:latin typeface="Times New Roman" pitchFamily="18" charset="0"/>
                <a:ea typeface="楷体_GB2312" pitchFamily="49" charset="-122"/>
              </a:rPr>
              <a:t>74LS160</a:t>
            </a:r>
            <a:r>
              <a:rPr kumimoji="1" lang="zh-CN" altLang="en-US" sz="2800">
                <a:solidFill>
                  <a:schemeClr val="tx1"/>
                </a:solidFill>
                <a:effectLst/>
                <a:latin typeface="Times New Roman" pitchFamily="18" charset="0"/>
                <a:ea typeface="楷体_GB2312" pitchFamily="49" charset="-122"/>
              </a:rPr>
              <a:t>构成</a:t>
            </a:r>
            <a:r>
              <a:rPr kumimoji="1" lang="en-US" altLang="zh-CN" sz="2800">
                <a:solidFill>
                  <a:schemeClr val="tx1"/>
                </a:solidFill>
                <a:effectLst/>
                <a:latin typeface="Times New Roman" pitchFamily="18" charset="0"/>
                <a:ea typeface="楷体_GB2312" pitchFamily="49" charset="-122"/>
              </a:rPr>
              <a:t>24</a:t>
            </a:r>
            <a:r>
              <a:rPr kumimoji="1" lang="zh-CN" altLang="en-US" sz="2800">
                <a:solidFill>
                  <a:schemeClr val="tx1"/>
                </a:solidFill>
                <a:effectLst/>
                <a:latin typeface="Times New Roman" pitchFamily="18" charset="0"/>
                <a:ea typeface="楷体_GB2312" pitchFamily="49" charset="-122"/>
              </a:rPr>
              <a:t>进制加法计数器</a:t>
            </a:r>
          </a:p>
        </p:txBody>
      </p:sp>
      <p:sp>
        <p:nvSpPr>
          <p:cNvPr id="317446" name="Rectangle 6"/>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317447" name="Rectangle 7"/>
          <p:cNvSpPr>
            <a:spLocks noChangeArrowheads="1"/>
          </p:cNvSpPr>
          <p:nvPr/>
        </p:nvSpPr>
        <p:spPr bwMode="auto">
          <a:xfrm>
            <a:off x="179388" y="1700213"/>
            <a:ext cx="87852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解：</a:t>
            </a:r>
            <a:r>
              <a:rPr kumimoji="1" lang="en-US" altLang="zh-CN"/>
              <a:t>24</a:t>
            </a:r>
            <a:r>
              <a:rPr kumimoji="1" lang="zh-CN" altLang="en-US"/>
              <a:t>可分解成</a:t>
            </a:r>
            <a:r>
              <a:rPr kumimoji="1" lang="en-US" altLang="zh-CN"/>
              <a:t>4×6</a:t>
            </a:r>
            <a:r>
              <a:rPr kumimoji="1" lang="zh-CN" altLang="en-US"/>
              <a:t>（或者</a:t>
            </a:r>
            <a:r>
              <a:rPr kumimoji="1" lang="en-US" altLang="zh-CN"/>
              <a:t>3×8</a:t>
            </a:r>
            <a:r>
              <a:rPr kumimoji="1" lang="zh-CN" altLang="en-US"/>
              <a:t>、</a:t>
            </a:r>
            <a:r>
              <a:rPr kumimoji="1" lang="en-US" altLang="zh-CN"/>
              <a:t>2×12)</a:t>
            </a:r>
            <a:r>
              <a:rPr kumimoji="1" lang="zh-CN" altLang="en-US"/>
              <a:t>，则先将两片</a:t>
            </a:r>
            <a:r>
              <a:rPr kumimoji="1" lang="en-US" altLang="zh-CN"/>
              <a:t>74LS160</a:t>
            </a:r>
            <a:r>
              <a:rPr kumimoji="1" lang="zh-CN" altLang="en-US"/>
              <a:t>构成</a:t>
            </a:r>
            <a:r>
              <a:rPr kumimoji="1" lang="en-US" altLang="zh-CN"/>
              <a:t>4</a:t>
            </a:r>
            <a:r>
              <a:rPr kumimoji="1" lang="zh-CN" altLang="en-US"/>
              <a:t>进制和</a:t>
            </a:r>
            <a:r>
              <a:rPr kumimoji="1" lang="en-US" altLang="zh-CN"/>
              <a:t>6</a:t>
            </a:r>
            <a:r>
              <a:rPr kumimoji="1" lang="zh-CN" altLang="en-US"/>
              <a:t>进制计数器，再连接，其实现电路如图</a:t>
            </a:r>
            <a:r>
              <a:rPr kumimoji="1" lang="en-US" altLang="zh-CN"/>
              <a:t>6.3.31</a:t>
            </a:r>
            <a:r>
              <a:rPr kumimoji="1" lang="zh-CN" altLang="en-US"/>
              <a:t>所示。</a:t>
            </a:r>
            <a:endParaRPr lang="zh-CN" altLang="en-US"/>
          </a:p>
        </p:txBody>
      </p:sp>
      <p:graphicFrame>
        <p:nvGraphicFramePr>
          <p:cNvPr id="317449" name="Object 9"/>
          <p:cNvGraphicFramePr>
            <a:graphicFrameLocks noChangeAspect="1"/>
          </p:cNvGraphicFramePr>
          <p:nvPr/>
        </p:nvGraphicFramePr>
        <p:xfrm>
          <a:off x="0" y="3284538"/>
          <a:ext cx="9144000" cy="3073400"/>
        </p:xfrm>
        <a:graphic>
          <a:graphicData uri="http://schemas.openxmlformats.org/presentationml/2006/ole">
            <mc:AlternateContent xmlns:mc="http://schemas.openxmlformats.org/markup-compatibility/2006">
              <mc:Choice xmlns:v="urn:schemas-microsoft-com:vml" Requires="v">
                <p:oleObj spid="_x0000_s317450" name="Visio" r:id="rId4" imgW="4293413" imgH="1488034" progId="Visio.Drawing.11">
                  <p:embed/>
                </p:oleObj>
              </mc:Choice>
              <mc:Fallback>
                <p:oleObj name="Visio" r:id="rId4" imgW="4293413" imgH="1488034"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r="2063" b="4964"/>
                      <a:stretch>
                        <a:fillRect/>
                      </a:stretch>
                    </p:blipFill>
                    <p:spPr bwMode="auto">
                      <a:xfrm>
                        <a:off x="0" y="3284538"/>
                        <a:ext cx="9144000" cy="3073400"/>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7442"/>
                                        </p:tgtEl>
                                        <p:attrNameLst>
                                          <p:attrName>style.visibility</p:attrName>
                                        </p:attrNameLst>
                                      </p:cBhvr>
                                      <p:to>
                                        <p:strVal val="visible"/>
                                      </p:to>
                                    </p:set>
                                    <p:animEffect transition="in" filter="box(in)">
                                      <p:cBhvr>
                                        <p:cTn id="7" dur="1000"/>
                                        <p:tgtEl>
                                          <p:spTgt spid="317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1" nodeType="clickEffect">
                                  <p:stCondLst>
                                    <p:cond delay="0"/>
                                  </p:stCondLst>
                                  <p:childTnLst>
                                    <p:set>
                                      <p:cBhvr>
                                        <p:cTn id="11" dur="1" fill="hold">
                                          <p:stCondLst>
                                            <p:cond delay="0"/>
                                          </p:stCondLst>
                                        </p:cTn>
                                        <p:tgtEl>
                                          <p:spTgt spid="317447"/>
                                        </p:tgtEl>
                                        <p:attrNameLst>
                                          <p:attrName>style.visibility</p:attrName>
                                        </p:attrNameLst>
                                      </p:cBhvr>
                                      <p:to>
                                        <p:strVal val="visible"/>
                                      </p:to>
                                    </p:set>
                                    <p:animEffect transition="in" filter="circle(in)">
                                      <p:cBhvr>
                                        <p:cTn id="12" dur="1000"/>
                                        <p:tgtEl>
                                          <p:spTgt spid="3174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17449"/>
                                        </p:tgtEl>
                                        <p:attrNameLst>
                                          <p:attrName>style.visibility</p:attrName>
                                        </p:attrNameLst>
                                      </p:cBhvr>
                                      <p:to>
                                        <p:strVal val="visible"/>
                                      </p:to>
                                    </p:set>
                                    <p:animEffect transition="in" filter="dissolve">
                                      <p:cBhvr>
                                        <p:cTn id="17" dur="1000"/>
                                        <p:tgtEl>
                                          <p:spTgt spid="317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2" grpId="0"/>
      <p:bldP spid="317447" grpId="1"/>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ChangeArrowheads="1"/>
          </p:cNvSpPr>
          <p:nvPr>
            <p:ph type="title"/>
          </p:nvPr>
        </p:nvSpPr>
        <p:spPr bwMode="auto">
          <a:xfrm>
            <a:off x="250825" y="620713"/>
            <a:ext cx="8713788" cy="10810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6.3.7  </a:t>
            </a:r>
            <a:r>
              <a:rPr lang="zh-CN" altLang="en-US" sz="2800">
                <a:solidFill>
                  <a:schemeClr val="tx1"/>
                </a:solidFill>
                <a:effectLst/>
                <a:latin typeface="Times New Roman" pitchFamily="18" charset="0"/>
                <a:ea typeface="楷体_GB2312" pitchFamily="49" charset="-122"/>
              </a:rPr>
              <a:t>试利用并行进位方式由</a:t>
            </a:r>
            <a:r>
              <a:rPr lang="en-US" altLang="zh-CN" sz="2800">
                <a:solidFill>
                  <a:schemeClr val="tx1"/>
                </a:solidFill>
                <a:effectLst/>
                <a:latin typeface="Times New Roman" pitchFamily="18" charset="0"/>
                <a:ea typeface="楷体_GB2312" pitchFamily="49" charset="-122"/>
              </a:rPr>
              <a:t>74LS161</a:t>
            </a:r>
            <a:r>
              <a:rPr lang="zh-CN" altLang="en-US" sz="2800">
                <a:solidFill>
                  <a:schemeClr val="tx1"/>
                </a:solidFill>
                <a:effectLst/>
                <a:latin typeface="Times New Roman" pitchFamily="18" charset="0"/>
                <a:ea typeface="楷体_GB2312" pitchFamily="49" charset="-122"/>
              </a:rPr>
              <a:t>构成</a:t>
            </a:r>
            <a:r>
              <a:rPr lang="en-US" altLang="zh-CN" sz="2800">
                <a:solidFill>
                  <a:schemeClr val="tx1"/>
                </a:solidFill>
                <a:effectLst/>
                <a:latin typeface="Times New Roman" pitchFamily="18" charset="0"/>
                <a:ea typeface="楷体_GB2312" pitchFamily="49" charset="-122"/>
              </a:rPr>
              <a:t>32</a:t>
            </a:r>
            <a:r>
              <a:rPr lang="zh-CN" altLang="en-US" sz="2800">
                <a:solidFill>
                  <a:schemeClr val="tx1"/>
                </a:solidFill>
                <a:effectLst/>
                <a:latin typeface="Times New Roman" pitchFamily="18" charset="0"/>
                <a:ea typeface="楷体_GB2312" pitchFamily="49" charset="-122"/>
              </a:rPr>
              <a:t>进制加法计数器。</a:t>
            </a:r>
          </a:p>
        </p:txBody>
      </p:sp>
      <p:sp>
        <p:nvSpPr>
          <p:cNvPr id="92164" name="Text Box 4"/>
          <p:cNvSpPr txBox="1">
            <a:spLocks noChangeArrowheads="1"/>
          </p:cNvSpPr>
          <p:nvPr/>
        </p:nvSpPr>
        <p:spPr bwMode="auto">
          <a:xfrm>
            <a:off x="250825" y="1700213"/>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解：可将</a:t>
            </a:r>
            <a:r>
              <a:rPr kumimoji="1" lang="en-US" altLang="zh-CN"/>
              <a:t>32</a:t>
            </a:r>
            <a:r>
              <a:rPr kumimoji="1" lang="zh-CN" altLang="en-US"/>
              <a:t>分成</a:t>
            </a:r>
            <a:r>
              <a:rPr kumimoji="1" lang="en-US" altLang="zh-CN"/>
              <a:t>16×2(</a:t>
            </a:r>
            <a:r>
              <a:rPr kumimoji="1" lang="zh-CN" altLang="en-US"/>
              <a:t>或</a:t>
            </a:r>
            <a:r>
              <a:rPr kumimoji="1" lang="en-US" altLang="zh-CN"/>
              <a:t>8×4)</a:t>
            </a:r>
            <a:r>
              <a:rPr kumimoji="1" lang="zh-CN" altLang="en-US"/>
              <a:t>，则电路如图</a:t>
            </a:r>
            <a:r>
              <a:rPr kumimoji="1" lang="en-US" altLang="zh-CN"/>
              <a:t>6.3.32</a:t>
            </a:r>
            <a:r>
              <a:rPr kumimoji="1" lang="zh-CN" altLang="en-US"/>
              <a:t>所示。</a:t>
            </a:r>
          </a:p>
        </p:txBody>
      </p:sp>
      <p:graphicFrame>
        <p:nvGraphicFramePr>
          <p:cNvPr id="92165" name="Object 5"/>
          <p:cNvGraphicFramePr>
            <a:graphicFrameLocks noChangeAspect="1"/>
          </p:cNvGraphicFramePr>
          <p:nvPr/>
        </p:nvGraphicFramePr>
        <p:xfrm>
          <a:off x="0" y="2852738"/>
          <a:ext cx="9144000" cy="3624262"/>
        </p:xfrm>
        <a:graphic>
          <a:graphicData uri="http://schemas.openxmlformats.org/presentationml/2006/ole">
            <mc:AlternateContent xmlns:mc="http://schemas.openxmlformats.org/markup-compatibility/2006">
              <mc:Choice xmlns:v="urn:schemas-microsoft-com:vml" Requires="v">
                <p:oleObj spid="_x0000_s92169" name="Visio" r:id="rId4" imgW="4071823" imgH="1424635" progId="Visio.Drawing.11">
                  <p:embed/>
                </p:oleObj>
              </mc:Choice>
              <mc:Fallback>
                <p:oleObj name="Visio" r:id="rId4" imgW="4071823" imgH="1424635"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5266" r="6480"/>
                      <a:stretch>
                        <a:fillRect/>
                      </a:stretch>
                    </p:blipFill>
                    <p:spPr bwMode="auto">
                      <a:xfrm>
                        <a:off x="0" y="2852738"/>
                        <a:ext cx="9144000" cy="3624262"/>
                      </a:xfrm>
                      <a:prstGeom prst="rect">
                        <a:avLst/>
                      </a:prstGeom>
                      <a:solidFill>
                        <a:schemeClr val="tx1"/>
                      </a:solidFill>
                      <a:ln w="57150" cap="sq"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8" name="Rectangle 8"/>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box(in)">
                                      <p:cBhvr>
                                        <p:cTn id="7" dur="1000"/>
                                        <p:tgtEl>
                                          <p:spTgt spid="921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circle(in)">
                                      <p:cBhvr>
                                        <p:cTn id="12" dur="1000"/>
                                        <p:tgtEl>
                                          <p:spTgt spid="921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2165"/>
                                        </p:tgtEl>
                                        <p:attrNameLst>
                                          <p:attrName>style.visibility</p:attrName>
                                        </p:attrNameLst>
                                      </p:cBhvr>
                                      <p:to>
                                        <p:strVal val="visible"/>
                                      </p:to>
                                    </p:set>
                                    <p:animEffect transition="in" filter="dissolve">
                                      <p:cBhvr>
                                        <p:cTn id="17" dur="1000"/>
                                        <p:tgtEl>
                                          <p:spTgt spid="92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P spid="92164"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bwMode="auto">
          <a:xfrm>
            <a:off x="179388" y="620713"/>
            <a:ext cx="8713787" cy="10795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a:solidFill>
                  <a:schemeClr val="tx1"/>
                </a:solidFill>
                <a:effectLst/>
                <a:latin typeface="Times New Roman" pitchFamily="18" charset="0"/>
                <a:ea typeface="楷体_GB2312" pitchFamily="49" charset="-122"/>
              </a:rPr>
              <a:t>b.</a:t>
            </a:r>
            <a:r>
              <a:rPr kumimoji="1" lang="zh-CN" altLang="en-US" sz="2800">
                <a:solidFill>
                  <a:schemeClr val="tx1"/>
                </a:solidFill>
                <a:effectLst/>
                <a:latin typeface="Times New Roman" pitchFamily="18" charset="0"/>
                <a:ea typeface="楷体_GB2312" pitchFamily="49" charset="-122"/>
              </a:rPr>
              <a:t>若要实现的</a:t>
            </a:r>
            <a:r>
              <a:rPr kumimoji="1" lang="en-US" altLang="zh-CN" sz="2800">
                <a:solidFill>
                  <a:schemeClr val="tx1"/>
                </a:solidFill>
                <a:effectLst/>
                <a:latin typeface="Times New Roman" pitchFamily="18" charset="0"/>
                <a:ea typeface="楷体_GB2312" pitchFamily="49" charset="-122"/>
              </a:rPr>
              <a:t>M</a:t>
            </a:r>
            <a:r>
              <a:rPr kumimoji="1" lang="zh-CN" altLang="en-US" sz="2800">
                <a:solidFill>
                  <a:schemeClr val="tx1"/>
                </a:solidFill>
                <a:effectLst/>
                <a:latin typeface="Times New Roman" pitchFamily="18" charset="0"/>
                <a:ea typeface="楷体_GB2312" pitchFamily="49" charset="-122"/>
              </a:rPr>
              <a:t>进制（如</a:t>
            </a:r>
            <a:r>
              <a:rPr kumimoji="1" lang="en-US" altLang="zh-CN" sz="2800">
                <a:solidFill>
                  <a:schemeClr val="tx1"/>
                </a:solidFill>
                <a:effectLst/>
                <a:latin typeface="Times New Roman" pitchFamily="18" charset="0"/>
                <a:ea typeface="楷体_GB2312" pitchFamily="49" charset="-122"/>
              </a:rPr>
              <a:t>31</a:t>
            </a:r>
            <a:r>
              <a:rPr kumimoji="1" lang="zh-CN" altLang="en-US" sz="2800">
                <a:solidFill>
                  <a:schemeClr val="tx1"/>
                </a:solidFill>
                <a:effectLst/>
                <a:latin typeface="Times New Roman" pitchFamily="18" charset="0"/>
                <a:ea typeface="楷体_GB2312" pitchFamily="49" charset="-122"/>
              </a:rPr>
              <a:t>进制）不可分解成两个小于</a:t>
            </a:r>
            <a:r>
              <a:rPr kumimoji="1" lang="en-US" altLang="zh-CN" sz="2800">
                <a:solidFill>
                  <a:schemeClr val="tx1"/>
                </a:solidFill>
                <a:effectLst/>
                <a:latin typeface="Times New Roman" pitchFamily="18" charset="0"/>
                <a:ea typeface="楷体_GB2312" pitchFamily="49" charset="-122"/>
              </a:rPr>
              <a:t>N</a:t>
            </a:r>
            <a:r>
              <a:rPr kumimoji="1" lang="zh-CN" altLang="en-US" sz="2800">
                <a:solidFill>
                  <a:schemeClr val="tx1"/>
                </a:solidFill>
                <a:effectLst/>
                <a:latin typeface="Times New Roman" pitchFamily="18" charset="0"/>
                <a:ea typeface="楷体_GB2312" pitchFamily="49" charset="-122"/>
              </a:rPr>
              <a:t>的因数相乘，则要采用整体置零法或整体置数法构成</a:t>
            </a:r>
          </a:p>
        </p:txBody>
      </p:sp>
      <p:sp>
        <p:nvSpPr>
          <p:cNvPr id="321540" name="Rectangle 4"/>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321541" name="Rectangle 5"/>
          <p:cNvSpPr>
            <a:spLocks noChangeArrowheads="1"/>
          </p:cNvSpPr>
          <p:nvPr/>
        </p:nvSpPr>
        <p:spPr bwMode="auto">
          <a:xfrm>
            <a:off x="179388" y="1628775"/>
            <a:ext cx="8229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u="sng"/>
              <a:t>（</a:t>
            </a:r>
            <a:r>
              <a:rPr kumimoji="1" lang="en-US" altLang="zh-CN" u="sng"/>
              <a:t>2)</a:t>
            </a:r>
            <a:r>
              <a:rPr kumimoji="1" lang="zh-CN" altLang="en-US" u="sng"/>
              <a:t>整体置零方式和整体置数方式</a:t>
            </a:r>
          </a:p>
        </p:txBody>
      </p:sp>
      <p:sp>
        <p:nvSpPr>
          <p:cNvPr id="321542" name="Text Box 6"/>
          <p:cNvSpPr txBox="1">
            <a:spLocks noChangeArrowheads="1"/>
          </p:cNvSpPr>
          <p:nvPr/>
        </p:nvSpPr>
        <p:spPr bwMode="auto">
          <a:xfrm>
            <a:off x="179388" y="2205038"/>
            <a:ext cx="871378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首先将两片</a:t>
            </a:r>
            <a:r>
              <a:rPr kumimoji="1" lang="en-US" altLang="zh-CN"/>
              <a:t>N</a:t>
            </a:r>
            <a:r>
              <a:rPr kumimoji="1" lang="zh-CN" altLang="en-US"/>
              <a:t>进制计数器按串行进位方式或并行进位方式联成</a:t>
            </a:r>
            <a:r>
              <a:rPr kumimoji="1" lang="en-US" altLang="zh-CN"/>
              <a:t>N×N &gt; M </a:t>
            </a:r>
            <a:r>
              <a:rPr kumimoji="1" lang="zh-CN" altLang="en-US"/>
              <a:t>进制计数器，再按照</a:t>
            </a:r>
            <a:r>
              <a:rPr kumimoji="1" lang="en-US" altLang="zh-CN"/>
              <a:t>N&lt;M</a:t>
            </a:r>
            <a:r>
              <a:rPr kumimoji="1" lang="zh-CN" altLang="en-US"/>
              <a:t>的置零法和置数法构成</a:t>
            </a:r>
            <a:r>
              <a:rPr kumimoji="1" lang="en-US" altLang="zh-CN"/>
              <a:t>M</a:t>
            </a:r>
            <a:r>
              <a:rPr kumimoji="1" lang="zh-CN" altLang="en-US"/>
              <a:t>进制计数器。此方法适合任何</a:t>
            </a:r>
            <a:r>
              <a:rPr kumimoji="1" lang="en-US" altLang="zh-CN"/>
              <a:t>M</a:t>
            </a:r>
            <a:r>
              <a:rPr kumimoji="1" lang="zh-CN" altLang="en-US"/>
              <a:t>进制（可分解和不可分解）计数器的构成。</a:t>
            </a:r>
          </a:p>
        </p:txBody>
      </p:sp>
      <p:sp>
        <p:nvSpPr>
          <p:cNvPr id="321543" name="Text Box 7"/>
          <p:cNvSpPr txBox="1">
            <a:spLocks noChangeArrowheads="1"/>
          </p:cNvSpPr>
          <p:nvPr/>
        </p:nvSpPr>
        <p:spPr bwMode="auto">
          <a:xfrm>
            <a:off x="250825" y="4437063"/>
            <a:ext cx="8424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例</a:t>
            </a:r>
            <a:r>
              <a:rPr lang="en-US" altLang="zh-CN"/>
              <a:t>6.3.8 </a:t>
            </a:r>
            <a:r>
              <a:rPr lang="zh-CN" altLang="en-US"/>
              <a:t>利用</a:t>
            </a:r>
            <a:r>
              <a:rPr lang="en-US" altLang="zh-CN"/>
              <a:t>74LS160</a:t>
            </a:r>
            <a:r>
              <a:rPr lang="zh-CN" altLang="en-US"/>
              <a:t>接成</a:t>
            </a:r>
            <a:r>
              <a:rPr lang="en-US" altLang="zh-CN"/>
              <a:t>29</a:t>
            </a:r>
            <a:r>
              <a:rPr lang="zh-CN" altLang="en-US"/>
              <a:t>进制计数器。</a:t>
            </a:r>
          </a:p>
        </p:txBody>
      </p:sp>
      <p:sp>
        <p:nvSpPr>
          <p:cNvPr id="321544" name="Text Box 8"/>
          <p:cNvSpPr txBox="1">
            <a:spLocks noChangeArrowheads="1"/>
          </p:cNvSpPr>
          <p:nvPr/>
        </p:nvSpPr>
        <p:spPr bwMode="auto">
          <a:xfrm>
            <a:off x="179388" y="5013325"/>
            <a:ext cx="87852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解：采用整体置零法的实现电路如图</a:t>
            </a:r>
            <a:r>
              <a:rPr lang="en-US" altLang="zh-CN"/>
              <a:t>6.3.33(a)</a:t>
            </a:r>
            <a:r>
              <a:rPr lang="zh-CN" altLang="en-US"/>
              <a:t>所示，采用整体置数法的实现电路如图</a:t>
            </a:r>
            <a:r>
              <a:rPr lang="en-US" altLang="zh-CN"/>
              <a:t>6.3.33(b)</a:t>
            </a:r>
            <a:r>
              <a:rPr lang="zh-CN" altLang="en-US"/>
              <a:t>所示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1538"/>
                                        </p:tgtEl>
                                        <p:attrNameLst>
                                          <p:attrName>style.visibility</p:attrName>
                                        </p:attrNameLst>
                                      </p:cBhvr>
                                      <p:to>
                                        <p:strVal val="visible"/>
                                      </p:to>
                                    </p:set>
                                    <p:animEffect transition="in" filter="box(in)">
                                      <p:cBhvr>
                                        <p:cTn id="7" dur="1000"/>
                                        <p:tgtEl>
                                          <p:spTgt spid="321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321541"/>
                                        </p:tgtEl>
                                        <p:attrNameLst>
                                          <p:attrName>style.visibility</p:attrName>
                                        </p:attrNameLst>
                                      </p:cBhvr>
                                      <p:to>
                                        <p:strVal val="visible"/>
                                      </p:to>
                                    </p:set>
                                    <p:anim calcmode="lin" valueType="num">
                                      <p:cBhvr>
                                        <p:cTn id="12" dur="1000" fill="hold"/>
                                        <p:tgtEl>
                                          <p:spTgt spid="321541"/>
                                        </p:tgtEl>
                                        <p:attrNameLst>
                                          <p:attrName>ppt_x</p:attrName>
                                        </p:attrNameLst>
                                      </p:cBhvr>
                                      <p:tavLst>
                                        <p:tav tm="0">
                                          <p:val>
                                            <p:strVal val="#ppt_x-.2"/>
                                          </p:val>
                                        </p:tav>
                                        <p:tav tm="100000">
                                          <p:val>
                                            <p:strVal val="#ppt_x"/>
                                          </p:val>
                                        </p:tav>
                                      </p:tavLst>
                                    </p:anim>
                                    <p:anim calcmode="lin" valueType="num">
                                      <p:cBhvr>
                                        <p:cTn id="13" dur="1000" fill="hold"/>
                                        <p:tgtEl>
                                          <p:spTgt spid="32154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2154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grpId="1" nodeType="clickEffect">
                                  <p:stCondLst>
                                    <p:cond delay="0"/>
                                  </p:stCondLst>
                                  <p:childTnLst>
                                    <p:set>
                                      <p:cBhvr>
                                        <p:cTn id="18" dur="1" fill="hold">
                                          <p:stCondLst>
                                            <p:cond delay="0"/>
                                          </p:stCondLst>
                                        </p:cTn>
                                        <p:tgtEl>
                                          <p:spTgt spid="321542"/>
                                        </p:tgtEl>
                                        <p:attrNameLst>
                                          <p:attrName>style.visibility</p:attrName>
                                        </p:attrNameLst>
                                      </p:cBhvr>
                                      <p:to>
                                        <p:strVal val="visible"/>
                                      </p:to>
                                    </p:set>
                                    <p:animEffect transition="in" filter="circle(in)">
                                      <p:cBhvr>
                                        <p:cTn id="19" dur="1000"/>
                                        <p:tgtEl>
                                          <p:spTgt spid="32154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321543"/>
                                        </p:tgtEl>
                                        <p:attrNameLst>
                                          <p:attrName>style.visibility</p:attrName>
                                        </p:attrNameLst>
                                      </p:cBhvr>
                                      <p:to>
                                        <p:strVal val="visible"/>
                                      </p:to>
                                    </p:set>
                                    <p:animEffect transition="in" filter="barn(inHorizontal)">
                                      <p:cBhvr>
                                        <p:cTn id="24" dur="1000"/>
                                        <p:tgtEl>
                                          <p:spTgt spid="32154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21544"/>
                                        </p:tgtEl>
                                        <p:attrNameLst>
                                          <p:attrName>style.visibility</p:attrName>
                                        </p:attrNameLst>
                                      </p:cBhvr>
                                      <p:to>
                                        <p:strVal val="visible"/>
                                      </p:to>
                                    </p:set>
                                    <p:animEffect transition="in" filter="circle(in)">
                                      <p:cBhvr>
                                        <p:cTn id="29" dur="1000"/>
                                        <p:tgtEl>
                                          <p:spTgt spid="321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8" grpId="0"/>
      <p:bldP spid="321541" grpId="0"/>
      <p:bldP spid="321542" grpId="1"/>
      <p:bldP spid="321543" grpId="0"/>
      <p:bldP spid="3215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8" name="Rectangle 6"/>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grpSp>
        <p:nvGrpSpPr>
          <p:cNvPr id="320530" name="Group 18"/>
          <p:cNvGrpSpPr>
            <a:grpSpLocks/>
          </p:cNvGrpSpPr>
          <p:nvPr/>
        </p:nvGrpSpPr>
        <p:grpSpPr bwMode="auto">
          <a:xfrm>
            <a:off x="539750" y="260350"/>
            <a:ext cx="8207375" cy="6597650"/>
            <a:chOff x="340" y="164"/>
            <a:chExt cx="5170" cy="4156"/>
          </a:xfrm>
        </p:grpSpPr>
        <p:pic>
          <p:nvPicPr>
            <p:cNvPr id="320525" name="Picture 13" descr="6-3-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2205"/>
              <a:ext cx="5103" cy="1754"/>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nvGrpSpPr>
            <p:cNvPr id="320527" name="Group 15"/>
            <p:cNvGrpSpPr>
              <a:grpSpLocks/>
            </p:cNvGrpSpPr>
            <p:nvPr/>
          </p:nvGrpSpPr>
          <p:grpSpPr bwMode="auto">
            <a:xfrm>
              <a:off x="1519" y="164"/>
              <a:ext cx="3991" cy="2011"/>
              <a:chOff x="1519" y="119"/>
              <a:chExt cx="3991" cy="2011"/>
            </a:xfrm>
          </p:grpSpPr>
          <p:pic>
            <p:nvPicPr>
              <p:cNvPr id="320522" name="Picture 10" descr="6-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 y="119"/>
                <a:ext cx="3991" cy="197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20526" name="Text Box 14"/>
              <p:cNvSpPr txBox="1">
                <a:spLocks noChangeArrowheads="1"/>
              </p:cNvSpPr>
              <p:nvPr/>
            </p:nvSpPr>
            <p:spPr bwMode="auto">
              <a:xfrm>
                <a:off x="1519" y="1842"/>
                <a:ext cx="16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00"/>
                    </a:solidFill>
                  </a:rPr>
                  <a:t>(a)</a:t>
                </a:r>
                <a:r>
                  <a:rPr lang="zh-CN" altLang="en-US" sz="2400">
                    <a:solidFill>
                      <a:srgbClr val="000000"/>
                    </a:solidFill>
                  </a:rPr>
                  <a:t>异步整体置零</a:t>
                </a:r>
              </a:p>
            </p:txBody>
          </p:sp>
        </p:grpSp>
        <p:sp>
          <p:nvSpPr>
            <p:cNvPr id="320528" name="Rectangle 16"/>
            <p:cNvSpPr>
              <a:spLocks noChangeArrowheads="1"/>
            </p:cNvSpPr>
            <p:nvPr/>
          </p:nvSpPr>
          <p:spPr bwMode="auto">
            <a:xfrm>
              <a:off x="431" y="3657"/>
              <a:ext cx="15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000000"/>
                  </a:solidFill>
                </a:rPr>
                <a:t>(b)</a:t>
              </a:r>
              <a:r>
                <a:rPr lang="zh-CN" altLang="en-US" sz="2400">
                  <a:solidFill>
                    <a:srgbClr val="000000"/>
                  </a:solidFill>
                </a:rPr>
                <a:t>同步整体置数</a:t>
              </a:r>
            </a:p>
          </p:txBody>
        </p:sp>
        <p:sp>
          <p:nvSpPr>
            <p:cNvPr id="320529" name="Rectangle 17"/>
            <p:cNvSpPr>
              <a:spLocks noChangeArrowheads="1"/>
            </p:cNvSpPr>
            <p:nvPr/>
          </p:nvSpPr>
          <p:spPr bwMode="auto">
            <a:xfrm>
              <a:off x="1973" y="3993"/>
              <a:ext cx="15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图</a:t>
              </a:r>
              <a:r>
                <a:rPr lang="en-US" altLang="zh-CN"/>
                <a:t>6.3.33</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0530"/>
                                        </p:tgtEl>
                                        <p:attrNameLst>
                                          <p:attrName>style.visibility</p:attrName>
                                        </p:attrNameLst>
                                      </p:cBhvr>
                                      <p:to>
                                        <p:strVal val="visible"/>
                                      </p:to>
                                    </p:set>
                                    <p:animEffect transition="in" filter="dissolve">
                                      <p:cBhvr>
                                        <p:cTn id="7" dur="1000"/>
                                        <p:tgtEl>
                                          <p:spTgt spid="32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ChangeArrowheads="1"/>
          </p:cNvSpPr>
          <p:nvPr>
            <p:ph type="title"/>
          </p:nvPr>
        </p:nvSpPr>
        <p:spPr bwMode="auto">
          <a:xfrm>
            <a:off x="250825" y="692150"/>
            <a:ext cx="8642350" cy="900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a:solidFill>
                  <a:schemeClr val="tx1"/>
                </a:solidFill>
                <a:effectLst/>
                <a:latin typeface="Times New Roman" pitchFamily="18" charset="0"/>
                <a:ea typeface="楷体_GB2312" pitchFamily="49" charset="-122"/>
              </a:rPr>
              <a:t>例</a:t>
            </a:r>
            <a:r>
              <a:rPr lang="en-US" altLang="zh-CN" sz="2800">
                <a:solidFill>
                  <a:schemeClr val="tx1"/>
                </a:solidFill>
                <a:effectLst/>
                <a:latin typeface="Times New Roman" pitchFamily="18" charset="0"/>
                <a:ea typeface="楷体_GB2312" pitchFamily="49" charset="-122"/>
              </a:rPr>
              <a:t>5.3.7 </a:t>
            </a:r>
            <a:r>
              <a:rPr lang="zh-CN" altLang="en-US" sz="2800">
                <a:solidFill>
                  <a:schemeClr val="tx1"/>
                </a:solidFill>
                <a:effectLst/>
                <a:latin typeface="Times New Roman" pitchFamily="18" charset="0"/>
                <a:ea typeface="楷体_GB2312" pitchFamily="49" charset="-122"/>
              </a:rPr>
              <a:t>试利用置零法和置数法由两片</a:t>
            </a:r>
            <a:r>
              <a:rPr lang="en-US" altLang="zh-CN" sz="2800">
                <a:solidFill>
                  <a:schemeClr val="tx1"/>
                </a:solidFill>
                <a:effectLst/>
                <a:latin typeface="Times New Roman" pitchFamily="18" charset="0"/>
                <a:ea typeface="楷体_GB2312" pitchFamily="49" charset="-122"/>
              </a:rPr>
              <a:t>74LS161</a:t>
            </a:r>
            <a:r>
              <a:rPr lang="zh-CN" altLang="en-US" sz="2800">
                <a:solidFill>
                  <a:schemeClr val="tx1"/>
                </a:solidFill>
                <a:effectLst/>
                <a:latin typeface="Times New Roman" pitchFamily="18" charset="0"/>
                <a:ea typeface="楷体_GB2312" pitchFamily="49" charset="-122"/>
              </a:rPr>
              <a:t>构成</a:t>
            </a:r>
            <a:r>
              <a:rPr lang="en-US" altLang="zh-CN" sz="2800">
                <a:solidFill>
                  <a:schemeClr val="tx1"/>
                </a:solidFill>
                <a:effectLst/>
                <a:latin typeface="Times New Roman" pitchFamily="18" charset="0"/>
                <a:ea typeface="楷体_GB2312" pitchFamily="49" charset="-122"/>
              </a:rPr>
              <a:t>53</a:t>
            </a:r>
            <a:r>
              <a:rPr lang="zh-CN" altLang="en-US" sz="2800">
                <a:solidFill>
                  <a:schemeClr val="tx1"/>
                </a:solidFill>
                <a:effectLst/>
                <a:latin typeface="Times New Roman" pitchFamily="18" charset="0"/>
                <a:ea typeface="楷体_GB2312" pitchFamily="49" charset="-122"/>
              </a:rPr>
              <a:t>进制加法计数器。</a:t>
            </a:r>
          </a:p>
        </p:txBody>
      </p:sp>
      <p:sp>
        <p:nvSpPr>
          <p:cNvPr id="93194" name="Text Box 10"/>
          <p:cNvSpPr txBox="1">
            <a:spLocks noChangeArrowheads="1"/>
          </p:cNvSpPr>
          <p:nvPr/>
        </p:nvSpPr>
        <p:spPr bwMode="auto">
          <a:xfrm>
            <a:off x="179388" y="1700213"/>
            <a:ext cx="871378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解：若由</a:t>
            </a:r>
            <a:r>
              <a:rPr lang="en-US" altLang="zh-CN"/>
              <a:t>74LS161</a:t>
            </a:r>
            <a:r>
              <a:rPr lang="zh-CN" altLang="en-US"/>
              <a:t>构成</a:t>
            </a:r>
            <a:r>
              <a:rPr lang="en-US" altLang="zh-CN"/>
              <a:t>53</a:t>
            </a:r>
            <a:r>
              <a:rPr lang="zh-CN" altLang="en-US"/>
              <a:t>进制计数器，其构成的</a:t>
            </a:r>
            <a:r>
              <a:rPr lang="en-US" altLang="zh-CN"/>
              <a:t>256</a:t>
            </a:r>
            <a:r>
              <a:rPr lang="zh-CN" altLang="en-US"/>
              <a:t>进制实际为二进制计数器</a:t>
            </a:r>
            <a:r>
              <a:rPr lang="en-US" altLang="zh-CN"/>
              <a:t>(28),</a:t>
            </a:r>
            <a:r>
              <a:rPr lang="zh-CN" altLang="en-US"/>
              <a:t>故先要将</a:t>
            </a:r>
            <a:r>
              <a:rPr lang="en-US" altLang="zh-CN"/>
              <a:t>53</a:t>
            </a:r>
            <a:r>
              <a:rPr lang="zh-CN" altLang="en-US"/>
              <a:t>化成二进制数码，再根据整体置数法或整体置零法实现</a:t>
            </a:r>
            <a:r>
              <a:rPr lang="en-US" altLang="zh-CN"/>
              <a:t>53</a:t>
            </a:r>
            <a:r>
              <a:rPr lang="zh-CN" altLang="en-US"/>
              <a:t>进制。</a:t>
            </a:r>
          </a:p>
        </p:txBody>
      </p:sp>
      <p:sp>
        <p:nvSpPr>
          <p:cNvPr id="93195" name="Rectangle 11"/>
          <p:cNvSpPr>
            <a:spLocks noChangeArrowheads="1"/>
          </p:cNvSpPr>
          <p:nvPr/>
        </p:nvSpPr>
        <p:spPr bwMode="auto">
          <a:xfrm>
            <a:off x="0" y="0"/>
            <a:ext cx="392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3200" u="sng">
                <a:solidFill>
                  <a:srgbClr val="FFFF99"/>
                </a:solidFill>
              </a:rPr>
              <a:t>6.3.2 </a:t>
            </a:r>
            <a:r>
              <a:rPr lang="zh-CN" altLang="en-US" sz="3200" u="sng">
                <a:solidFill>
                  <a:srgbClr val="FFFF99"/>
                </a:solidFill>
              </a:rPr>
              <a:t>计数器</a:t>
            </a:r>
          </a:p>
        </p:txBody>
      </p:sp>
      <p:sp>
        <p:nvSpPr>
          <p:cNvPr id="93196" name="Text Box 12"/>
          <p:cNvSpPr txBox="1">
            <a:spLocks noChangeArrowheads="1"/>
          </p:cNvSpPr>
          <p:nvPr/>
        </p:nvSpPr>
        <p:spPr bwMode="auto">
          <a:xfrm>
            <a:off x="1763713" y="3213100"/>
            <a:ext cx="3816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ea typeface="宋体" pitchFamily="2" charset="-122"/>
              </a:rPr>
              <a:t>（</a:t>
            </a:r>
            <a:r>
              <a:rPr kumimoji="1" lang="en-US" altLang="zh-CN">
                <a:ea typeface="宋体" pitchFamily="2" charset="-122"/>
              </a:rPr>
              <a:t>53)</a:t>
            </a:r>
            <a:r>
              <a:rPr kumimoji="1" lang="en-US" altLang="zh-CN" baseline="-25000">
                <a:ea typeface="宋体" pitchFamily="2" charset="-122"/>
              </a:rPr>
              <a:t>D</a:t>
            </a:r>
            <a:r>
              <a:rPr kumimoji="1" lang="zh-CN" altLang="en-US">
                <a:ea typeface="宋体" pitchFamily="2" charset="-122"/>
              </a:rPr>
              <a:t>＝（</a:t>
            </a:r>
            <a:r>
              <a:rPr kumimoji="1" lang="en-US" altLang="zh-CN">
                <a:ea typeface="宋体" pitchFamily="2" charset="-122"/>
              </a:rPr>
              <a:t>110101)</a:t>
            </a:r>
            <a:r>
              <a:rPr kumimoji="1" lang="en-US" altLang="zh-CN" baseline="-25000">
                <a:ea typeface="宋体" pitchFamily="2" charset="-122"/>
              </a:rPr>
              <a:t>B</a:t>
            </a:r>
            <a:endParaRPr kumimoji="1" lang="en-US" altLang="zh-CN">
              <a:ea typeface="宋体" pitchFamily="2" charset="-122"/>
            </a:endParaRPr>
          </a:p>
        </p:txBody>
      </p:sp>
      <p:sp>
        <p:nvSpPr>
          <p:cNvPr id="93197" name="Text Box 13"/>
          <p:cNvSpPr txBox="1">
            <a:spLocks noChangeArrowheads="1"/>
          </p:cNvSpPr>
          <p:nvPr/>
        </p:nvSpPr>
        <p:spPr bwMode="auto">
          <a:xfrm>
            <a:off x="323850" y="3933825"/>
            <a:ext cx="86407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t>利用整体置数法由</a:t>
            </a:r>
            <a:r>
              <a:rPr kumimoji="1" lang="en-US" altLang="zh-CN"/>
              <a:t>74LS161</a:t>
            </a:r>
            <a:r>
              <a:rPr kumimoji="1" lang="zh-CN" altLang="en-US"/>
              <a:t>构成</a:t>
            </a:r>
            <a:r>
              <a:rPr kumimoji="1" lang="en-US" altLang="zh-CN"/>
              <a:t>53</a:t>
            </a:r>
            <a:r>
              <a:rPr kumimoji="1" lang="zh-CN" altLang="en-US"/>
              <a:t>进制加法计数器如图</a:t>
            </a:r>
            <a:r>
              <a:rPr kumimoji="1" lang="en-US" altLang="zh-CN"/>
              <a:t>6.3.34</a:t>
            </a:r>
            <a:r>
              <a:rPr kumimoji="1" lang="zh-CN" altLang="en-US"/>
              <a:t>所示。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box(in)">
                                      <p:cBhvr>
                                        <p:cTn id="7" dur="1000"/>
                                        <p:tgtEl>
                                          <p:spTgt spid="93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3194"/>
                                        </p:tgtEl>
                                        <p:attrNameLst>
                                          <p:attrName>style.visibility</p:attrName>
                                        </p:attrNameLst>
                                      </p:cBhvr>
                                      <p:to>
                                        <p:strVal val="visible"/>
                                      </p:to>
                                    </p:set>
                                    <p:animEffect transition="in" filter="barn(inHorizontal)">
                                      <p:cBhvr>
                                        <p:cTn id="12" dur="1000"/>
                                        <p:tgtEl>
                                          <p:spTgt spid="931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1" nodeType="clickEffect">
                                  <p:stCondLst>
                                    <p:cond delay="0"/>
                                  </p:stCondLst>
                                  <p:childTnLst>
                                    <p:set>
                                      <p:cBhvr>
                                        <p:cTn id="16" dur="1" fill="hold">
                                          <p:stCondLst>
                                            <p:cond delay="0"/>
                                          </p:stCondLst>
                                        </p:cTn>
                                        <p:tgtEl>
                                          <p:spTgt spid="93196"/>
                                        </p:tgtEl>
                                        <p:attrNameLst>
                                          <p:attrName>style.visibility</p:attrName>
                                        </p:attrNameLst>
                                      </p:cBhvr>
                                      <p:to>
                                        <p:strVal val="visible"/>
                                      </p:to>
                                    </p:set>
                                    <p:anim calcmode="lin" valueType="num">
                                      <p:cBhvr>
                                        <p:cTn id="17" dur="1000" fill="hold"/>
                                        <p:tgtEl>
                                          <p:spTgt spid="93196"/>
                                        </p:tgtEl>
                                        <p:attrNameLst>
                                          <p:attrName>ppt_x</p:attrName>
                                        </p:attrNameLst>
                                      </p:cBhvr>
                                      <p:tavLst>
                                        <p:tav tm="0">
                                          <p:val>
                                            <p:strVal val="#ppt_x-.2"/>
                                          </p:val>
                                        </p:tav>
                                        <p:tav tm="100000">
                                          <p:val>
                                            <p:strVal val="#ppt_x"/>
                                          </p:val>
                                        </p:tav>
                                      </p:tavLst>
                                    </p:anim>
                                    <p:anim calcmode="lin" valueType="num">
                                      <p:cBhvr>
                                        <p:cTn id="18" dur="1000" fill="hold"/>
                                        <p:tgtEl>
                                          <p:spTgt spid="9319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9319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3197"/>
                                        </p:tgtEl>
                                        <p:attrNameLst>
                                          <p:attrName>style.visibility</p:attrName>
                                        </p:attrNameLst>
                                      </p:cBhvr>
                                      <p:to>
                                        <p:strVal val="visible"/>
                                      </p:to>
                                    </p:set>
                                    <p:animEffect transition="in" filter="circle(in)">
                                      <p:cBhvr>
                                        <p:cTn id="24" dur="1000"/>
                                        <p:tgtEl>
                                          <p:spTgt spid="9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P spid="93194" grpId="0"/>
      <p:bldP spid="93196" grpId="1"/>
      <p:bldP spid="93197" grpId="0" autoUpdateAnimBg="0"/>
    </p:bldLst>
  </p:timing>
</p:sld>
</file>

<file path=ppt/theme/theme1.xml><?xml version="1.0" encoding="utf-8"?>
<a:theme xmlns:a="http://schemas.openxmlformats.org/drawingml/2006/main" name="Teamwork">
  <a:themeElements>
    <a:clrScheme name="Teamwork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fontScheme name="Teamwork">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Teamwork 1">
        <a:dk1>
          <a:srgbClr val="000078"/>
        </a:dk1>
        <a:lt1>
          <a:srgbClr val="FFFFFF"/>
        </a:lt1>
        <a:dk2>
          <a:srgbClr val="000066"/>
        </a:dk2>
        <a:lt2>
          <a:srgbClr val="CCECFF"/>
        </a:lt2>
        <a:accent1>
          <a:srgbClr val="0099CC"/>
        </a:accent1>
        <a:accent2>
          <a:srgbClr val="008080"/>
        </a:accent2>
        <a:accent3>
          <a:srgbClr val="AAAAB8"/>
        </a:accent3>
        <a:accent4>
          <a:srgbClr val="DADADA"/>
        </a:accent4>
        <a:accent5>
          <a:srgbClr val="AACAE2"/>
        </a:accent5>
        <a:accent6>
          <a:srgbClr val="007373"/>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Teamwork 2">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00CA00"/>
        </a:folHlink>
      </a:clrScheme>
      <a:clrMap bg1="dk2" tx1="lt1" bg2="dk1" tx2="lt2" accent1="accent1" accent2="accent2" accent3="accent3" accent4="accent4" accent5="accent5" accent6="accent6" hlink="hlink" folHlink="folHlink"/>
    </a:extraClrScheme>
    <a:extraClrScheme>
      <a:clrScheme name="Teamwork 3">
        <a:dk1>
          <a:srgbClr val="000000"/>
        </a:dk1>
        <a:lt1>
          <a:srgbClr val="E0EBF6"/>
        </a:lt1>
        <a:dk2>
          <a:srgbClr val="77A4AF"/>
        </a:dk2>
        <a:lt2>
          <a:srgbClr val="F3F7FB"/>
        </a:lt2>
        <a:accent1>
          <a:srgbClr val="B9C4D7"/>
        </a:accent1>
        <a:accent2>
          <a:srgbClr val="B1A1C5"/>
        </a:accent2>
        <a:accent3>
          <a:srgbClr val="EDF3FA"/>
        </a:accent3>
        <a:accent4>
          <a:srgbClr val="000000"/>
        </a:accent4>
        <a:accent5>
          <a:srgbClr val="D9DEE8"/>
        </a:accent5>
        <a:accent6>
          <a:srgbClr val="A091B2"/>
        </a:accent6>
        <a:hlink>
          <a:srgbClr val="3F2FB5"/>
        </a:hlink>
        <a:folHlink>
          <a:srgbClr val="318944"/>
        </a:folHlink>
      </a:clrScheme>
      <a:clrMap bg1="lt1" tx1="dk1" bg2="lt2" tx2="dk2" accent1="accent1" accent2="accent2" accent3="accent3" accent4="accent4" accent5="accent5" accent6="accent6" hlink="hlink" folHlink="folHlink"/>
    </a:extraClrScheme>
    <a:extraClrScheme>
      <a:clrScheme name="Teamwork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clrMap bg1="dk2" tx1="lt1" bg2="dk1" tx2="lt2" accent1="accent1" accent2="accent2" accent3="accent3" accent4="accent4" accent5="accent5" accent6="accent6" hlink="hlink" folHlink="folHlink"/>
    </a:extraClrScheme>
    <a:extraClrScheme>
      <a:clrScheme name="Teamwork 5">
        <a:dk1>
          <a:srgbClr val="8ABA8D"/>
        </a:dk1>
        <a:lt1>
          <a:srgbClr val="FFFFFF"/>
        </a:lt1>
        <a:dk2>
          <a:srgbClr val="6FB56D"/>
        </a:dk2>
        <a:lt2>
          <a:srgbClr val="DCF1F4"/>
        </a:lt2>
        <a:accent1>
          <a:srgbClr val="2E7E2E"/>
        </a:accent1>
        <a:accent2>
          <a:srgbClr val="25735D"/>
        </a:accent2>
        <a:accent3>
          <a:srgbClr val="BBD7BA"/>
        </a:accent3>
        <a:accent4>
          <a:srgbClr val="DADADA"/>
        </a:accent4>
        <a:accent5>
          <a:srgbClr val="ADC0AD"/>
        </a:accent5>
        <a:accent6>
          <a:srgbClr val="206853"/>
        </a:accent6>
        <a:hlink>
          <a:srgbClr val="FFFF00"/>
        </a:hlink>
        <a:folHlink>
          <a:srgbClr val="FFF4BF"/>
        </a:folHlink>
      </a:clrScheme>
      <a:clrMap bg1="dk2" tx1="lt1" bg2="dk1" tx2="lt2" accent1="accent1" accent2="accent2" accent3="accent3" accent4="accent4" accent5="accent5" accent6="accent6" hlink="hlink" folHlink="folHlink"/>
    </a:extraClrScheme>
    <a:extraClrScheme>
      <a:clrScheme name="Teamwork 6">
        <a:dk1>
          <a:srgbClr val="005400"/>
        </a:dk1>
        <a:lt1>
          <a:srgbClr val="FFFFFF"/>
        </a:lt1>
        <a:dk2>
          <a:srgbClr val="004800"/>
        </a:dk2>
        <a:lt2>
          <a:srgbClr val="D6D8C0"/>
        </a:lt2>
        <a:accent1>
          <a:srgbClr val="339933"/>
        </a:accent1>
        <a:accent2>
          <a:srgbClr val="7D8C70"/>
        </a:accent2>
        <a:accent3>
          <a:srgbClr val="AAB1AA"/>
        </a:accent3>
        <a:accent4>
          <a:srgbClr val="DADADA"/>
        </a:accent4>
        <a:accent5>
          <a:srgbClr val="ADCAAD"/>
        </a:accent5>
        <a:accent6>
          <a:srgbClr val="717E65"/>
        </a:accent6>
        <a:hlink>
          <a:srgbClr val="CCCC00"/>
        </a:hlink>
        <a:folHlink>
          <a:srgbClr val="85B3B1"/>
        </a:folHlink>
      </a:clrScheme>
      <a:clrMap bg1="dk2" tx1="lt1" bg2="dk1" tx2="lt2" accent1="accent1" accent2="accent2" accent3="accent3" accent4="accent4" accent5="accent5" accent6="accent6" hlink="hlink" folHlink="folHlink"/>
    </a:extraClrScheme>
    <a:extraClrScheme>
      <a:clrScheme name="Teamwork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clrMap bg1="lt1" tx1="dk1" bg2="lt2" tx2="dk2" accent1="accent1" accent2="accent2" accent3="accent3" accent4="accent4" accent5="accent5" accent6="accent6" hlink="hlink" folHlink="folHlink"/>
    </a:extraClrScheme>
    <a:extraClrScheme>
      <a:clrScheme name="Teamwork 8">
        <a:dk1>
          <a:srgbClr val="000000"/>
        </a:dk1>
        <a:lt1>
          <a:srgbClr val="E2DDD4"/>
        </a:lt1>
        <a:dk2>
          <a:srgbClr val="000000"/>
        </a:dk2>
        <a:lt2>
          <a:srgbClr val="EFEBE3"/>
        </a:lt2>
        <a:accent1>
          <a:srgbClr val="F2F2F2"/>
        </a:accent1>
        <a:accent2>
          <a:srgbClr val="C4AD74"/>
        </a:accent2>
        <a:accent3>
          <a:srgbClr val="EEEBE6"/>
        </a:accent3>
        <a:accent4>
          <a:srgbClr val="000000"/>
        </a:accent4>
        <a:accent5>
          <a:srgbClr val="F7F7F7"/>
        </a:accent5>
        <a:accent6>
          <a:srgbClr val="B19C68"/>
        </a:accent6>
        <a:hlink>
          <a:srgbClr val="A46032"/>
        </a:hlink>
        <a:folHlink>
          <a:srgbClr val="8F8E73"/>
        </a:folHlink>
      </a:clrScheme>
      <a:clrMap bg1="lt1" tx1="dk1" bg2="lt2" tx2="dk2" accent1="accent1" accent2="accent2" accent3="accent3" accent4="accent4" accent5="accent5" accent6="accent6" hlink="hlink" folHlink="folHlink"/>
    </a:extraClrScheme>
    <a:extraClrScheme>
      <a:clrScheme name="Teamwork 9">
        <a:dk1>
          <a:srgbClr val="8A0000"/>
        </a:dk1>
        <a:lt1>
          <a:srgbClr val="FFFFFF"/>
        </a:lt1>
        <a:dk2>
          <a:srgbClr val="800000"/>
        </a:dk2>
        <a:lt2>
          <a:srgbClr val="FFFFCC"/>
        </a:lt2>
        <a:accent1>
          <a:srgbClr val="FF5831"/>
        </a:accent1>
        <a:accent2>
          <a:srgbClr val="C5543D"/>
        </a:accent2>
        <a:accent3>
          <a:srgbClr val="C0AAAA"/>
        </a:accent3>
        <a:accent4>
          <a:srgbClr val="DADADA"/>
        </a:accent4>
        <a:accent5>
          <a:srgbClr val="FFB4AD"/>
        </a:accent5>
        <a:accent6>
          <a:srgbClr val="B24B36"/>
        </a:accent6>
        <a:hlink>
          <a:srgbClr val="FFFFCC"/>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Times New Roman"/>
        <a:ea typeface="楷体_GB2312"/>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Teamwork</Template>
  <TotalTime>5878</TotalTime>
  <Words>7497</Words>
  <Application>Microsoft Office PowerPoint</Application>
  <PresentationFormat>全屏显示(4:3)</PresentationFormat>
  <Paragraphs>756</Paragraphs>
  <Slides>155</Slides>
  <Notes>155</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3</vt:i4>
      </vt:variant>
      <vt:variant>
        <vt:lpstr>幻灯片标题</vt:lpstr>
      </vt:variant>
      <vt:variant>
        <vt:i4>155</vt:i4>
      </vt:variant>
    </vt:vector>
  </HeadingPairs>
  <TitlesOfParts>
    <vt:vector size="170" baseType="lpstr">
      <vt:lpstr>Times New Roman</vt:lpstr>
      <vt:lpstr>宋体</vt:lpstr>
      <vt:lpstr>Garamond</vt:lpstr>
      <vt:lpstr>Arial</vt:lpstr>
      <vt:lpstr>Wingdings</vt:lpstr>
      <vt:lpstr>楷体_GB2312</vt:lpstr>
      <vt:lpstr>华文彩云</vt:lpstr>
      <vt:lpstr>Symbol</vt:lpstr>
      <vt:lpstr>方正舒体</vt:lpstr>
      <vt:lpstr>Webdings</vt:lpstr>
      <vt:lpstr>Teamwork</vt:lpstr>
      <vt:lpstr>自定义设计方案</vt:lpstr>
      <vt:lpstr>Microsoft 公式 3.0</vt:lpstr>
      <vt:lpstr>Microsoft Visio 绘图</vt:lpstr>
      <vt:lpstr>Microsoft Photo Editor 3.0 照片</vt:lpstr>
      <vt:lpstr>第六章  时序逻辑电路</vt:lpstr>
      <vt:lpstr>本章主要内容</vt:lpstr>
      <vt:lpstr>6.1 概述</vt:lpstr>
      <vt:lpstr>特点：</vt:lpstr>
      <vt:lpstr>可以用三个方程组来描述</vt:lpstr>
      <vt:lpstr>6.1 概述</vt:lpstr>
      <vt:lpstr>6.1 概述</vt:lpstr>
      <vt:lpstr>例6.1 串行加法器电路如图6.1.2所示，写出其输出方程、驱动方程和状态方程</vt:lpstr>
      <vt:lpstr>三、时序逻辑电路的分类：</vt:lpstr>
      <vt:lpstr>        在穆尔型时序逻辑电路中，输出信号仅仅取决于存储电路的状态，故穆尔型电路只是米利型电路的特例而已，可表述为</vt:lpstr>
      <vt:lpstr>6.2.时序逻辑电路的分析方法</vt:lpstr>
      <vt:lpstr>2.把得到的驱动方程代入相应触发器的特性方程中，就可以得到每个触发器的状态方程，由这些状态方程得到整个时序逻辑电路的方程组；</vt:lpstr>
      <vt:lpstr>例6.2.1 试分析图6.2.1所示的时序逻辑电路的逻辑功能，写出它的驱动方程、状态方程和输出方程，写出电路的状态转换表，画出状态转换图和时序图。</vt:lpstr>
      <vt:lpstr>（2) 状态方程：</vt:lpstr>
      <vt:lpstr>6.2.2时序逻辑电路的状态转换表、状态转换图、状态机流程图和时序图</vt:lpstr>
      <vt:lpstr>一、状态转换表：</vt:lpstr>
      <vt:lpstr>设初态Q3Q2Q1=000，由状态方程可得：</vt:lpstr>
      <vt:lpstr>二、状态转换图：</vt:lpstr>
      <vt:lpstr>三、时序图：</vt:lpstr>
      <vt:lpstr>例6.2.2 分析图6.2.4所示的时序逻辑电路的功能，写出电路的驱动方程、状态方程和输出方程，画出电路的状态转换图。</vt:lpstr>
      <vt:lpstr>（2） 状态方程</vt:lpstr>
      <vt:lpstr>(4）状态转换表：</vt:lpstr>
      <vt:lpstr>可以合成一个状态转换表为：</vt:lpstr>
      <vt:lpstr>故此电路为有输入控制的逻辑电路，为可控计数器，A＝0为加法计数器，A＝1为减法计数器。</vt:lpstr>
      <vt:lpstr>*6.2.3 异步时序逻辑电路的分析方法</vt:lpstr>
      <vt:lpstr>解：（1） 驱动方程：</vt:lpstr>
      <vt:lpstr>（2）JK的特性方程为</vt:lpstr>
      <vt:lpstr>(3)输出方程：</vt:lpstr>
      <vt:lpstr>(5) 状态转换表 </vt:lpstr>
      <vt:lpstr>(6)状态转换图</vt:lpstr>
      <vt:lpstr>（7) 时序图：</vt:lpstr>
      <vt:lpstr>6.3 若干常用的时序逻辑电路</vt:lpstr>
      <vt:lpstr>一 、寄存器（数码寄存器）</vt:lpstr>
      <vt:lpstr>        74HC175为由CMOS边沿触发器构成的4位寄存器，其逻辑电路如图6.3.2所示。</vt:lpstr>
      <vt:lpstr>二 、移位寄存器</vt:lpstr>
      <vt:lpstr>因为触发器由传输延迟时间tpd，所以在CLK↑到达时，各触发器按前一级触发器原来的状态翻转。</vt:lpstr>
      <vt:lpstr>其状态表为</vt:lpstr>
      <vt:lpstr>其波形图为</vt:lpstr>
      <vt:lpstr>2.由JK触发器构成的移位寄存器</vt:lpstr>
      <vt:lpstr>3. 双向移位寄存器74LS194A：</vt:lpstr>
      <vt:lpstr>其中：</vt:lpstr>
      <vt:lpstr>(2)扩展：由两片74LS194A构成8位双向移位寄存器，如图6.3.6  所示 </vt:lpstr>
      <vt:lpstr>例6.3.1试分析图6.3.7所示电路的分频系数为多少。输出端为箭头所示。</vt:lpstr>
      <vt:lpstr>6.3.2 计数器</vt:lpstr>
      <vt:lpstr>一 、同步计数器</vt:lpstr>
      <vt:lpstr>图6.3.8为4位同步二进制计数器的逻辑电路。每个触发器都是联成T 触发器。</vt:lpstr>
      <vt:lpstr>b. 状态方程：</vt:lpstr>
      <vt:lpstr>d. 状态转换表：</vt:lpstr>
      <vt:lpstr>e.状态转换图：</vt:lpstr>
      <vt:lpstr>f.时序图：</vt:lpstr>
      <vt:lpstr>g.逻辑功能:</vt:lpstr>
      <vt:lpstr>*中规模集成的4位同步二进制计数器74161(74LS161):</vt:lpstr>
      <vt:lpstr>(2)减法计数器：</vt:lpstr>
      <vt:lpstr>电路和状态表如图6.3.10所示每个触发器都是联成T 触发器。</vt:lpstr>
      <vt:lpstr>(3)可逆计数器－74LS191</vt:lpstr>
      <vt:lpstr>其中：LD－异步置数端；S －计数控制端                    U / D－加减计数控制端； C / B－进位/借位输出端 D0 ～ D3－预置数输入端； Q0 ～ Q3－计数输出端</vt:lpstr>
      <vt:lpstr>注：</vt:lpstr>
      <vt:lpstr>b.双时钟方式</vt:lpstr>
      <vt:lpstr>2. 同步十进制计数器：</vt:lpstr>
      <vt:lpstr>其电路如图6.3.13所示。</vt:lpstr>
      <vt:lpstr>b. 状态方程和转换图为：</vt:lpstr>
      <vt:lpstr>*中规模集成同步十进制计数器74160 (74LS160 ):</vt:lpstr>
      <vt:lpstr>②减法计数器</vt:lpstr>
      <vt:lpstr>其逻辑电路如图6.3.15所示</vt:lpstr>
      <vt:lpstr>状态转化图为：</vt:lpstr>
      <vt:lpstr>③十进制可逆计数器74LS190：</vt:lpstr>
      <vt:lpstr>二 、异步计数器</vt:lpstr>
      <vt:lpstr>图6.3.17是由JK触发器构成的异步3位二进制加法计数器的逻辑电路。波形如图所示</vt:lpstr>
      <vt:lpstr>②异步二进制减法计数器</vt:lpstr>
      <vt:lpstr>图6.3.18是由JK触发器构成的异步3位二进制加法计数器的逻辑电路。波形如图所示</vt:lpstr>
      <vt:lpstr>2. 异步十进制计数器</vt:lpstr>
      <vt:lpstr>由JK触发器构成的异步十进制计数器,其逻辑电路如图6.3.19所示，其状态表及时序图与同步十进制计数器相同。</vt:lpstr>
      <vt:lpstr>*二－五－十进制异步计数器74LS290:</vt:lpstr>
      <vt:lpstr>其逻辑符号及功能表如图6.3.21所示</vt:lpstr>
      <vt:lpstr>三、任意进制计数器的构成方法</vt:lpstr>
      <vt:lpstr>1. M&lt;N的情况</vt:lpstr>
      <vt:lpstr>a.  置零法：</vt:lpstr>
      <vt:lpstr>例6.3.2  利用置零法将十进制的74160接成六进制计数器。</vt:lpstr>
      <vt:lpstr>其接线图如图6.3.22所示，波形如图6.3.23所示</vt:lpstr>
      <vt:lpstr>例6.3.3 如图6.3.24所示逻辑电路是由74161构成的计数器，试分析为几进制计数器？画出状态表、状态转换图和时序图。</vt:lpstr>
      <vt:lpstr>状态转换图：</vt:lpstr>
      <vt:lpstr>例6.3.4  试用置零法由74LS161构成12 进制计数器，画出时序图。</vt:lpstr>
      <vt:lpstr>可实现的电路为如图6.3.26（a）所示，其时序图为（b）所示</vt:lpstr>
      <vt:lpstr>注：由于清零信号随着计数器被清零而立即消失，其持续的时间很短，有时触发器可能来不及动作（复位），清零信号已经过时，导致电路误动作，故置零法的电路工作可靠性低。为了改善电路的性能，在清零信号产生端和清零信号输入端之间接一基本RS触发器，如图6.3.27所示。</vt:lpstr>
      <vt:lpstr>b. 置数法：</vt:lpstr>
      <vt:lpstr>注：同步置零法的初态一定是S0，而置数法的初态可以使任何一个状态，只要跳过M－N个状态即可</vt:lpstr>
      <vt:lpstr>例6.3.5  图6.3.28所示电路是可变计数器。试分析当控制变量A为1和0时电路为几进制计数器。画出各自的时序波形。</vt:lpstr>
      <vt:lpstr>对应A＝0和A＝1的状态转换表为</vt:lpstr>
      <vt:lpstr>其时序波形如下</vt:lpstr>
      <vt:lpstr>例5.3.5 利用置数法由74LS161和74LS191构成7进制加法计数器。</vt:lpstr>
      <vt:lpstr>PowerPoint 演示文稿</vt:lpstr>
      <vt:lpstr>2.   M&gt;N的情况</vt:lpstr>
      <vt:lpstr>例如采用串行进位方式，利用74LS160实现100进制计数器，其电路如图6.3.29所示。</vt:lpstr>
      <vt:lpstr>例如采用并行进位方式，利用74LS160实现100进制计数器，其电路如图6.3.30所示。</vt:lpstr>
      <vt:lpstr>例6.3.6 试利用串行进位方式由74LS160构成24进制加法计数器</vt:lpstr>
      <vt:lpstr>例6.3.7  试利用并行进位方式由74LS161构成32进制加法计数器。</vt:lpstr>
      <vt:lpstr>b.若要实现的M进制（如31进制）不可分解成两个小于N的因数相乘，则要采用整体置零法或整体置数法构成</vt:lpstr>
      <vt:lpstr>PowerPoint 演示文稿</vt:lpstr>
      <vt:lpstr>例5.3.7 试利用置零法和置数法由两片74LS161构成53进制加法计数器。</vt:lpstr>
      <vt:lpstr>6.3.2 计数器</vt:lpstr>
      <vt:lpstr>例6.3.8 试用一片74LS290分别接成8421异步十进制计数器、5421异步十进制计数器和异步六进制计数器。</vt:lpstr>
      <vt:lpstr>图6.3.35就是其连接电路及状态表。</vt:lpstr>
      <vt:lpstr>(2)  5421码异步十进制计数器：</vt:lpstr>
      <vt:lpstr>其实现电路与状态表如图6.3.36所示。</vt:lpstr>
      <vt:lpstr>(3) 异步6进制计数器：</vt:lpstr>
      <vt:lpstr>四 、移位寄存器型计数器</vt:lpstr>
      <vt:lpstr>设初态为1000,则其状态转换图为</vt:lpstr>
      <vt:lpstr>图5.3.39为能自启动的环形计数器的电路,与图6.3.38所示电路相比，加了一个反馈逻辑电路。</vt:lpstr>
      <vt:lpstr>则可画出它的状态转换图为</vt:lpstr>
      <vt:lpstr>2. 扭环形计数器</vt:lpstr>
      <vt:lpstr>图6.3.41为环扭形计数器（也叫约翰逊计数器），其D0=Q3</vt:lpstr>
      <vt:lpstr>为了实现自启动，则将电路修改成图6.3.42所示电路。</vt:lpstr>
      <vt:lpstr>其状态转换表为</vt:lpstr>
      <vt:lpstr>6.3.3* 顺序脉冲发生器</vt:lpstr>
      <vt:lpstr>注：此电路的特点是结构简单，不需译码电路，缺点是所用触发器的数目比较多，而且需采用自启动反馈逻辑电路。</vt:lpstr>
      <vt:lpstr>2.由计数器和译码器构成的顺序脉冲发生器</vt:lpstr>
      <vt:lpstr>6.3.4* 序列信号发生器(计数器的应用）</vt:lpstr>
      <vt:lpstr>其电路及状态转换表如图6.3.45所示。</vt:lpstr>
      <vt:lpstr>例6.3.9 给定3线－8线译码器74LS138和4位二进制同步加法计数器74LS161以及与非门，要求组成12节拍顺序脉冲发生器。</vt:lpstr>
      <vt:lpstr>例6.3.10 试分析图6.3.47所示电路的逻辑功能，要求写出电路的输出序列信号，说明电路中JK触发器的作用。</vt:lpstr>
      <vt:lpstr>解：本例题是一序列信号，发生器，74LS161构成8进制计数器74LS151构成序列信号输出网络，JK触发器起输出缓冲作用，防止输出出现冒险现象。其输出状态表如下</vt:lpstr>
      <vt:lpstr>PowerPoint 演示文稿</vt:lpstr>
      <vt:lpstr>二、 状态化简 </vt:lpstr>
      <vt:lpstr>四 、选定触发器的类型，求出电路的状态方程、驱动方程和输出方程</vt:lpstr>
      <vt:lpstr>同步时序逻辑电路设计过程框图如图6.4.1所示。</vt:lpstr>
      <vt:lpstr>例6.4.1 试设计一个带有进位输出端的十三进制计数器。</vt:lpstr>
      <vt:lpstr>③给出状态表：由于M＝13,故应取n=4，取其中的13个状态，不能再简化。按十进制数取0000～1100十三个状态，其状态表为</vt:lpstr>
      <vt:lpstr>④写出输出端的状态方程：</vt:lpstr>
      <vt:lpstr>各输出端的卡诺图及状态方程如下</vt:lpstr>
      <vt:lpstr>PowerPoint 演示文稿</vt:lpstr>
      <vt:lpstr>PowerPoint 演示文稿</vt:lpstr>
      <vt:lpstr>6.4.1  同步时序逻辑电路的设计方法</vt:lpstr>
      <vt:lpstr>6.4.1  同步时序逻辑电路的设计方法</vt:lpstr>
      <vt:lpstr>则可写出电路的状态方程和输出方程为</vt:lpstr>
      <vt:lpstr>故应把上述状态方程化为JK触发器特性方程的标准形式，即</vt:lpstr>
      <vt:lpstr>则可得出各触发器的驱动方程为</vt:lpstr>
      <vt:lpstr>由驱动方程可画出十三进制计数器的逻辑电路，如图6.4.3所示</vt:lpstr>
      <vt:lpstr>⑤最后，检查能否自启动：全部状态转换图如下</vt:lpstr>
      <vt:lpstr>例6.4.2 设计一个串行数据检测器。对它的要求是：连续输入3个或3个以上的1时输出为1，其它情况下输出为0.</vt:lpstr>
      <vt:lpstr>由状态表可以看出，S2和S3为等价状态，可以合并成一个。其化简后状态图为</vt:lpstr>
      <vt:lpstr>由于电路的状态为3个，故M＝3,应取触发器的数目为n＝2。取00、01和10分别对应S0、S1和S3，若选定的触发器为JK触发器，则其输出端的卡诺图为</vt:lpstr>
      <vt:lpstr>分开的卡诺图为</vt:lpstr>
      <vt:lpstr>化简后电路的状态方程为</vt:lpstr>
      <vt:lpstr>若采用JK触发器，则其特性方程为</vt:lpstr>
      <vt:lpstr>其对应的逻辑电路如图6.4.4所示</vt:lpstr>
      <vt:lpstr>其全部状态转换图为</vt:lpstr>
      <vt:lpstr>*6.4.2  时序逻辑电路的自启动设计</vt:lpstr>
      <vt:lpstr>次态的卡诺图为</vt:lpstr>
      <vt:lpstr>PowerPoint 演示文稿</vt:lpstr>
      <vt:lpstr>PowerPoint 演示文稿</vt:lpstr>
      <vt:lpstr>如果将×××取成有效状态则电路就会自启动。若修改Q2*的卡诺图，如下图</vt:lpstr>
      <vt:lpstr>若由JK触发器实现，则驱动</vt:lpstr>
      <vt:lpstr>实现的电路如图6.4.6所示</vt:lpstr>
      <vt:lpstr>它的完整状态转换图如图6.4.7所示</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时序逻辑电路</dc:title>
  <dc:creator>xxp</dc:creator>
  <cp:lastModifiedBy>jxs</cp:lastModifiedBy>
  <cp:revision>399</cp:revision>
  <cp:lastPrinted>1601-01-01T00:00:00Z</cp:lastPrinted>
  <dcterms:created xsi:type="dcterms:W3CDTF">2004-10-27T01:02:18Z</dcterms:created>
  <dcterms:modified xsi:type="dcterms:W3CDTF">2012-08-25T12:09:09Z</dcterms:modified>
</cp:coreProperties>
</file>